
<file path=[Content_Types].xml><?xml version="1.0" encoding="utf-8"?>
<Types xmlns="http://schemas.openxmlformats.org/package/2006/content-types">
  <Default Extension="bin" ContentType="image/unknown"/>
  <Default Extension="emf" ContentType="image/x-emf"/>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97"/>
  </p:notesMasterIdLst>
  <p:sldIdLst>
    <p:sldId id="257" r:id="rId3"/>
    <p:sldId id="333" r:id="rId4"/>
    <p:sldId id="496" r:id="rId5"/>
    <p:sldId id="481" r:id="rId6"/>
    <p:sldId id="482" r:id="rId7"/>
    <p:sldId id="497" r:id="rId8"/>
    <p:sldId id="483" r:id="rId9"/>
    <p:sldId id="498" r:id="rId10"/>
    <p:sldId id="484" r:id="rId11"/>
    <p:sldId id="501" r:id="rId12"/>
    <p:sldId id="500" r:id="rId13"/>
    <p:sldId id="503" r:id="rId14"/>
    <p:sldId id="504" r:id="rId15"/>
    <p:sldId id="505" r:id="rId16"/>
    <p:sldId id="502" r:id="rId17"/>
    <p:sldId id="487" r:id="rId18"/>
    <p:sldId id="488" r:id="rId19"/>
    <p:sldId id="506" r:id="rId20"/>
    <p:sldId id="489" r:id="rId21"/>
    <p:sldId id="490" r:id="rId22"/>
    <p:sldId id="509" r:id="rId23"/>
    <p:sldId id="507" r:id="rId24"/>
    <p:sldId id="491" r:id="rId25"/>
    <p:sldId id="480" r:id="rId26"/>
    <p:sldId id="332" r:id="rId27"/>
    <p:sldId id="492" r:id="rId28"/>
    <p:sldId id="334" r:id="rId29"/>
    <p:sldId id="335" r:id="rId30"/>
    <p:sldId id="336" r:id="rId31"/>
    <p:sldId id="337" r:id="rId32"/>
    <p:sldId id="338" r:id="rId33"/>
    <p:sldId id="339" r:id="rId34"/>
    <p:sldId id="510" r:id="rId35"/>
    <p:sldId id="340" r:id="rId36"/>
    <p:sldId id="341" r:id="rId37"/>
    <p:sldId id="342" r:id="rId38"/>
    <p:sldId id="343" r:id="rId39"/>
    <p:sldId id="344" r:id="rId40"/>
    <p:sldId id="345" r:id="rId41"/>
    <p:sldId id="511" r:id="rId42"/>
    <p:sldId id="346" r:id="rId43"/>
    <p:sldId id="347" r:id="rId44"/>
    <p:sldId id="348" r:id="rId45"/>
    <p:sldId id="356" r:id="rId46"/>
    <p:sldId id="349" r:id="rId47"/>
    <p:sldId id="350" r:id="rId48"/>
    <p:sldId id="351" r:id="rId49"/>
    <p:sldId id="353" r:id="rId50"/>
    <p:sldId id="354" r:id="rId51"/>
    <p:sldId id="352" r:id="rId52"/>
    <p:sldId id="355" r:id="rId53"/>
    <p:sldId id="357" r:id="rId54"/>
    <p:sldId id="358" r:id="rId55"/>
    <p:sldId id="359" r:id="rId56"/>
    <p:sldId id="362" r:id="rId57"/>
    <p:sldId id="360" r:id="rId58"/>
    <p:sldId id="493" r:id="rId59"/>
    <p:sldId id="361" r:id="rId60"/>
    <p:sldId id="363" r:id="rId61"/>
    <p:sldId id="364" r:id="rId62"/>
    <p:sldId id="365" r:id="rId63"/>
    <p:sldId id="366" r:id="rId64"/>
    <p:sldId id="367" r:id="rId65"/>
    <p:sldId id="368" r:id="rId66"/>
    <p:sldId id="369" r:id="rId67"/>
    <p:sldId id="370" r:id="rId68"/>
    <p:sldId id="512" r:id="rId69"/>
    <p:sldId id="371" r:id="rId70"/>
    <p:sldId id="372" r:id="rId71"/>
    <p:sldId id="513" r:id="rId72"/>
    <p:sldId id="373" r:id="rId73"/>
    <p:sldId id="374" r:id="rId74"/>
    <p:sldId id="375" r:id="rId75"/>
    <p:sldId id="376" r:id="rId76"/>
    <p:sldId id="377" r:id="rId77"/>
    <p:sldId id="378" r:id="rId78"/>
    <p:sldId id="379" r:id="rId79"/>
    <p:sldId id="380" r:id="rId80"/>
    <p:sldId id="382" r:id="rId81"/>
    <p:sldId id="514" r:id="rId82"/>
    <p:sldId id="383" r:id="rId83"/>
    <p:sldId id="515" r:id="rId84"/>
    <p:sldId id="516" r:id="rId85"/>
    <p:sldId id="385" r:id="rId86"/>
    <p:sldId id="386" r:id="rId87"/>
    <p:sldId id="387" r:id="rId88"/>
    <p:sldId id="388" r:id="rId89"/>
    <p:sldId id="389" r:id="rId90"/>
    <p:sldId id="517" r:id="rId91"/>
    <p:sldId id="390" r:id="rId92"/>
    <p:sldId id="391" r:id="rId93"/>
    <p:sldId id="518" r:id="rId94"/>
    <p:sldId id="392" r:id="rId95"/>
    <p:sldId id="479" r:id="rId9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079" autoAdjust="0"/>
    <p:restoredTop sz="64199" autoAdjust="0"/>
  </p:normalViewPr>
  <p:slideViewPr>
    <p:cSldViewPr snapToGrid="0">
      <p:cViewPr varScale="1">
        <p:scale>
          <a:sx n="66" d="100"/>
          <a:sy n="66" d="100"/>
        </p:scale>
        <p:origin x="79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369C4A-612D-4739-B7DF-FD2205B76F23}"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ECD1C396-F8F0-40DD-9009-54C2B3484B92}">
      <dgm:prSet phldrT="[文字]" custT="1"/>
      <dgm:spPr>
        <a:xfrm>
          <a:off x="0" y="9954"/>
          <a:ext cx="7886700" cy="576810"/>
        </a:xfrm>
        <a:prstGeom prst="round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ltLang="zh-TW" sz="2400" dirty="0">
              <a:solidFill>
                <a:sysClr val="window" lastClr="FFFFFF"/>
              </a:solidFill>
              <a:latin typeface="Calibri" panose="020F0502020204030204"/>
              <a:ea typeface="新細明體" panose="02020500000000000000" pitchFamily="18" charset="-120"/>
              <a:cs typeface="+mn-cs"/>
            </a:rPr>
            <a:t>Introduction of Generative Models</a:t>
          </a:r>
          <a:endParaRPr lang="zh-TW" altLang="en-US" sz="2400" dirty="0">
            <a:solidFill>
              <a:sysClr val="window" lastClr="FFFFFF"/>
            </a:solidFill>
            <a:latin typeface="Calibri" panose="020F0502020204030204"/>
            <a:ea typeface="新細明體" panose="02020500000000000000" pitchFamily="18" charset="-120"/>
            <a:cs typeface="+mn-cs"/>
          </a:endParaRPr>
        </a:p>
      </dgm:t>
    </dgm:pt>
    <dgm:pt modelId="{6151F44B-EF56-4B5D-A574-AF58BEA601E1}" type="parTrans" cxnId="{BC3813BE-13D1-4407-BF31-93A8BEB3A21D}">
      <dgm:prSet/>
      <dgm:spPr/>
      <dgm:t>
        <a:bodyPr/>
        <a:lstStyle/>
        <a:p>
          <a:endParaRPr lang="zh-TW" altLang="en-US"/>
        </a:p>
      </dgm:t>
    </dgm:pt>
    <dgm:pt modelId="{5F8E7B92-AA96-47E2-8E8D-A48AEC52813A}" type="sibTrans" cxnId="{BC3813BE-13D1-4407-BF31-93A8BEB3A21D}">
      <dgm:prSet/>
      <dgm:spPr/>
      <dgm:t>
        <a:bodyPr/>
        <a:lstStyle/>
        <a:p>
          <a:endParaRPr lang="zh-TW" altLang="en-US"/>
        </a:p>
      </dgm:t>
    </dgm:pt>
    <dgm:pt modelId="{49D89AC1-EA06-498E-9D63-BAF7E2B83E1E}">
      <dgm:prSet phldrT="[文字]" custT="1"/>
      <dgm:spPr>
        <a:xfrm>
          <a:off x="0" y="635724"/>
          <a:ext cx="7886700" cy="576810"/>
        </a:xfrm>
        <a:prstGeom prst="roundRect">
          <a:avLst/>
        </a:prstGeom>
        <a:solidFill>
          <a:srgbClr val="FFC000">
            <a:hueOff val="1633482"/>
            <a:satOff val="-6796"/>
            <a:lumOff val="1601"/>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ltLang="zh-TW" sz="2400" dirty="0">
              <a:solidFill>
                <a:sysClr val="window" lastClr="FFFFFF"/>
              </a:solidFill>
              <a:latin typeface="Calibri" panose="020F0502020204030204"/>
              <a:ea typeface="新細明體" panose="02020500000000000000" pitchFamily="18" charset="-120"/>
              <a:cs typeface="+mn-cs"/>
            </a:rPr>
            <a:t>Generative Adversarial Network (GAN)</a:t>
          </a:r>
          <a:endParaRPr lang="zh-TW" altLang="en-US" sz="2400" dirty="0">
            <a:solidFill>
              <a:sysClr val="window" lastClr="FFFFFF"/>
            </a:solidFill>
            <a:latin typeface="Calibri" panose="020F0502020204030204"/>
            <a:ea typeface="新細明體" panose="02020500000000000000" pitchFamily="18" charset="-120"/>
            <a:cs typeface="+mn-cs"/>
          </a:endParaRPr>
        </a:p>
      </dgm:t>
    </dgm:pt>
    <dgm:pt modelId="{F79B43D6-3441-43C0-9D43-1F66987BB4FA}" type="parTrans" cxnId="{CD098494-7E3C-479D-A778-1E1EBE9C05E8}">
      <dgm:prSet/>
      <dgm:spPr/>
      <dgm:t>
        <a:bodyPr/>
        <a:lstStyle/>
        <a:p>
          <a:endParaRPr lang="zh-TW" altLang="en-US"/>
        </a:p>
      </dgm:t>
    </dgm:pt>
    <dgm:pt modelId="{A7EBCCC5-7761-49C8-B232-1D51E48F8DCD}" type="sibTrans" cxnId="{CD098494-7E3C-479D-A778-1E1EBE9C05E8}">
      <dgm:prSet/>
      <dgm:spPr/>
      <dgm:t>
        <a:bodyPr/>
        <a:lstStyle/>
        <a:p>
          <a:endParaRPr lang="zh-TW" altLang="en-US"/>
        </a:p>
      </dgm:t>
    </dgm:pt>
    <dgm:pt modelId="{2BFD86FD-DE87-433E-8D2E-2105E52F9952}">
      <dgm:prSet phldrT="[文字]" custT="1"/>
      <dgm:spPr>
        <a:xfrm>
          <a:off x="0" y="1261494"/>
          <a:ext cx="7886700" cy="576810"/>
        </a:xfrm>
        <a:prstGeom prst="roundRect">
          <a:avLst/>
        </a:prstGeom>
        <a:solidFill>
          <a:srgbClr val="FFC000">
            <a:hueOff val="3266964"/>
            <a:satOff val="-13592"/>
            <a:lumOff val="320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ltLang="zh-TW" sz="2400" dirty="0">
              <a:solidFill>
                <a:sysClr val="window" lastClr="FFFFFF"/>
              </a:solidFill>
              <a:latin typeface="Calibri" panose="020F0502020204030204"/>
              <a:ea typeface="新細明體" panose="02020500000000000000" pitchFamily="18" charset="-120"/>
              <a:cs typeface="+mn-cs"/>
            </a:rPr>
            <a:t>Theory behind GAN</a:t>
          </a:r>
          <a:endParaRPr lang="zh-TW" altLang="en-US" sz="2400" dirty="0">
            <a:solidFill>
              <a:sysClr val="window" lastClr="FFFFFF"/>
            </a:solidFill>
            <a:latin typeface="Calibri" panose="020F0502020204030204"/>
            <a:ea typeface="新細明體" panose="02020500000000000000" pitchFamily="18" charset="-120"/>
            <a:cs typeface="+mn-cs"/>
          </a:endParaRPr>
        </a:p>
      </dgm:t>
    </dgm:pt>
    <dgm:pt modelId="{A0048F36-C4A7-401E-B161-9253C2AE129A}" type="parTrans" cxnId="{827C3F4F-72E2-455D-AF17-FB3165D7F230}">
      <dgm:prSet/>
      <dgm:spPr/>
      <dgm:t>
        <a:bodyPr/>
        <a:lstStyle/>
        <a:p>
          <a:endParaRPr lang="zh-TW" altLang="en-US"/>
        </a:p>
      </dgm:t>
    </dgm:pt>
    <dgm:pt modelId="{DDEE755B-8D13-46F7-98FD-666E21164756}" type="sibTrans" cxnId="{827C3F4F-72E2-455D-AF17-FB3165D7F230}">
      <dgm:prSet/>
      <dgm:spPr/>
      <dgm:t>
        <a:bodyPr/>
        <a:lstStyle/>
        <a:p>
          <a:endParaRPr lang="zh-TW" altLang="en-US"/>
        </a:p>
      </dgm:t>
    </dgm:pt>
    <dgm:pt modelId="{20F50E8E-FACC-4023-8213-93691D90A153}">
      <dgm:prSet phldrT="[文字]" custT="1"/>
      <dgm:spPr>
        <a:xfrm>
          <a:off x="0" y="2513034"/>
          <a:ext cx="7886700" cy="576810"/>
        </a:xfrm>
        <a:prstGeom prst="roundRect">
          <a:avLst/>
        </a:prstGeom>
        <a:solidFill>
          <a:srgbClr val="FFC000">
            <a:hueOff val="6533927"/>
            <a:satOff val="-27185"/>
            <a:lumOff val="640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ltLang="zh-TW" sz="2400" dirty="0">
              <a:solidFill>
                <a:sysClr val="window" lastClr="FFFFFF"/>
              </a:solidFill>
              <a:latin typeface="Calibri" panose="020F0502020204030204"/>
              <a:ea typeface="新細明體" panose="02020500000000000000" pitchFamily="18" charset="-120"/>
              <a:cs typeface="+mn-cs"/>
            </a:rPr>
            <a:t>Conditional Generation</a:t>
          </a:r>
          <a:endParaRPr lang="zh-TW" altLang="en-US" sz="2400" dirty="0">
            <a:solidFill>
              <a:sysClr val="window" lastClr="FFFFFF"/>
            </a:solidFill>
            <a:latin typeface="Calibri" panose="020F0502020204030204"/>
            <a:ea typeface="新細明體" panose="02020500000000000000" pitchFamily="18" charset="-120"/>
            <a:cs typeface="+mn-cs"/>
          </a:endParaRPr>
        </a:p>
      </dgm:t>
    </dgm:pt>
    <dgm:pt modelId="{04485643-8F8F-49F8-9082-C261FC0FF212}" type="parTrans" cxnId="{3EBEA646-A32C-4A61-A5AC-545710B38A61}">
      <dgm:prSet/>
      <dgm:spPr/>
      <dgm:t>
        <a:bodyPr/>
        <a:lstStyle/>
        <a:p>
          <a:endParaRPr lang="zh-TW" altLang="en-US"/>
        </a:p>
      </dgm:t>
    </dgm:pt>
    <dgm:pt modelId="{2521CA8B-7D86-4F3B-A006-948D82B78965}" type="sibTrans" cxnId="{3EBEA646-A32C-4A61-A5AC-545710B38A61}">
      <dgm:prSet/>
      <dgm:spPr/>
      <dgm:t>
        <a:bodyPr/>
        <a:lstStyle/>
        <a:p>
          <a:endParaRPr lang="zh-TW" altLang="en-US"/>
        </a:p>
      </dgm:t>
    </dgm:pt>
    <dgm:pt modelId="{DA9D0EC2-8D6E-4035-B333-6B3CFE400769}">
      <dgm:prSet phldrT="[文字]" custT="1"/>
      <dgm:spPr>
        <a:xfrm>
          <a:off x="0" y="3138804"/>
          <a:ext cx="7886700" cy="576810"/>
        </a:xfrm>
        <a:prstGeom prst="roundRect">
          <a:avLst/>
        </a:prstGeom>
        <a:solidFill>
          <a:srgbClr val="FFC000">
            <a:hueOff val="8167408"/>
            <a:satOff val="-33981"/>
            <a:lumOff val="8007"/>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ltLang="zh-TW" sz="2400" dirty="0">
              <a:solidFill>
                <a:sysClr val="window" lastClr="FFFFFF"/>
              </a:solidFill>
              <a:latin typeface="Calibri" panose="020F0502020204030204"/>
              <a:ea typeface="新細明體" panose="02020500000000000000" pitchFamily="18" charset="-120"/>
              <a:cs typeface="+mn-cs"/>
            </a:rPr>
            <a:t>Applications</a:t>
          </a:r>
          <a:endParaRPr lang="zh-TW" altLang="en-US" sz="2400" dirty="0">
            <a:solidFill>
              <a:sysClr val="window" lastClr="FFFFFF"/>
            </a:solidFill>
            <a:latin typeface="Calibri" panose="020F0502020204030204"/>
            <a:ea typeface="新細明體" panose="02020500000000000000" pitchFamily="18" charset="-120"/>
            <a:cs typeface="+mn-cs"/>
          </a:endParaRPr>
        </a:p>
      </dgm:t>
    </dgm:pt>
    <dgm:pt modelId="{BD929EC9-61CD-4EBC-BCEC-EC23FC55E130}" type="parTrans" cxnId="{6493AC6F-53DA-485A-A155-26F40A2921BC}">
      <dgm:prSet/>
      <dgm:spPr/>
      <dgm:t>
        <a:bodyPr/>
        <a:lstStyle/>
        <a:p>
          <a:endParaRPr lang="zh-TW" altLang="en-US"/>
        </a:p>
      </dgm:t>
    </dgm:pt>
    <dgm:pt modelId="{2C7A2A70-01B2-4394-9280-D74BE9ED68E0}" type="sibTrans" cxnId="{6493AC6F-53DA-485A-A155-26F40A2921BC}">
      <dgm:prSet/>
      <dgm:spPr/>
      <dgm:t>
        <a:bodyPr/>
        <a:lstStyle/>
        <a:p>
          <a:endParaRPr lang="zh-TW" altLang="en-US"/>
        </a:p>
      </dgm:t>
    </dgm:pt>
    <dgm:pt modelId="{A4DF675F-EE65-4DBE-8268-DF5933B3AE97}" type="pres">
      <dgm:prSet presAssocID="{F5369C4A-612D-4739-B7DF-FD2205B76F23}" presName="linear" presStyleCnt="0">
        <dgm:presLayoutVars>
          <dgm:animLvl val="lvl"/>
          <dgm:resizeHandles val="exact"/>
        </dgm:presLayoutVars>
      </dgm:prSet>
      <dgm:spPr/>
    </dgm:pt>
    <dgm:pt modelId="{16DB652B-4209-404D-93FE-ACDF6164E407}" type="pres">
      <dgm:prSet presAssocID="{ECD1C396-F8F0-40DD-9009-54C2B3484B92}" presName="parentText" presStyleLbl="node1" presStyleIdx="0" presStyleCnt="5" custLinFactNeighborX="3041" custLinFactNeighborY="-60524">
        <dgm:presLayoutVars>
          <dgm:chMax val="0"/>
          <dgm:bulletEnabled val="1"/>
        </dgm:presLayoutVars>
      </dgm:prSet>
      <dgm:spPr/>
    </dgm:pt>
    <dgm:pt modelId="{ACCB80C6-7812-4E1E-9609-E1DEFBC6C63A}" type="pres">
      <dgm:prSet presAssocID="{5F8E7B92-AA96-47E2-8E8D-A48AEC52813A}" presName="spacer" presStyleCnt="0"/>
      <dgm:spPr/>
    </dgm:pt>
    <dgm:pt modelId="{B9F030D7-29FB-40D8-B0C9-7A5A8A165724}" type="pres">
      <dgm:prSet presAssocID="{49D89AC1-EA06-498E-9D63-BAF7E2B83E1E}" presName="parentText" presStyleLbl="node1" presStyleIdx="1" presStyleCnt="5" custLinFactNeighborX="1682" custLinFactNeighborY="6734">
        <dgm:presLayoutVars>
          <dgm:chMax val="0"/>
          <dgm:bulletEnabled val="1"/>
        </dgm:presLayoutVars>
      </dgm:prSet>
      <dgm:spPr/>
    </dgm:pt>
    <dgm:pt modelId="{60BF9ACD-7BC4-4D68-8A70-F2B856B06C8C}" type="pres">
      <dgm:prSet presAssocID="{A7EBCCC5-7761-49C8-B232-1D51E48F8DCD}" presName="spacer" presStyleCnt="0"/>
      <dgm:spPr/>
    </dgm:pt>
    <dgm:pt modelId="{AE77595B-D300-4411-87F7-6D75618FD735}" type="pres">
      <dgm:prSet presAssocID="{2BFD86FD-DE87-433E-8D2E-2105E52F9952}" presName="parentText" presStyleLbl="node1" presStyleIdx="2" presStyleCnt="5">
        <dgm:presLayoutVars>
          <dgm:chMax val="0"/>
          <dgm:bulletEnabled val="1"/>
        </dgm:presLayoutVars>
      </dgm:prSet>
      <dgm:spPr/>
    </dgm:pt>
    <dgm:pt modelId="{ACD1C7E3-629B-43DE-95C4-532EF206A5AF}" type="pres">
      <dgm:prSet presAssocID="{DDEE755B-8D13-46F7-98FD-666E21164756}" presName="spacer" presStyleCnt="0"/>
      <dgm:spPr/>
    </dgm:pt>
    <dgm:pt modelId="{D9A4FBBA-8267-418F-90B2-C027CD7C43DF}" type="pres">
      <dgm:prSet presAssocID="{20F50E8E-FACC-4023-8213-93691D90A153}" presName="parentText" presStyleLbl="node1" presStyleIdx="3" presStyleCnt="5">
        <dgm:presLayoutVars>
          <dgm:chMax val="0"/>
          <dgm:bulletEnabled val="1"/>
        </dgm:presLayoutVars>
      </dgm:prSet>
      <dgm:spPr/>
    </dgm:pt>
    <dgm:pt modelId="{8840AC52-BC70-46CA-8897-64C9568B4846}" type="pres">
      <dgm:prSet presAssocID="{2521CA8B-7D86-4F3B-A006-948D82B78965}" presName="spacer" presStyleCnt="0"/>
      <dgm:spPr/>
    </dgm:pt>
    <dgm:pt modelId="{6299FA31-BF63-4A43-83AC-32F22968EE81}" type="pres">
      <dgm:prSet presAssocID="{DA9D0EC2-8D6E-4035-B333-6B3CFE400769}" presName="parentText" presStyleLbl="node1" presStyleIdx="4" presStyleCnt="5">
        <dgm:presLayoutVars>
          <dgm:chMax val="0"/>
          <dgm:bulletEnabled val="1"/>
        </dgm:presLayoutVars>
      </dgm:prSet>
      <dgm:spPr/>
    </dgm:pt>
  </dgm:ptLst>
  <dgm:cxnLst>
    <dgm:cxn modelId="{7BA1AD2B-FDF9-4712-9DB4-2A7A835B6E98}" type="presOf" srcId="{ECD1C396-F8F0-40DD-9009-54C2B3484B92}" destId="{16DB652B-4209-404D-93FE-ACDF6164E407}" srcOrd="0" destOrd="0" presId="urn:microsoft.com/office/officeart/2005/8/layout/vList2"/>
    <dgm:cxn modelId="{20A6EB3E-5F08-4F32-9870-4A2D4BAE9E6D}" type="presOf" srcId="{49D89AC1-EA06-498E-9D63-BAF7E2B83E1E}" destId="{B9F030D7-29FB-40D8-B0C9-7A5A8A165724}" srcOrd="0" destOrd="0" presId="urn:microsoft.com/office/officeart/2005/8/layout/vList2"/>
    <dgm:cxn modelId="{00424B41-225F-4B0D-87F8-B82D6679100B}" type="presOf" srcId="{2BFD86FD-DE87-433E-8D2E-2105E52F9952}" destId="{AE77595B-D300-4411-87F7-6D75618FD735}" srcOrd="0" destOrd="0" presId="urn:microsoft.com/office/officeart/2005/8/layout/vList2"/>
    <dgm:cxn modelId="{3EBEA646-A32C-4A61-A5AC-545710B38A61}" srcId="{F5369C4A-612D-4739-B7DF-FD2205B76F23}" destId="{20F50E8E-FACC-4023-8213-93691D90A153}" srcOrd="3" destOrd="0" parTransId="{04485643-8F8F-49F8-9082-C261FC0FF212}" sibTransId="{2521CA8B-7D86-4F3B-A006-948D82B78965}"/>
    <dgm:cxn modelId="{827C3F4F-72E2-455D-AF17-FB3165D7F230}" srcId="{F5369C4A-612D-4739-B7DF-FD2205B76F23}" destId="{2BFD86FD-DE87-433E-8D2E-2105E52F9952}" srcOrd="2" destOrd="0" parTransId="{A0048F36-C4A7-401E-B161-9253C2AE129A}" sibTransId="{DDEE755B-8D13-46F7-98FD-666E21164756}"/>
    <dgm:cxn modelId="{6493AC6F-53DA-485A-A155-26F40A2921BC}" srcId="{F5369C4A-612D-4739-B7DF-FD2205B76F23}" destId="{DA9D0EC2-8D6E-4035-B333-6B3CFE400769}" srcOrd="4" destOrd="0" parTransId="{BD929EC9-61CD-4EBC-BCEC-EC23FC55E130}" sibTransId="{2C7A2A70-01B2-4394-9280-D74BE9ED68E0}"/>
    <dgm:cxn modelId="{E63C8553-0CEA-4180-A243-4AC5CB5EBA38}" type="presOf" srcId="{F5369C4A-612D-4739-B7DF-FD2205B76F23}" destId="{A4DF675F-EE65-4DBE-8268-DF5933B3AE97}" srcOrd="0" destOrd="0" presId="urn:microsoft.com/office/officeart/2005/8/layout/vList2"/>
    <dgm:cxn modelId="{CD098494-7E3C-479D-A778-1E1EBE9C05E8}" srcId="{F5369C4A-612D-4739-B7DF-FD2205B76F23}" destId="{49D89AC1-EA06-498E-9D63-BAF7E2B83E1E}" srcOrd="1" destOrd="0" parTransId="{F79B43D6-3441-43C0-9D43-1F66987BB4FA}" sibTransId="{A7EBCCC5-7761-49C8-B232-1D51E48F8DCD}"/>
    <dgm:cxn modelId="{E5E012AB-7E2B-4900-9A26-88D1AFA63EBE}" type="presOf" srcId="{20F50E8E-FACC-4023-8213-93691D90A153}" destId="{D9A4FBBA-8267-418F-90B2-C027CD7C43DF}" srcOrd="0" destOrd="0" presId="urn:microsoft.com/office/officeart/2005/8/layout/vList2"/>
    <dgm:cxn modelId="{BC3813BE-13D1-4407-BF31-93A8BEB3A21D}" srcId="{F5369C4A-612D-4739-B7DF-FD2205B76F23}" destId="{ECD1C396-F8F0-40DD-9009-54C2B3484B92}" srcOrd="0" destOrd="0" parTransId="{6151F44B-EF56-4B5D-A574-AF58BEA601E1}" sibTransId="{5F8E7B92-AA96-47E2-8E8D-A48AEC52813A}"/>
    <dgm:cxn modelId="{E5EC6FF8-AD5B-4110-A8D9-B2AD4EF0FB01}" type="presOf" srcId="{DA9D0EC2-8D6E-4035-B333-6B3CFE400769}" destId="{6299FA31-BF63-4A43-83AC-32F22968EE81}" srcOrd="0" destOrd="0" presId="urn:microsoft.com/office/officeart/2005/8/layout/vList2"/>
    <dgm:cxn modelId="{23ABBF70-6487-4D4A-9854-38CE624F73BF}" type="presParOf" srcId="{A4DF675F-EE65-4DBE-8268-DF5933B3AE97}" destId="{16DB652B-4209-404D-93FE-ACDF6164E407}" srcOrd="0" destOrd="0" presId="urn:microsoft.com/office/officeart/2005/8/layout/vList2"/>
    <dgm:cxn modelId="{2991EA69-C772-4070-A26A-172FD993CE85}" type="presParOf" srcId="{A4DF675F-EE65-4DBE-8268-DF5933B3AE97}" destId="{ACCB80C6-7812-4E1E-9609-E1DEFBC6C63A}" srcOrd="1" destOrd="0" presId="urn:microsoft.com/office/officeart/2005/8/layout/vList2"/>
    <dgm:cxn modelId="{480B8D49-2AB5-4755-8E29-AD1081552E99}" type="presParOf" srcId="{A4DF675F-EE65-4DBE-8268-DF5933B3AE97}" destId="{B9F030D7-29FB-40D8-B0C9-7A5A8A165724}" srcOrd="2" destOrd="0" presId="urn:microsoft.com/office/officeart/2005/8/layout/vList2"/>
    <dgm:cxn modelId="{CDF3403B-758B-44F2-AB6B-2EC5922AA34F}" type="presParOf" srcId="{A4DF675F-EE65-4DBE-8268-DF5933B3AE97}" destId="{60BF9ACD-7BC4-4D68-8A70-F2B856B06C8C}" srcOrd="3" destOrd="0" presId="urn:microsoft.com/office/officeart/2005/8/layout/vList2"/>
    <dgm:cxn modelId="{C551EB4A-151F-414D-BC17-46C914034F34}" type="presParOf" srcId="{A4DF675F-EE65-4DBE-8268-DF5933B3AE97}" destId="{AE77595B-D300-4411-87F7-6D75618FD735}" srcOrd="4" destOrd="0" presId="urn:microsoft.com/office/officeart/2005/8/layout/vList2"/>
    <dgm:cxn modelId="{02FB90FF-C519-46B3-A5AE-0C17901A1A2D}" type="presParOf" srcId="{A4DF675F-EE65-4DBE-8268-DF5933B3AE97}" destId="{ACD1C7E3-629B-43DE-95C4-532EF206A5AF}" srcOrd="5" destOrd="0" presId="urn:microsoft.com/office/officeart/2005/8/layout/vList2"/>
    <dgm:cxn modelId="{5D0A1EFC-26C6-4AA3-B5E2-63A3C80C5C98}" type="presParOf" srcId="{A4DF675F-EE65-4DBE-8268-DF5933B3AE97}" destId="{D9A4FBBA-8267-418F-90B2-C027CD7C43DF}" srcOrd="6" destOrd="0" presId="urn:microsoft.com/office/officeart/2005/8/layout/vList2"/>
    <dgm:cxn modelId="{72FDC3D7-238F-4E31-99E8-76AEBE385372}" type="presParOf" srcId="{A4DF675F-EE65-4DBE-8268-DF5933B3AE97}" destId="{8840AC52-BC70-46CA-8897-64C9568B4846}" srcOrd="7" destOrd="0" presId="urn:microsoft.com/office/officeart/2005/8/layout/vList2"/>
    <dgm:cxn modelId="{F40E480E-CF61-4317-AF26-0C20C185C713}" type="presParOf" srcId="{A4DF675F-EE65-4DBE-8268-DF5933B3AE97}" destId="{6299FA31-BF63-4A43-83AC-32F22968EE8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B652B-4209-404D-93FE-ACDF6164E407}">
      <dsp:nvSpPr>
        <dsp:cNvPr id="0" name=""/>
        <dsp:cNvSpPr/>
      </dsp:nvSpPr>
      <dsp:spPr>
        <a:xfrm>
          <a:off x="0" y="0"/>
          <a:ext cx="7092660" cy="767520"/>
        </a:xfrm>
        <a:prstGeom prst="round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solidFill>
                <a:sysClr val="window" lastClr="FFFFFF"/>
              </a:solidFill>
              <a:latin typeface="Calibri" panose="020F0502020204030204"/>
              <a:ea typeface="新細明體" panose="02020500000000000000" pitchFamily="18" charset="-120"/>
              <a:cs typeface="+mn-cs"/>
            </a:rPr>
            <a:t>Introduction of Generative Models</a:t>
          </a:r>
          <a:endParaRPr lang="zh-TW" altLang="en-US" sz="2400" kern="1200" dirty="0">
            <a:solidFill>
              <a:sysClr val="window" lastClr="FFFFFF"/>
            </a:solidFill>
            <a:latin typeface="Calibri" panose="020F0502020204030204"/>
            <a:ea typeface="新細明體" panose="02020500000000000000" pitchFamily="18" charset="-120"/>
            <a:cs typeface="+mn-cs"/>
          </a:endParaRPr>
        </a:p>
      </dsp:txBody>
      <dsp:txXfrm>
        <a:off x="37467" y="37467"/>
        <a:ext cx="7017726" cy="692586"/>
      </dsp:txXfrm>
    </dsp:sp>
    <dsp:sp modelId="{B9F030D7-29FB-40D8-B0C9-7A5A8A165724}">
      <dsp:nvSpPr>
        <dsp:cNvPr id="0" name=""/>
        <dsp:cNvSpPr/>
      </dsp:nvSpPr>
      <dsp:spPr>
        <a:xfrm>
          <a:off x="0" y="914260"/>
          <a:ext cx="7092660" cy="767520"/>
        </a:xfrm>
        <a:prstGeom prst="roundRect">
          <a:avLst/>
        </a:prstGeom>
        <a:solidFill>
          <a:srgbClr val="FFC000">
            <a:hueOff val="1633482"/>
            <a:satOff val="-6796"/>
            <a:lumOff val="1601"/>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solidFill>
                <a:sysClr val="window" lastClr="FFFFFF"/>
              </a:solidFill>
              <a:latin typeface="Calibri" panose="020F0502020204030204"/>
              <a:ea typeface="新細明體" panose="02020500000000000000" pitchFamily="18" charset="-120"/>
              <a:cs typeface="+mn-cs"/>
            </a:rPr>
            <a:t>Generative Adversarial Network (GAN)</a:t>
          </a:r>
          <a:endParaRPr lang="zh-TW" altLang="en-US" sz="2400" kern="1200" dirty="0">
            <a:solidFill>
              <a:sysClr val="window" lastClr="FFFFFF"/>
            </a:solidFill>
            <a:latin typeface="Calibri" panose="020F0502020204030204"/>
            <a:ea typeface="新細明體" panose="02020500000000000000" pitchFamily="18" charset="-120"/>
            <a:cs typeface="+mn-cs"/>
          </a:endParaRPr>
        </a:p>
      </dsp:txBody>
      <dsp:txXfrm>
        <a:off x="37467" y="951727"/>
        <a:ext cx="7017726" cy="692586"/>
      </dsp:txXfrm>
    </dsp:sp>
    <dsp:sp modelId="{AE77595B-D300-4411-87F7-6D75618FD735}">
      <dsp:nvSpPr>
        <dsp:cNvPr id="0" name=""/>
        <dsp:cNvSpPr/>
      </dsp:nvSpPr>
      <dsp:spPr>
        <a:xfrm>
          <a:off x="0" y="1791909"/>
          <a:ext cx="7092660" cy="767520"/>
        </a:xfrm>
        <a:prstGeom prst="roundRect">
          <a:avLst/>
        </a:prstGeom>
        <a:solidFill>
          <a:srgbClr val="FFC000">
            <a:hueOff val="3266964"/>
            <a:satOff val="-13592"/>
            <a:lumOff val="320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solidFill>
                <a:sysClr val="window" lastClr="FFFFFF"/>
              </a:solidFill>
              <a:latin typeface="Calibri" panose="020F0502020204030204"/>
              <a:ea typeface="新細明體" panose="02020500000000000000" pitchFamily="18" charset="-120"/>
              <a:cs typeface="+mn-cs"/>
            </a:rPr>
            <a:t>Theory behind GAN</a:t>
          </a:r>
          <a:endParaRPr lang="zh-TW" altLang="en-US" sz="2400" kern="1200" dirty="0">
            <a:solidFill>
              <a:sysClr val="window" lastClr="FFFFFF"/>
            </a:solidFill>
            <a:latin typeface="Calibri" panose="020F0502020204030204"/>
            <a:ea typeface="新細明體" panose="02020500000000000000" pitchFamily="18" charset="-120"/>
            <a:cs typeface="+mn-cs"/>
          </a:endParaRPr>
        </a:p>
      </dsp:txBody>
      <dsp:txXfrm>
        <a:off x="37467" y="1829376"/>
        <a:ext cx="7017726" cy="692586"/>
      </dsp:txXfrm>
    </dsp:sp>
    <dsp:sp modelId="{D9A4FBBA-8267-418F-90B2-C027CD7C43DF}">
      <dsp:nvSpPr>
        <dsp:cNvPr id="0" name=""/>
        <dsp:cNvSpPr/>
      </dsp:nvSpPr>
      <dsp:spPr>
        <a:xfrm>
          <a:off x="0" y="2677509"/>
          <a:ext cx="7092660" cy="767520"/>
        </a:xfrm>
        <a:prstGeom prst="roundRect">
          <a:avLst/>
        </a:prstGeom>
        <a:solidFill>
          <a:srgbClr val="FFC000">
            <a:hueOff val="6533927"/>
            <a:satOff val="-27185"/>
            <a:lumOff val="640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solidFill>
                <a:sysClr val="window" lastClr="FFFFFF"/>
              </a:solidFill>
              <a:latin typeface="Calibri" panose="020F0502020204030204"/>
              <a:ea typeface="新細明體" panose="02020500000000000000" pitchFamily="18" charset="-120"/>
              <a:cs typeface="+mn-cs"/>
            </a:rPr>
            <a:t>Conditional Generation</a:t>
          </a:r>
          <a:endParaRPr lang="zh-TW" altLang="en-US" sz="2400" kern="1200" dirty="0">
            <a:solidFill>
              <a:sysClr val="window" lastClr="FFFFFF"/>
            </a:solidFill>
            <a:latin typeface="Calibri" panose="020F0502020204030204"/>
            <a:ea typeface="新細明體" panose="02020500000000000000" pitchFamily="18" charset="-120"/>
            <a:cs typeface="+mn-cs"/>
          </a:endParaRPr>
        </a:p>
      </dsp:txBody>
      <dsp:txXfrm>
        <a:off x="37467" y="2714976"/>
        <a:ext cx="7017726" cy="692586"/>
      </dsp:txXfrm>
    </dsp:sp>
    <dsp:sp modelId="{6299FA31-BF63-4A43-83AC-32F22968EE81}">
      <dsp:nvSpPr>
        <dsp:cNvPr id="0" name=""/>
        <dsp:cNvSpPr/>
      </dsp:nvSpPr>
      <dsp:spPr>
        <a:xfrm>
          <a:off x="0" y="3563109"/>
          <a:ext cx="7092660" cy="767520"/>
        </a:xfrm>
        <a:prstGeom prst="roundRect">
          <a:avLst/>
        </a:prstGeom>
        <a:solidFill>
          <a:srgbClr val="FFC000">
            <a:hueOff val="8167408"/>
            <a:satOff val="-33981"/>
            <a:lumOff val="8007"/>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solidFill>
                <a:sysClr val="window" lastClr="FFFFFF"/>
              </a:solidFill>
              <a:latin typeface="Calibri" panose="020F0502020204030204"/>
              <a:ea typeface="新細明體" panose="02020500000000000000" pitchFamily="18" charset="-120"/>
              <a:cs typeface="+mn-cs"/>
            </a:rPr>
            <a:t>Applications</a:t>
          </a:r>
          <a:endParaRPr lang="zh-TW" altLang="en-US" sz="2400" kern="1200" dirty="0">
            <a:solidFill>
              <a:sysClr val="window" lastClr="FFFFFF"/>
            </a:solidFill>
            <a:latin typeface="Calibri" panose="020F0502020204030204"/>
            <a:ea typeface="新細明體" panose="02020500000000000000" pitchFamily="18" charset="-120"/>
            <a:cs typeface="+mn-cs"/>
          </a:endParaRPr>
        </a:p>
      </dsp:txBody>
      <dsp:txXfrm>
        <a:off x="37467" y="3600576"/>
        <a:ext cx="7017726"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FF1D5-633C-4708-8923-6A145ADCF811}" type="datetimeFigureOut">
              <a:rPr lang="zh-CN" altLang="en-US" smtClean="0"/>
              <a:t>2024/4/1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A63FD7-0D96-457D-BBE1-E94F0E62A4EA}" type="slidenum">
              <a:rPr lang="zh-CN" altLang="en-US" smtClean="0"/>
              <a:t>‹#›</a:t>
            </a:fld>
            <a:endParaRPr lang="zh-CN" altLang="en-US"/>
          </a:p>
        </p:txBody>
      </p:sp>
    </p:spTree>
    <p:extLst>
      <p:ext uri="{BB962C8B-B14F-4D97-AF65-F5344CB8AC3E}">
        <p14:creationId xmlns:p14="http://schemas.microsoft.com/office/powerpoint/2010/main" val="2204571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4100AED0-7DB4-4CA5-BBA3-40C5D3F2C7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0116C8E4-DB89-440B-B754-DA86B45BAC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近来，最火的人工智能话题是</a:t>
            </a:r>
            <a:r>
              <a:rPr lang="en-US" altLang="zh-CN" dirty="0"/>
              <a:t>AI</a:t>
            </a:r>
            <a:r>
              <a:rPr lang="zh-CN" altLang="en-US" dirty="0"/>
              <a:t>大模型。但是</a:t>
            </a:r>
            <a:r>
              <a:rPr lang="en-US" altLang="zh-CN" dirty="0"/>
              <a:t>AI</a:t>
            </a:r>
            <a:r>
              <a:rPr lang="zh-CN" altLang="en-US" dirty="0"/>
              <a:t>大模型为什么会有如此好的表现？</a:t>
            </a:r>
            <a:endParaRPr lang="en-US" altLang="zh-CN" dirty="0"/>
          </a:p>
          <a:p>
            <a:endParaRPr lang="en-US" altLang="zh-CN" dirty="0"/>
          </a:p>
          <a:p>
            <a:r>
              <a:rPr lang="en-US" altLang="zh-CN" dirty="0" err="1"/>
              <a:t>OpenAI</a:t>
            </a:r>
            <a:r>
              <a:rPr lang="zh-CN" altLang="en-US" dirty="0"/>
              <a:t>首席科学家伊利亚</a:t>
            </a:r>
            <a:r>
              <a:rPr lang="en-US" altLang="zh-CN" dirty="0"/>
              <a:t>·</a:t>
            </a:r>
            <a:r>
              <a:rPr lang="zh-CN" altLang="en-US" dirty="0"/>
              <a:t>萨茨克维尔在与黄仁勋的对谈中，简单解释了卷积神经网络、</a:t>
            </a:r>
            <a:r>
              <a:rPr lang="en-US" altLang="zh-CN" dirty="0"/>
              <a:t>GPU</a:t>
            </a:r>
            <a:r>
              <a:rPr lang="zh-CN" altLang="en-US" dirty="0"/>
              <a:t>并行计算、小型循环神经网、情感神经元以及无监督学习等技术组合在一起后，对</a:t>
            </a:r>
            <a:r>
              <a:rPr lang="en-US" altLang="zh-CN" dirty="0"/>
              <a:t>AI</a:t>
            </a:r>
            <a:r>
              <a:rPr lang="zh-CN" altLang="en-US" dirty="0"/>
              <a:t>大模型的作用。而其中</a:t>
            </a:r>
            <a:r>
              <a:rPr lang="zh-CN" altLang="en-US" b="1" dirty="0"/>
              <a:t>卷积神经网络</a:t>
            </a:r>
            <a:r>
              <a:rPr lang="zh-CN" altLang="en-US" dirty="0"/>
              <a:t>（伊利亚和辛顿等人实现的</a:t>
            </a:r>
            <a:r>
              <a:rPr lang="en-US" altLang="zh-CN" dirty="0" err="1"/>
              <a:t>AlexNet</a:t>
            </a:r>
            <a:r>
              <a:rPr lang="zh-CN" altLang="en-US" dirty="0"/>
              <a:t>），正是标志了</a:t>
            </a:r>
            <a:r>
              <a:rPr lang="en-US" altLang="zh-CN" dirty="0"/>
              <a:t>2010</a:t>
            </a:r>
            <a:r>
              <a:rPr lang="zh-CN" altLang="en-US" dirty="0"/>
              <a:t>年以来第一波人工智能浪潮的开始。</a:t>
            </a:r>
            <a:endParaRPr lang="en-US" altLang="zh-CN" dirty="0"/>
          </a:p>
          <a:p>
            <a:endParaRPr lang="en-US" altLang="zh-CN" dirty="0"/>
          </a:p>
          <a:p>
            <a:r>
              <a:rPr lang="zh-CN" altLang="en-US" dirty="0"/>
              <a:t>下面，我们为大家介绍深度学习中经典的神经网络设计，之前我们在讲深度学习的计算步骤时都是以一种比较简单的全连接神经网络为例进行的阐述。</a:t>
            </a:r>
            <a:endParaRPr lang="en-US" altLang="zh-CN" dirty="0"/>
          </a:p>
          <a:p>
            <a:endParaRPr lang="en-US" altLang="zh-CN" dirty="0"/>
          </a:p>
          <a:p>
            <a:r>
              <a:rPr lang="zh-CN" altLang="en-US" dirty="0"/>
              <a:t>这节课开始我们来探讨一些更加实用的神经网络架构，首先要为大家介绍的第一种神经网络变形就是卷积神经网络</a:t>
            </a:r>
            <a:r>
              <a:rPr lang="en-US" altLang="zh-CN" dirty="0"/>
              <a:t>CNN</a:t>
            </a:r>
            <a:r>
              <a:rPr lang="zh-CN" altLang="en-US" dirty="0"/>
              <a:t>。</a:t>
            </a:r>
            <a:endParaRPr lang="en-US" altLang="zh-CN" dirty="0"/>
          </a:p>
          <a:p>
            <a:endParaRPr lang="zh-CN" altLang="en-US" dirty="0"/>
          </a:p>
        </p:txBody>
      </p:sp>
      <p:sp>
        <p:nvSpPr>
          <p:cNvPr id="18436" name="灯片编号占位符 3">
            <a:extLst>
              <a:ext uri="{FF2B5EF4-FFF2-40B4-BE49-F238E27FC236}">
                <a16:creationId xmlns:a16="http://schemas.microsoft.com/office/drawing/2014/main" id="{1C1CEE0E-DD68-4EFC-BBFE-77D9564BF72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defRPr/>
            </a:pPr>
            <a:fld id="{0972743C-68F6-4523-A424-CB9EDABCD829}" type="slidenum">
              <a:rPr lang="zh-CN" altLang="en-US" sz="1300" smtClean="0">
                <a:solidFill>
                  <a:srgbClr val="000000"/>
                </a:solidFill>
                <a:latin typeface="Arial" panose="020B0604020202020204" pitchFamily="34" charset="0"/>
                <a:ea typeface="等线" panose="02010600030101010101" pitchFamily="2" charset="-122"/>
              </a:rPr>
              <a:pPr>
                <a:spcBef>
                  <a:spcPct val="0"/>
                </a:spcBef>
                <a:defRPr/>
              </a:pPr>
              <a:t>1</a:t>
            </a:fld>
            <a:endParaRPr lang="zh-CN" altLang="en-US" sz="1300">
              <a:solidFill>
                <a:srgbClr val="000000"/>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2424368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en-US" dirty="0"/>
              <a:t>这是离散形式的卷积的可视化表示</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99466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以图像处理为例，图像都可以看成一个二维（这里的维的定义不同）矩阵</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1259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然后我们有一个对图像的处理函数（比如平滑，或者边缘提取函数），用一个</a:t>
            </a:r>
            <a:r>
              <a:rPr lang="en-US" altLang="zh-CN" dirty="0"/>
              <a:t>g</a:t>
            </a:r>
            <a:r>
              <a:rPr lang="zh-CN" altLang="en-US" dirty="0"/>
              <a:t>矩阵来表示</a:t>
            </a:r>
            <a:endParaRPr lang="en-US" altLang="zh-CN" dirty="0"/>
          </a:p>
          <a:p>
            <a:pPr lvl="0"/>
            <a:endParaRPr lang="en-US" altLang="zh-CN" dirty="0"/>
          </a:p>
          <a:p>
            <a:pPr lvl="0"/>
            <a:r>
              <a:rPr lang="zh-CN" altLang="en-US" b="1" dirty="0"/>
              <a:t>对图像做关于处理函数</a:t>
            </a:r>
            <a:r>
              <a:rPr lang="en-US" altLang="zh-CN" b="1" dirty="0"/>
              <a:t>g</a:t>
            </a:r>
            <a:r>
              <a:rPr lang="zh-CN" altLang="en-US" b="1" dirty="0"/>
              <a:t>的卷积</a:t>
            </a:r>
            <a:r>
              <a:rPr lang="zh-CN" altLang="en-US" dirty="0"/>
              <a:t>，相当于计算函数</a:t>
            </a:r>
            <a:r>
              <a:rPr lang="en-US" altLang="zh-CN" dirty="0"/>
              <a:t>f(</a:t>
            </a:r>
            <a:r>
              <a:rPr lang="en-US" altLang="zh-CN" dirty="0" err="1"/>
              <a:t>x,y</a:t>
            </a:r>
            <a:r>
              <a:rPr lang="en-US" altLang="zh-CN" dirty="0"/>
              <a:t>)</a:t>
            </a:r>
            <a:r>
              <a:rPr lang="zh-CN" altLang="en-US" dirty="0"/>
              <a:t>和</a:t>
            </a:r>
            <a:r>
              <a:rPr lang="en-US" altLang="zh-CN" dirty="0"/>
              <a:t>g(</a:t>
            </a:r>
            <a:r>
              <a:rPr lang="en-US" altLang="zh-CN" dirty="0" err="1"/>
              <a:t>x,y</a:t>
            </a:r>
            <a:r>
              <a:rPr lang="en-US" altLang="zh-CN" dirty="0"/>
              <a:t>)</a:t>
            </a:r>
            <a:r>
              <a:rPr lang="zh-CN" altLang="en-US" dirty="0"/>
              <a:t>在变换后的空间</a:t>
            </a:r>
            <a:r>
              <a:rPr lang="en-US" altLang="zh-CN" dirty="0"/>
              <a:t>(</a:t>
            </a:r>
            <a:r>
              <a:rPr lang="en-US" altLang="zh-CN" dirty="0" err="1"/>
              <a:t>u,v</a:t>
            </a:r>
            <a:r>
              <a:rPr lang="en-US" altLang="zh-CN" dirty="0"/>
              <a:t>)</a:t>
            </a:r>
            <a:r>
              <a:rPr lang="zh-CN" altLang="en-US" dirty="0"/>
              <a:t>中各处的卷积结果</a:t>
            </a:r>
            <a:r>
              <a:rPr lang="en-US" altLang="zh-CN" dirty="0"/>
              <a:t>(f*g)(</a:t>
            </a:r>
            <a:r>
              <a:rPr lang="en-US" altLang="zh-CN" dirty="0" err="1"/>
              <a:t>u,v</a:t>
            </a:r>
            <a:r>
              <a:rPr lang="en-US" altLang="zh-CN" dirty="0"/>
              <a:t>)</a:t>
            </a:r>
          </a:p>
          <a:p>
            <a:pPr lvl="0"/>
            <a:endParaRPr lang="en-US" altLang="zh-CN" dirty="0"/>
          </a:p>
          <a:p>
            <a:pPr lvl="0"/>
            <a:r>
              <a:rPr lang="zh-CN" altLang="en-US" dirty="0"/>
              <a:t>这是个二维离散形式的卷积，</a:t>
            </a:r>
            <a:r>
              <a:rPr lang="zh-CN" altLang="en-US" b="0" i="0" dirty="0">
                <a:solidFill>
                  <a:srgbClr val="191B1F"/>
                </a:solidFill>
                <a:effectLst/>
                <a:latin typeface="-apple-system"/>
              </a:rPr>
              <a:t>是在</a:t>
            </a:r>
            <a:r>
              <a:rPr lang="en-US" altLang="zh-CN" b="0" i="0" dirty="0">
                <a:solidFill>
                  <a:srgbClr val="191B1F"/>
                </a:solidFill>
                <a:effectLst/>
                <a:latin typeface="-apple-system"/>
              </a:rPr>
              <a:t>x</a:t>
            </a:r>
            <a:r>
              <a:rPr lang="zh-CN" altLang="en-US" b="0" i="0" dirty="0">
                <a:solidFill>
                  <a:srgbClr val="191B1F"/>
                </a:solidFill>
                <a:effectLst/>
                <a:latin typeface="-apple-system"/>
              </a:rPr>
              <a:t>和</a:t>
            </a:r>
            <a:r>
              <a:rPr lang="en-US" altLang="zh-CN" b="0" i="0" dirty="0">
                <a:solidFill>
                  <a:srgbClr val="191B1F"/>
                </a:solidFill>
                <a:effectLst/>
                <a:latin typeface="-apple-system"/>
              </a:rPr>
              <a:t>y</a:t>
            </a:r>
            <a:r>
              <a:rPr lang="zh-CN" altLang="en-US" b="0" i="0" dirty="0">
                <a:solidFill>
                  <a:srgbClr val="191B1F"/>
                </a:solidFill>
                <a:effectLst/>
                <a:latin typeface="-apple-system"/>
              </a:rPr>
              <a:t>两个方向去累加（对应离散公式中的</a:t>
            </a:r>
            <a:r>
              <a:rPr lang="en-US" altLang="zh-CN" b="0" i="0" dirty="0" err="1">
                <a:solidFill>
                  <a:srgbClr val="191B1F"/>
                </a:solidFill>
                <a:effectLst/>
                <a:latin typeface="-apple-system"/>
              </a:rPr>
              <a:t>i</a:t>
            </a:r>
            <a:r>
              <a:rPr lang="zh-CN" altLang="en-US" b="0" i="0" dirty="0">
                <a:solidFill>
                  <a:srgbClr val="191B1F"/>
                </a:solidFill>
                <a:effectLst/>
                <a:latin typeface="-apple-system"/>
              </a:rPr>
              <a:t>和</a:t>
            </a:r>
            <a:r>
              <a:rPr lang="en-US" altLang="zh-CN" b="0" i="0" dirty="0">
                <a:solidFill>
                  <a:srgbClr val="191B1F"/>
                </a:solidFill>
                <a:effectLst/>
                <a:latin typeface="-apple-system"/>
              </a:rPr>
              <a:t>j</a:t>
            </a:r>
            <a:r>
              <a:rPr lang="zh-CN" altLang="en-US" b="0" i="0" dirty="0">
                <a:solidFill>
                  <a:srgbClr val="191B1F"/>
                </a:solidFill>
                <a:effectLst/>
                <a:latin typeface="-apple-system"/>
              </a:rPr>
              <a:t>两个下标），而且是无界的，从负无穷到正无穷</a:t>
            </a:r>
            <a:endParaRPr lang="en-US" altLang="zh-CN" b="0" i="0" dirty="0">
              <a:solidFill>
                <a:srgbClr val="191B1F"/>
              </a:solidFill>
              <a:effectLst/>
              <a:latin typeface="-apple-system"/>
            </a:endParaRPr>
          </a:p>
          <a:p>
            <a:pPr lvl="0"/>
            <a:endParaRPr lang="en-US" altLang="zh-CN" b="0" i="0" dirty="0">
              <a:solidFill>
                <a:srgbClr val="191B1F"/>
              </a:solidFill>
              <a:effectLst/>
              <a:latin typeface="-apple-system"/>
            </a:endParaRPr>
          </a:p>
          <a:p>
            <a:pPr lvl="0"/>
            <a:r>
              <a:rPr lang="zh-CN" altLang="en-US" dirty="0"/>
              <a:t>可是，真实世界都是有界的。例如，例子中的图像处理函数</a:t>
            </a:r>
            <a:r>
              <a:rPr lang="en-US" altLang="zh-CN" b="1" dirty="0"/>
              <a:t>g</a:t>
            </a:r>
            <a:r>
              <a:rPr lang="zh-CN" altLang="en-US" b="1" dirty="0"/>
              <a:t>实际上是个</a:t>
            </a:r>
            <a:r>
              <a:rPr lang="en-US" altLang="zh-CN" b="1" dirty="0"/>
              <a:t>3x3</a:t>
            </a:r>
            <a:r>
              <a:rPr lang="zh-CN" altLang="en-US" b="1" dirty="0"/>
              <a:t>的矩阵</a:t>
            </a:r>
            <a:r>
              <a:rPr lang="zh-CN" altLang="en-US" dirty="0"/>
              <a:t>，意味着，在除了原点附近以外，其它所有点的取值都为</a:t>
            </a:r>
            <a:r>
              <a:rPr lang="en-US" altLang="zh-CN" dirty="0"/>
              <a:t>0</a:t>
            </a:r>
          </a:p>
          <a:p>
            <a:pPr lvl="0"/>
            <a:endParaRPr lang="en-US" altLang="zh-CN" dirty="0"/>
          </a:p>
          <a:p>
            <a:pPr lvl="0"/>
            <a:r>
              <a:rPr lang="zh-CN" altLang="en-US" dirty="0"/>
              <a:t>考虑到这个因素，二维离散形式的卷积公式其实退化了，它只把坐标（</a:t>
            </a:r>
            <a:r>
              <a:rPr lang="en-US" altLang="zh-CN" dirty="0" err="1"/>
              <a:t>u,v</a:t>
            </a:r>
            <a:r>
              <a:rPr lang="zh-CN" altLang="en-US" dirty="0"/>
              <a:t>）附近的点选择出来做计算了</a:t>
            </a:r>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39911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所以，针对真正的图像处理问题，二维离散形式的卷积，就是把</a:t>
            </a:r>
            <a:r>
              <a:rPr lang="en-US" altLang="zh-CN" dirty="0"/>
              <a:t>(</a:t>
            </a:r>
            <a:r>
              <a:rPr lang="en-US" altLang="zh-CN" dirty="0" err="1"/>
              <a:t>u,v</a:t>
            </a:r>
            <a:r>
              <a:rPr lang="en-US" altLang="zh-CN" dirty="0"/>
              <a:t>)</a:t>
            </a:r>
            <a:r>
              <a:rPr lang="zh-CN" altLang="en-US" dirty="0"/>
              <a:t>附近的</a:t>
            </a:r>
            <a:r>
              <a:rPr lang="en-US" altLang="zh-CN" dirty="0"/>
              <a:t>3x3</a:t>
            </a:r>
            <a:r>
              <a:rPr lang="zh-CN" altLang="en-US" dirty="0"/>
              <a:t>点选择出来做计算。首先我们在原始图像矩阵中取出（</a:t>
            </a:r>
            <a:r>
              <a:rPr lang="en-US" altLang="zh-CN" dirty="0" err="1"/>
              <a:t>u,v</a:t>
            </a:r>
            <a:r>
              <a:rPr lang="zh-CN" altLang="en-US" dirty="0"/>
              <a:t>）处的矩阵。</a:t>
            </a:r>
            <a:endParaRPr lang="en-US" altLang="zh-CN" dirty="0"/>
          </a:p>
          <a:p>
            <a:pPr lvl="0"/>
            <a:endParaRPr lang="en-US" altLang="zh-CN" dirty="0"/>
          </a:p>
          <a:p>
            <a:pPr lvl="0"/>
            <a:r>
              <a:rPr lang="zh-CN" altLang="en-US" dirty="0"/>
              <a:t>然后将图像处理矩阵</a:t>
            </a:r>
            <a:r>
              <a:rPr lang="en-US" altLang="zh-CN" dirty="0"/>
              <a:t>g</a:t>
            </a:r>
            <a:r>
              <a:rPr lang="zh-CN" altLang="en-US" dirty="0"/>
              <a:t>翻转（这个翻转可以理解为：（</a:t>
            </a:r>
            <a:r>
              <a:rPr lang="en-US" altLang="zh-CN" dirty="0"/>
              <a:t>1</a:t>
            </a:r>
            <a:r>
              <a:rPr lang="zh-CN" altLang="en-US" dirty="0"/>
              <a:t>）先沿</a:t>
            </a:r>
            <a:r>
              <a:rPr lang="en-US" altLang="zh-CN" dirty="0"/>
              <a:t>x</a:t>
            </a:r>
            <a:r>
              <a:rPr lang="zh-CN" altLang="en-US" dirty="0"/>
              <a:t>轴翻转，再沿</a:t>
            </a:r>
            <a:r>
              <a:rPr lang="en-US" altLang="zh-CN" dirty="0"/>
              <a:t>y</a:t>
            </a:r>
            <a:r>
              <a:rPr lang="zh-CN" altLang="en-US" dirty="0"/>
              <a:t>轴翻转；或（</a:t>
            </a:r>
            <a:r>
              <a:rPr lang="en-US" altLang="zh-CN" dirty="0"/>
              <a:t>2</a:t>
            </a:r>
            <a:r>
              <a:rPr lang="zh-CN" altLang="en-US" dirty="0"/>
              <a:t>）先沿</a:t>
            </a:r>
            <a:r>
              <a:rPr lang="en-US" altLang="zh-CN" dirty="0"/>
              <a:t>x</a:t>
            </a:r>
            <a:r>
              <a:rPr lang="zh-CN" altLang="en-US" dirty="0"/>
              <a:t>轴翻转，再沿</a:t>
            </a:r>
            <a:r>
              <a:rPr lang="en-US" altLang="zh-CN" dirty="0"/>
              <a:t>y</a:t>
            </a:r>
            <a:r>
              <a:rPr lang="zh-CN" altLang="en-US" dirty="0"/>
              <a:t>轴翻转）</a:t>
            </a:r>
            <a:endParaRPr lang="en-US" altLang="zh-CN" dirty="0"/>
          </a:p>
          <a:p>
            <a:pPr lvl="0"/>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96980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这个表达式有一个特点，做乘法的两个对应变量</a:t>
            </a:r>
            <a:r>
              <a:rPr lang="en-US" altLang="zh-CN" dirty="0" err="1"/>
              <a:t>a,b</a:t>
            </a:r>
            <a:r>
              <a:rPr lang="zh-CN" altLang="en-US" dirty="0"/>
              <a:t>的下标之和都是（</a:t>
            </a:r>
            <a:r>
              <a:rPr lang="en-US" altLang="zh-CN" dirty="0" err="1"/>
              <a:t>u,v</a:t>
            </a:r>
            <a:r>
              <a:rPr lang="zh-CN" altLang="en-US" dirty="0"/>
              <a:t>）</a:t>
            </a:r>
            <a:endParaRPr lang="en-US" altLang="zh-CN" dirty="0"/>
          </a:p>
          <a:p>
            <a:pPr lvl="0"/>
            <a:endParaRPr lang="en-US" altLang="zh-CN" dirty="0"/>
          </a:p>
          <a:p>
            <a:pPr lvl="0"/>
            <a:r>
              <a:rPr lang="zh-CN" altLang="en-US" dirty="0"/>
              <a:t>它计算的是（</a:t>
            </a:r>
            <a:r>
              <a:rPr lang="en-US" altLang="zh-CN" dirty="0" err="1"/>
              <a:t>u,v</a:t>
            </a:r>
            <a:r>
              <a:rPr lang="zh-CN" altLang="en-US" dirty="0"/>
              <a:t>）处的卷积。将图像处理矩阵</a:t>
            </a:r>
            <a:r>
              <a:rPr lang="en-US" altLang="zh-CN" i="1" dirty="0"/>
              <a:t>g</a:t>
            </a:r>
            <a:r>
              <a:rPr lang="zh-CN" altLang="en-US" dirty="0"/>
              <a:t>看成一个计算窗口，让它延着</a:t>
            </a:r>
            <a:r>
              <a:rPr lang="en-US" altLang="zh-CN" dirty="0"/>
              <a:t>x</a:t>
            </a:r>
            <a:r>
              <a:rPr lang="zh-CN" altLang="en-US" dirty="0"/>
              <a:t>轴或者</a:t>
            </a:r>
            <a:r>
              <a:rPr lang="en-US" altLang="zh-CN" dirty="0"/>
              <a:t>y</a:t>
            </a:r>
            <a:r>
              <a:rPr lang="zh-CN" altLang="en-US" dirty="0"/>
              <a:t>轴滑动，就可以求出图像</a:t>
            </a:r>
            <a:r>
              <a:rPr lang="en-US" altLang="zh-CN" i="1" dirty="0"/>
              <a:t>f</a:t>
            </a:r>
            <a:r>
              <a:rPr lang="zh-CN" altLang="en-US" dirty="0"/>
              <a:t>中各个位置的卷积，其输出结果是经过</a:t>
            </a:r>
            <a:r>
              <a:rPr lang="en-US" altLang="zh-CN" i="1" dirty="0"/>
              <a:t>g</a:t>
            </a:r>
            <a:r>
              <a:rPr lang="zh-CN" altLang="en-US" dirty="0"/>
              <a:t>处理以后的图像（即经过平滑、边缘提取等各种处理的图像）</a:t>
            </a:r>
            <a:endParaRPr lang="en-US" altLang="zh-CN" dirty="0"/>
          </a:p>
          <a:p>
            <a:pPr lvl="0"/>
            <a:endParaRPr lang="en-US" altLang="zh-CN" dirty="0"/>
          </a:p>
          <a:p>
            <a:pPr lvl="0"/>
            <a:r>
              <a:rPr lang="zh-CN" altLang="en-US" dirty="0"/>
              <a:t>我们再思考下，计算图像卷积的时候，我们这里为什么在原始图像矩阵中选取的是（</a:t>
            </a:r>
            <a:r>
              <a:rPr lang="en-US" altLang="zh-CN" dirty="0" err="1"/>
              <a:t>u,v</a:t>
            </a:r>
            <a:r>
              <a:rPr lang="en-US" altLang="zh-CN" dirty="0"/>
              <a:t>)</a:t>
            </a:r>
            <a:r>
              <a:rPr lang="zh-CN" altLang="en-US" dirty="0"/>
              <a:t>处的</a:t>
            </a:r>
            <a:r>
              <a:rPr lang="en-US" altLang="zh-CN" dirty="0"/>
              <a:t>3x3</a:t>
            </a:r>
            <a:r>
              <a:rPr lang="zh-CN" altLang="en-US" dirty="0"/>
              <a:t>的矩阵。这是因为我们的图像处理是一个</a:t>
            </a:r>
            <a:r>
              <a:rPr lang="en-US" altLang="zh-CN" dirty="0"/>
              <a:t>3x3</a:t>
            </a:r>
            <a:r>
              <a:rPr lang="zh-CN" altLang="en-US" dirty="0"/>
              <a:t>的矩阵，要满足卷积运算规则，只能是取原始图像中以（</a:t>
            </a:r>
            <a:r>
              <a:rPr lang="en-US" altLang="zh-CN" dirty="0"/>
              <a:t>u</a:t>
            </a:r>
            <a:r>
              <a:rPr lang="zh-CN" altLang="en-US" dirty="0"/>
              <a:t>，</a:t>
            </a:r>
            <a:r>
              <a:rPr lang="en-US" altLang="zh-CN" dirty="0"/>
              <a:t>v</a:t>
            </a:r>
            <a:r>
              <a:rPr lang="zh-CN" altLang="en-US" dirty="0"/>
              <a:t>）为中心的这个</a:t>
            </a:r>
            <a:r>
              <a:rPr lang="en-US" altLang="zh-CN" dirty="0"/>
              <a:t>3x3</a:t>
            </a:r>
            <a:r>
              <a:rPr lang="zh-CN" altLang="en-US" dirty="0"/>
              <a:t>矩阵</a:t>
            </a:r>
            <a:endParaRPr lang="en-US" altLang="zh-CN" dirty="0"/>
          </a:p>
          <a:p>
            <a:pPr lvl="0"/>
            <a:r>
              <a:rPr lang="en-US" altLang="zh-CN"/>
              <a:t>https://blog.csdn.net/weixin_42294274/article/details/134616898?utm_medium=distribute.pc_relevant.none-task-blog-2~default~baidujs_baidulandingword~default-1-134616898-blog-86702200.235^v43^pc_blog_bottom_relevance_base2&amp;spm=1001.2101.3001.4242.2&amp;utm_relevant_index=4</a:t>
            </a:r>
            <a:endParaRPr lang="en-US" altLang="zh-CN" dirty="0"/>
          </a:p>
          <a:p>
            <a:pPr lvl="0"/>
            <a:endParaRPr lang="en-US" altLang="zh-CN" dirty="0"/>
          </a:p>
          <a:p>
            <a:pPr lvl="0"/>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05226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推而广之，如果</a:t>
            </a:r>
            <a:r>
              <a:rPr lang="en-US" altLang="zh-CN" dirty="0"/>
              <a:t>g</a:t>
            </a:r>
            <a:r>
              <a:rPr lang="zh-CN" altLang="en-US" dirty="0"/>
              <a:t>矩阵不是</a:t>
            </a:r>
            <a:r>
              <a:rPr lang="en-US" altLang="zh-CN" dirty="0"/>
              <a:t>3x3</a:t>
            </a:r>
            <a:r>
              <a:rPr lang="zh-CN" altLang="en-US" dirty="0"/>
              <a:t>，而是</a:t>
            </a:r>
            <a:r>
              <a:rPr lang="en-US" altLang="zh-CN" dirty="0"/>
              <a:t>6x6</a:t>
            </a:r>
            <a:r>
              <a:rPr lang="zh-CN" altLang="en-US" dirty="0"/>
              <a:t>，那我们就要在原始图像中取以（</a:t>
            </a:r>
            <a:r>
              <a:rPr lang="en-US" altLang="zh-CN" dirty="0"/>
              <a:t>u</a:t>
            </a:r>
            <a:r>
              <a:rPr lang="zh-CN" altLang="en-US" dirty="0"/>
              <a:t>，</a:t>
            </a:r>
            <a:r>
              <a:rPr lang="en-US" altLang="zh-CN" dirty="0"/>
              <a:t>v</a:t>
            </a:r>
            <a:r>
              <a:rPr lang="zh-CN" altLang="en-US" dirty="0"/>
              <a:t>）为中心的</a:t>
            </a:r>
            <a:r>
              <a:rPr lang="en-US" altLang="zh-CN" dirty="0"/>
              <a:t>6x6</a:t>
            </a:r>
            <a:r>
              <a:rPr lang="zh-CN" altLang="en-US" dirty="0"/>
              <a:t>矩阵进行计算。由此可见，这种卷积就是把原始图像中的相邻像素都考虑进来，进行混合。相邻的区域范围取决于</a:t>
            </a:r>
            <a:r>
              <a:rPr lang="en-US" altLang="zh-CN" dirty="0"/>
              <a:t>g</a:t>
            </a:r>
            <a:r>
              <a:rPr lang="zh-CN" altLang="en-US" dirty="0"/>
              <a:t>矩阵的大小，</a:t>
            </a:r>
            <a:r>
              <a:rPr lang="en-US" altLang="zh-CN" dirty="0"/>
              <a:t>g</a:t>
            </a:r>
            <a:r>
              <a:rPr lang="zh-CN" altLang="en-US" dirty="0"/>
              <a:t>矩阵越大，涉及的周边像素越多（这个区域范围在深度学习里边也被称为感受野</a:t>
            </a:r>
            <a:r>
              <a:rPr lang="en-US" altLang="zh-CN" dirty="0"/>
              <a:t>receptive field</a:t>
            </a:r>
            <a:r>
              <a:rPr lang="zh-CN" altLang="en-US" dirty="0"/>
              <a:t>）。而</a:t>
            </a:r>
            <a:r>
              <a:rPr lang="zh-CN" altLang="en-US" b="1" dirty="0"/>
              <a:t>矩阵</a:t>
            </a:r>
            <a:r>
              <a:rPr lang="en-US" altLang="zh-CN" b="1" dirty="0"/>
              <a:t>g</a:t>
            </a:r>
            <a:r>
              <a:rPr lang="zh-CN" altLang="en-US" b="1" dirty="0"/>
              <a:t>的设计</a:t>
            </a:r>
            <a:r>
              <a:rPr lang="zh-CN" altLang="en-US" dirty="0"/>
              <a:t>，则决定了这种混合输出的图像跟原始图像比，究竟是模糊了，还是更锐利了</a:t>
            </a:r>
            <a:endParaRPr lang="en-US" altLang="zh-CN" dirty="0"/>
          </a:p>
          <a:p>
            <a:pPr lvl="0"/>
            <a:endParaRPr lang="en-US" altLang="zh-CN" dirty="0"/>
          </a:p>
          <a:p>
            <a:pPr lvl="0"/>
            <a:r>
              <a:rPr lang="zh-CN" altLang="en-US" dirty="0"/>
              <a:t>这个动态图是对感受野的一个直观演示</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6425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典型的卷积神经网络由</a:t>
            </a:r>
            <a:r>
              <a:rPr lang="en-US" altLang="zh-CN" dirty="0"/>
              <a:t>3</a:t>
            </a:r>
            <a:r>
              <a:rPr lang="zh-CN" altLang="en-US" dirty="0"/>
              <a:t>个部分构成：</a:t>
            </a:r>
          </a:p>
          <a:p>
            <a:pPr lvl="0"/>
            <a:r>
              <a:rPr lang="zh-CN" altLang="en-US" dirty="0"/>
              <a:t>卷积层</a:t>
            </a:r>
          </a:p>
          <a:p>
            <a:pPr lvl="0"/>
            <a:r>
              <a:rPr lang="zh-CN" altLang="en-US" dirty="0"/>
              <a:t>池化层</a:t>
            </a:r>
          </a:p>
          <a:p>
            <a:pPr lvl="0"/>
            <a:r>
              <a:rPr lang="zh-CN" altLang="en-US" dirty="0"/>
              <a:t>全连接层</a:t>
            </a:r>
          </a:p>
          <a:p>
            <a:pPr lvl="0"/>
            <a:endParaRPr lang="en-US" altLang="zh-CN" dirty="0"/>
          </a:p>
          <a:p>
            <a:pPr lvl="0"/>
            <a:r>
              <a:rPr lang="zh-CN" altLang="en-US" dirty="0"/>
              <a:t>其中，卷积层负责提取图像中的局部特征；池化层用来大幅降低参数量级</a:t>
            </a:r>
            <a:r>
              <a:rPr lang="en-US" altLang="zh-CN" dirty="0"/>
              <a:t>(</a:t>
            </a:r>
            <a:r>
              <a:rPr lang="zh-CN" altLang="en-US" dirty="0"/>
              <a:t>最主要作用就是压缩图像</a:t>
            </a:r>
            <a:r>
              <a:rPr lang="en-US" altLang="zh-CN" dirty="0"/>
              <a:t>)</a:t>
            </a:r>
            <a:r>
              <a:rPr lang="zh-CN" altLang="en-US" dirty="0"/>
              <a:t>；全连接层类似传统神经网络的部分，用来输出想要的结果</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59397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卷积层的运算过程如左图，用一个卷积核扫完整张图片：</a:t>
            </a:r>
          </a:p>
          <a:p>
            <a:pPr lvl="0"/>
            <a:endParaRPr lang="zh-CN" altLang="en-US" dirty="0"/>
          </a:p>
          <a:p>
            <a:pPr lvl="0"/>
            <a:r>
              <a:rPr lang="zh-CN" altLang="en-US" dirty="0"/>
              <a:t>这个过程我们可以理解为我们使用一个图像处理函数</a:t>
            </a:r>
            <a:r>
              <a:rPr lang="en-US" altLang="zh-CN" dirty="0"/>
              <a:t>g</a:t>
            </a:r>
            <a:r>
              <a:rPr lang="zh-CN" altLang="en-US" dirty="0"/>
              <a:t>（过滤器</a:t>
            </a:r>
            <a:r>
              <a:rPr lang="en-US" altLang="zh-CN" dirty="0"/>
              <a:t>/</a:t>
            </a:r>
            <a:r>
              <a:rPr lang="zh-CN" altLang="en-US" dirty="0"/>
              <a:t>卷积核）来过滤图像的各个小区域，从而得到这些小区域的特征值</a:t>
            </a:r>
            <a:endParaRPr lang="en-US" altLang="zh-CN" dirty="0"/>
          </a:p>
          <a:p>
            <a:pPr lvl="0"/>
            <a:endParaRPr lang="en-US" altLang="zh-CN" dirty="0"/>
          </a:p>
          <a:p>
            <a:pPr lvl="0"/>
            <a:r>
              <a:rPr lang="zh-CN" altLang="en-US" dirty="0"/>
              <a:t>在具体应用中，往往有多个卷积核，可以认为，每个卷积核代表了一种图像模式</a:t>
            </a:r>
            <a:endParaRPr lang="en-US" altLang="zh-CN" dirty="0"/>
          </a:p>
          <a:p>
            <a:pPr lvl="0"/>
            <a:endParaRPr lang="zh-CN" altLang="en-US" dirty="0"/>
          </a:p>
          <a:p>
            <a:pPr lvl="0"/>
            <a:r>
              <a:rPr lang="zh-CN" altLang="zh-CN" sz="1800" dirty="0">
                <a:effectLst/>
                <a:ea typeface="DengXian" panose="02010600030101010101" pitchFamily="2" charset="-122"/>
                <a:cs typeface="Times New Roman" panose="02020603050405020304" pitchFamily="18" charset="0"/>
              </a:rPr>
              <a:t>如果我们设计了</a:t>
            </a:r>
            <a:r>
              <a:rPr lang="en-US" altLang="zh-CN" sz="1800" dirty="0">
                <a:effectLst/>
                <a:ea typeface="DengXian" panose="02010600030101010101" pitchFamily="2" charset="-122"/>
                <a:cs typeface="Times New Roman" panose="02020603050405020304" pitchFamily="18" charset="0"/>
              </a:rPr>
              <a:t>6</a:t>
            </a:r>
            <a:r>
              <a:rPr lang="zh-CN" altLang="zh-CN" sz="1800" dirty="0">
                <a:effectLst/>
                <a:ea typeface="DengXian" panose="02010600030101010101" pitchFamily="2" charset="-122"/>
                <a:cs typeface="Times New Roman" panose="02020603050405020304" pitchFamily="18" charset="0"/>
              </a:rPr>
              <a:t>个卷积核，可以理解：我们认为这个图像上有</a:t>
            </a:r>
            <a:r>
              <a:rPr lang="en-US" altLang="zh-CN" sz="1800" dirty="0">
                <a:effectLst/>
                <a:ea typeface="DengXian" panose="02010600030101010101" pitchFamily="2" charset="-122"/>
                <a:cs typeface="Times New Roman" panose="02020603050405020304" pitchFamily="18" charset="0"/>
              </a:rPr>
              <a:t>6</a:t>
            </a:r>
            <a:r>
              <a:rPr lang="zh-CN" altLang="zh-CN" sz="1800" dirty="0">
                <a:effectLst/>
                <a:ea typeface="DengXian" panose="02010600030101010101" pitchFamily="2" charset="-122"/>
                <a:cs typeface="Times New Roman" panose="02020603050405020304" pitchFamily="18" charset="0"/>
              </a:rPr>
              <a:t>种底层纹理模式，也就是我们用</a:t>
            </a:r>
            <a:r>
              <a:rPr lang="en-US" altLang="zh-CN" sz="1800" dirty="0">
                <a:effectLst/>
                <a:ea typeface="DengXian" panose="02010600030101010101" pitchFamily="2" charset="-122"/>
                <a:cs typeface="Times New Roman" panose="02020603050405020304" pitchFamily="18" charset="0"/>
              </a:rPr>
              <a:t>6</a:t>
            </a:r>
            <a:r>
              <a:rPr lang="zh-CN" altLang="zh-CN" sz="1800" dirty="0">
                <a:effectLst/>
                <a:ea typeface="DengXian" panose="02010600030101010101" pitchFamily="2" charset="-122"/>
                <a:cs typeface="Times New Roman" panose="02020603050405020304" pitchFamily="18" charset="0"/>
              </a:rPr>
              <a:t>种基础模式就能描绘出一副图像。右图就是</a:t>
            </a:r>
            <a:r>
              <a:rPr lang="en-US" altLang="zh-CN" sz="1800" dirty="0">
                <a:effectLst/>
                <a:ea typeface="DengXian" panose="02010600030101010101" pitchFamily="2" charset="-122"/>
                <a:cs typeface="Times New Roman" panose="02020603050405020304" pitchFamily="18" charset="0"/>
              </a:rPr>
              <a:t>25</a:t>
            </a:r>
            <a:r>
              <a:rPr lang="zh-CN" altLang="zh-CN" sz="1800" dirty="0">
                <a:effectLst/>
                <a:ea typeface="DengXian" panose="02010600030101010101" pitchFamily="2" charset="-122"/>
                <a:cs typeface="Times New Roman" panose="02020603050405020304" pitchFamily="18" charset="0"/>
              </a:rPr>
              <a:t>种不同的卷积核的示例</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97212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池化层简单说就是下采样，其具体操作与卷积层的操作基本相同，只不过下采样的卷积核为</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只取对应位置的最大值、平均值等</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（最大池化、平均池化），</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它</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可以大大</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降低数据的</a:t>
            </a:r>
            <a:r>
              <a:rPr lang="zh-CN" altLang="zh-CN" sz="1800" b="1" kern="100" dirty="0">
                <a:effectLst/>
                <a:highlight>
                  <a:srgbClr val="FFFF00"/>
                </a:highlight>
                <a:latin typeface="DengXian" panose="02010600030101010101" pitchFamily="2" charset="-122"/>
                <a:ea typeface="DengXian" panose="02010600030101010101" pitchFamily="2" charset="-122"/>
                <a:cs typeface="Times New Roman" panose="02020603050405020304" pitchFamily="18" charset="0"/>
              </a:rPr>
              <a:t>维度（严格来说应该是指压缩数据和参数的量）</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。其过程</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如图</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10962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我这里表述是“</a:t>
            </a:r>
            <a:r>
              <a:rPr lang="zh-CN" altLang="zh-CN" sz="1800" dirty="0">
                <a:effectLst/>
                <a:ea typeface="DengXian" panose="02010600030101010101" pitchFamily="2" charset="-122"/>
                <a:cs typeface="Times New Roman" panose="02020603050405020304" pitchFamily="18" charset="0"/>
              </a:rPr>
              <a:t>压缩数据和参数的量”，而不用降维一词</a:t>
            </a:r>
            <a:endParaRPr lang="en-US" altLang="zh-CN" sz="1800" dirty="0">
              <a:effectLst/>
              <a:ea typeface="DengXian" panose="02010600030101010101" pitchFamily="2" charset="-122"/>
              <a:cs typeface="Times New Roman" panose="02020603050405020304" pitchFamily="18" charset="0"/>
            </a:endParaRPr>
          </a:p>
          <a:p>
            <a:pPr lvl="0"/>
            <a:endParaRPr lang="en-US" altLang="zh-CN" sz="1800" dirty="0">
              <a:effectLst/>
              <a:ea typeface="DengXian" panose="02010600030101010101" pitchFamily="2" charset="-122"/>
              <a:cs typeface="Times New Roman" panose="02020603050405020304" pitchFamily="18" charset="0"/>
            </a:endParaRPr>
          </a:p>
          <a:p>
            <a:pPr lvl="0"/>
            <a:r>
              <a:rPr lang="zh-CN" altLang="en-US" sz="1800" dirty="0">
                <a:effectLst/>
                <a:ea typeface="DengXian" panose="02010600030101010101" pitchFamily="2" charset="-122"/>
                <a:cs typeface="Times New Roman" panose="02020603050405020304" pitchFamily="18" charset="0"/>
              </a:rPr>
              <a:t>主要是想强调一下数据维度的概念，避免在一些讨论的场合产生概念歧义。</a:t>
            </a:r>
            <a:r>
              <a:rPr lang="zh-CN" altLang="zh-CN" sz="1800" dirty="0">
                <a:effectLst/>
                <a:ea typeface="DengXian" panose="02010600030101010101" pitchFamily="2" charset="-122"/>
                <a:cs typeface="Times New Roman" panose="02020603050405020304" pitchFamily="18" charset="0"/>
              </a:rPr>
              <a:t>在</a:t>
            </a:r>
            <a:r>
              <a:rPr lang="zh-CN" altLang="zh-CN" sz="1800" b="1" dirty="0">
                <a:effectLst/>
                <a:ea typeface="DengXian" panose="02010600030101010101" pitchFamily="2" charset="-122"/>
                <a:cs typeface="Times New Roman" panose="02020603050405020304" pitchFamily="18" charset="0"/>
              </a:rPr>
              <a:t>数据分析领域：</a:t>
            </a:r>
            <a:r>
              <a:rPr lang="zh-CN" altLang="zh-CN" sz="1800" dirty="0">
                <a:effectLst/>
                <a:ea typeface="DengXian" panose="02010600030101010101" pitchFamily="2" charset="-122"/>
                <a:cs typeface="Times New Roman" panose="02020603050405020304" pitchFamily="18" charset="0"/>
              </a:rPr>
              <a:t>“维度”是指数据的属性。对应维度这个概念的另一个概念，就是“指标”。“指标”是量化衡量标准。指标有的时候与维度无关（比如整个数据样本占用的存储空间），有的时候是与维度关联的，比如“按照所选的维度显示具体的指标值”。</a:t>
            </a:r>
            <a:endParaRPr lang="en-US" altLang="zh-CN" sz="1800" dirty="0">
              <a:effectLst/>
              <a:ea typeface="DengXian" panose="02010600030101010101" pitchFamily="2" charset="-122"/>
              <a:cs typeface="Times New Roman" panose="02020603050405020304" pitchFamily="18" charset="0"/>
            </a:endParaRPr>
          </a:p>
          <a:p>
            <a:pPr lvl="0"/>
            <a:endParaRPr lang="en-US" altLang="zh-CN" sz="1800" dirty="0">
              <a:effectLst/>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物理学和数学中：</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维度是描述对象状态所需的独立参数（数学）或系统自由度（物理）的数量，也被非正式地定义为指定其中任何点所需的最小坐标数。</a:t>
            </a: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在这个定义下，对应我们的图像数据，它的维度有</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2</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个（可能是由笛卡尔坐标系的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x-y</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轴描述，也可能是用其他坐标系描述）</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r>
              <a:rPr lang="en-US" altLang="zh-CN" dirty="0"/>
              <a:t>https://support.google.com/analytics/answer/1033861?hl=zh-Hans#zippy=%2C%E6%9C%AC%E6%96%87%E5%8C%85%E5%90%AB%E7%9A%84%E4%B8%BB%E9%A2%98</a:t>
            </a:r>
          </a:p>
          <a:p>
            <a:pPr lvl="0"/>
            <a:r>
              <a:rPr lang="en-US" altLang="zh-CN" dirty="0"/>
              <a:t>https://zh.wikipedia.org/wiki/%E7%B6%AD%E5%BA%A6</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8506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卷积神经网络的灵感来自神经科学家</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D.H.Hubel</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T.N.Wiesel</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DengXian" panose="02010600030101010101" pitchFamily="2" charset="-122"/>
                <a:cs typeface="Times New Roman" panose="02020603050405020304" pitchFamily="18" charset="0"/>
              </a:rPr>
              <a:t>他们在研究哺乳动物的视觉皮层时发现</a:t>
            </a:r>
            <a:r>
              <a:rPr lang="zh-CN" altLang="zh-CN" sz="1800" b="1" dirty="0">
                <a:effectLst/>
                <a:ea typeface="DengXian" panose="02010600030101010101" pitchFamily="2" charset="-122"/>
                <a:cs typeface="Times New Roman" panose="02020603050405020304" pitchFamily="18" charset="0"/>
              </a:rPr>
              <a:t>视觉皮层由多层神经元组成</a:t>
            </a:r>
            <a:r>
              <a:rPr lang="zh-CN" altLang="zh-CN" sz="1800" dirty="0">
                <a:effectLst/>
                <a:ea typeface="DengXian" panose="02010600030101010101" pitchFamily="2" charset="-122"/>
                <a:cs typeface="Times New Roman" panose="02020603050405020304" pitchFamily="18" charset="0"/>
              </a:rPr>
              <a:t>，这些层以分层结构排列，从而组成复杂的神经元。</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lvl="0"/>
            <a:r>
              <a:rPr lang="zh-CN" altLang="zh-CN" sz="1800" dirty="0">
                <a:effectLst/>
                <a:ea typeface="DengXian" panose="02010600030101010101" pitchFamily="2" charset="-122"/>
                <a:cs typeface="Times New Roman" panose="02020603050405020304" pitchFamily="18" charset="0"/>
              </a:rPr>
              <a:t>基于此，科学家们建模出神经认知机</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474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通过池化层的下采样后，比如最大池化或平均池化，就可以将大数据量的图像数据压缩为小数据量的被池化后数据。池化层在这里起到的作用，一般被认为包括两类：</a:t>
            </a:r>
            <a:endParaRPr lang="en-US" altLang="zh-CN" dirty="0"/>
          </a:p>
          <a:p>
            <a:pPr lvl="0"/>
            <a:endParaRPr lang="en-US" altLang="zh-CN" dirty="0"/>
          </a:p>
          <a:p>
            <a:pPr lvl="0"/>
            <a:r>
              <a:rPr lang="zh-CN" altLang="en-US" b="1" dirty="0"/>
              <a:t>一是特征不变性</a:t>
            </a:r>
            <a:r>
              <a:rPr lang="zh-CN" altLang="en-US" dirty="0"/>
              <a:t>，也就是我们在图像处理中经常提到的特征的尺度不变性，池化操作就是图像的</a:t>
            </a:r>
            <a:r>
              <a:rPr lang="en-US" altLang="zh-CN" dirty="0"/>
              <a:t>resize</a:t>
            </a:r>
            <a:r>
              <a:rPr lang="zh-CN" altLang="en-US" dirty="0"/>
              <a:t>，平时一张狗的图像被缩小了一倍我们还能认出这是一张狗的照片，这说明这张图像中仍保留着狗最重要的特征，我们一看就能判断图像中画的是一只狗，图像压缩时去掉的信息只是一些无关紧要的信息，而留下的信息则是具有尺度不变性的特征，是最能表达图像的特征</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88891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二是</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特征降维，我们知道</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一幅图像含有的信息是很大的，特征也很多，但是有些信息对于我们做图像任务时没有太多用途或者有重复，我们可以把这类冗余信息去除，把最重要的特征抽取出来</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，这也是池化操作的一大作用——</a:t>
            </a:r>
            <a:r>
              <a:rPr lang="zh-CN" altLang="zh-CN" sz="1800" i="1" kern="100" dirty="0">
                <a:effectLst/>
                <a:latin typeface="DengXian" panose="02010600030101010101" pitchFamily="2" charset="-122"/>
                <a:ea typeface="DengXian" panose="02010600030101010101" pitchFamily="2" charset="-122"/>
                <a:cs typeface="Times New Roman" panose="02020603050405020304" pitchFamily="18" charset="0"/>
              </a:rPr>
              <a:t>保留主要的特征同时减少参数</a:t>
            </a:r>
            <a:r>
              <a:rPr lang="en-US" altLang="zh-CN" sz="1800" i="1"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i="1" kern="100" dirty="0">
                <a:effectLst/>
                <a:latin typeface="DengXian" panose="02010600030101010101" pitchFamily="2" charset="-122"/>
                <a:ea typeface="DengXian" panose="02010600030101010101" pitchFamily="2" charset="-122"/>
                <a:cs typeface="Times New Roman" panose="02020603050405020304" pitchFamily="18" charset="0"/>
              </a:rPr>
              <a:t>降维，效果类似</a:t>
            </a:r>
            <a:r>
              <a:rPr lang="en-US" altLang="zh-CN" sz="1800" i="1" kern="100" dirty="0">
                <a:effectLst/>
                <a:latin typeface="DengXian" panose="02010600030101010101" pitchFamily="2" charset="-122"/>
                <a:ea typeface="DengXian" panose="02010600030101010101" pitchFamily="2" charset="-122"/>
                <a:cs typeface="Times New Roman" panose="02020603050405020304" pitchFamily="18" charset="0"/>
              </a:rPr>
              <a:t>PCA)</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a:p>
            <a:pPr lvl="0"/>
            <a:r>
              <a:rPr lang="zh-CN" altLang="en-US" dirty="0"/>
              <a:t>需要注意，我们从维度本身概念来看，以及理解池化层的不变性后，我们简单地用“降维”来描述它的作用就会有歧义（被池化后，数据仍然可能是用二维数组存储，只是物理空间意义模糊了）。而池化层的降维，应该特指特征降维</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26807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zh-CN" sz="1800" dirty="0">
                <a:effectLst/>
                <a:ea typeface="DengXian" panose="02010600030101010101" pitchFamily="2" charset="-122"/>
                <a:cs typeface="Times New Roman" panose="02020603050405020304" pitchFamily="18" charset="0"/>
              </a:rPr>
              <a:t>特征降维指的是，我一个二维图像数据，如果从图像特征角度来描述，它就具有比较多的维度（这可以通过求特征值和特征向量来获得一个图像的特征空间的维数。因此，不只是物理空间意义上的二维，可能成百上千个）。但是，我们刚才说了，一幅图像含有的信息是很大的，特征也很多（首先是特征空间的维数很多），但是有些信息对于我们做图像任务时没有太多用途或者有重复。我们就可以采用池化层，用下采样的卷积核，把图像中最重要的特征抽取出来，降低所需要用到的特征空间的维数（</a:t>
            </a:r>
            <a:r>
              <a:rPr lang="zh-CN" altLang="zh-CN" sz="1800" b="1" dirty="0">
                <a:effectLst/>
                <a:ea typeface="DengXian" panose="02010600030101010101" pitchFamily="2" charset="-122"/>
                <a:cs typeface="Times New Roman" panose="02020603050405020304" pitchFamily="18" charset="0"/>
              </a:rPr>
              <a:t>可以看出被池化后的数据</a:t>
            </a:r>
            <a:r>
              <a:rPr lang="en-US" altLang="zh-CN" sz="1800" b="1" dirty="0">
                <a:effectLst/>
                <a:ea typeface="DengXian" panose="02010600030101010101" pitchFamily="2" charset="-122"/>
                <a:cs typeface="Times New Roman" panose="02020603050405020304" pitchFamily="18" charset="0"/>
              </a:rPr>
              <a:t>pooled feature</a:t>
            </a:r>
            <a:r>
              <a:rPr lang="zh-CN" altLang="zh-CN" sz="1800" b="1" dirty="0">
                <a:effectLst/>
                <a:ea typeface="DengXian" panose="02010600030101010101" pitchFamily="2" charset="-122"/>
                <a:cs typeface="Times New Roman" panose="02020603050405020304" pitchFamily="18" charset="0"/>
              </a:rPr>
              <a:t>，特征空间的维数通常都被大量减少了</a:t>
            </a:r>
            <a:r>
              <a:rPr lang="zh-CN" altLang="zh-CN" sz="1800" dirty="0">
                <a:effectLst/>
                <a:ea typeface="DengXian" panose="02010600030101010101" pitchFamily="2" charset="-122"/>
                <a:cs typeface="Times New Roman" panose="02020603050405020304" pitchFamily="18" charset="0"/>
              </a:rPr>
              <a:t>）</a:t>
            </a:r>
            <a:endParaRPr lang="en-US" altLang="zh-CN" sz="1800" dirty="0">
              <a:effectLst/>
              <a:ea typeface="DengXian" panose="02010600030101010101" pitchFamily="2" charset="-122"/>
              <a:cs typeface="Times New Roman" panose="02020603050405020304" pitchFamily="18" charset="0"/>
            </a:endParaRPr>
          </a:p>
          <a:p>
            <a:pPr lvl="0"/>
            <a:endParaRPr lang="en-US" altLang="zh-CN" sz="1800" dirty="0">
              <a:effectLst/>
              <a:ea typeface="DengXian" panose="02010600030101010101" pitchFamily="2" charset="-122"/>
              <a:cs typeface="Times New Roman" panose="02020603050405020304" pitchFamily="18" charset="0"/>
            </a:endParaRPr>
          </a:p>
          <a:p>
            <a:pPr lvl="0"/>
            <a:r>
              <a:rPr lang="zh-CN" altLang="en-US" sz="1800" dirty="0">
                <a:effectLst/>
                <a:ea typeface="DengXian" panose="02010600030101010101" pitchFamily="2" charset="-122"/>
                <a:cs typeface="Times New Roman" panose="02020603050405020304" pitchFamily="18" charset="0"/>
              </a:rPr>
              <a:t>下图可以看到，卷积后的图像数据是</a:t>
            </a:r>
            <a:r>
              <a:rPr lang="en-US" altLang="zh-CN" sz="1800" dirty="0">
                <a:effectLst/>
                <a:ea typeface="DengXian" panose="02010600030101010101" pitchFamily="2" charset="-122"/>
                <a:cs typeface="Times New Roman" panose="02020603050405020304" pitchFamily="18" charset="0"/>
              </a:rPr>
              <a:t>20×20</a:t>
            </a:r>
            <a:r>
              <a:rPr lang="zh-CN" altLang="en-US" sz="1800" dirty="0">
                <a:effectLst/>
                <a:ea typeface="DengXian" panose="02010600030101010101" pitchFamily="2" charset="-122"/>
                <a:cs typeface="Times New Roman" panose="02020603050405020304" pitchFamily="18" charset="0"/>
              </a:rPr>
              <a:t>的，我们对其进行下采样，采样窗口为</a:t>
            </a:r>
            <a:r>
              <a:rPr lang="en-US" altLang="zh-CN" sz="1800" dirty="0">
                <a:effectLst/>
                <a:ea typeface="DengXian" panose="02010600030101010101" pitchFamily="2" charset="-122"/>
                <a:cs typeface="Times New Roman" panose="02020603050405020304" pitchFamily="18" charset="0"/>
              </a:rPr>
              <a:t>10×10</a:t>
            </a:r>
            <a:r>
              <a:rPr lang="zh-CN" altLang="en-US" sz="1800" dirty="0">
                <a:effectLst/>
                <a:ea typeface="DengXian" panose="02010600030101010101" pitchFamily="2" charset="-122"/>
                <a:cs typeface="Times New Roman" panose="02020603050405020304" pitchFamily="18" charset="0"/>
              </a:rPr>
              <a:t>，最终将其下采样成为一个</a:t>
            </a:r>
            <a:r>
              <a:rPr lang="en-US" altLang="zh-CN" sz="1800" dirty="0">
                <a:effectLst/>
                <a:ea typeface="DengXian" panose="02010600030101010101" pitchFamily="2" charset="-122"/>
                <a:cs typeface="Times New Roman" panose="02020603050405020304" pitchFamily="18" charset="0"/>
              </a:rPr>
              <a:t>2×2</a:t>
            </a:r>
            <a:r>
              <a:rPr lang="zh-CN" altLang="en-US" sz="1800" dirty="0">
                <a:effectLst/>
                <a:ea typeface="DengXian" panose="02010600030101010101" pitchFamily="2" charset="-122"/>
                <a:cs typeface="Times New Roman" panose="02020603050405020304" pitchFamily="18" charset="0"/>
              </a:rPr>
              <a:t>大小的数据。之所以这么做的原因，是因为即使做完了卷积，图像仍然很大（因为卷积核比较小），所以为了压缩数据和参数的量，就进行下采样。</a:t>
            </a:r>
            <a:endParaRPr lang="en-US" altLang="zh-CN" sz="1800" dirty="0">
              <a:effectLst/>
              <a:ea typeface="DengXian" panose="02010600030101010101" pitchFamily="2" charset="-122"/>
              <a:cs typeface="Times New Roman" panose="02020603050405020304" pitchFamily="18" charset="0"/>
            </a:endParaRPr>
          </a:p>
          <a:p>
            <a:pPr lvl="0"/>
            <a:endParaRPr lang="en-US" altLang="zh-CN" sz="1800" dirty="0">
              <a:effectLst/>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总结：池化层相比卷积层可以更有效的压缩数据和参数的量，这么做不但可以大大减少运算量，还可以有效的避免过拟合。</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07468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全连接层就是最后一步了，经过卷积层和池化层处理过的数据输入到全连接层，得到最终想要的结果。</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经过卷积层和池化层降维过的数据，全连接层才能”跑得动”，不然数据量太大，计算成本高，效率低下。</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典型的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CNN </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并非只是上面提到的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3</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层结构，而是多层结构，例如</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LeNet-5 </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的结构就如下侧图所示：</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它包括了卷积层</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 </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池化层</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卷积层</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 </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池化层</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 </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卷积层</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 </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全连接层</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5926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en-US" altLang="zh-CN" dirty="0"/>
              <a:t>CNN </a:t>
            </a:r>
            <a:r>
              <a:rPr lang="zh-CN" altLang="en-US" dirty="0"/>
              <a:t>有哪些实际应用？</a:t>
            </a:r>
          </a:p>
          <a:p>
            <a:pPr lvl="0"/>
            <a:endParaRPr lang="zh-CN" altLang="en-US" dirty="0"/>
          </a:p>
          <a:p>
            <a:pPr lvl="0"/>
            <a:r>
              <a:rPr lang="zh-CN" altLang="en-US" dirty="0"/>
              <a:t>卷积神经网络 </a:t>
            </a:r>
            <a:r>
              <a:rPr lang="en-US" altLang="zh-CN" dirty="0"/>
              <a:t>– CNN </a:t>
            </a:r>
            <a:r>
              <a:rPr lang="zh-CN" altLang="en-US" dirty="0"/>
              <a:t>很擅长处理图像。而视频是图像的叠加，所以同样擅长处理视频内容。下面给大家列一些比较成熟的应用：</a:t>
            </a:r>
            <a:r>
              <a:rPr lang="zh-CN" altLang="en-US" b="1" dirty="0"/>
              <a:t>首先是图像分类</a:t>
            </a:r>
            <a:endParaRPr lang="zh-CN" altLang="en-US" dirty="0"/>
          </a:p>
          <a:p>
            <a:pPr lvl="0"/>
            <a:r>
              <a:rPr lang="zh-CN" altLang="en-US" dirty="0"/>
              <a:t>图像分类是比较基础的应用，他可以节省大量的人工成本，将图像进行有效的分类。对于一些特定领域的图片，分类的准确率可以达到 </a:t>
            </a:r>
            <a:r>
              <a:rPr lang="en-US" altLang="zh-CN" dirty="0"/>
              <a:t>95%+</a:t>
            </a:r>
            <a:r>
              <a:rPr lang="zh-CN" altLang="en-US" dirty="0"/>
              <a:t>，已经算是一个可用性很高的应用了。</a:t>
            </a:r>
            <a:endParaRPr lang="en-US" altLang="zh-CN" dirty="0"/>
          </a:p>
          <a:p>
            <a:pPr lvl="0"/>
            <a:endParaRPr lang="zh-CN" altLang="en-US" dirty="0"/>
          </a:p>
          <a:p>
            <a:pPr lvl="0"/>
            <a:r>
              <a:rPr lang="zh-CN" altLang="en-US" dirty="0"/>
              <a:t>下面我们以图像识别为例，看一下机器是怎么去识别图像内容的。</a:t>
            </a:r>
          </a:p>
          <a:p>
            <a:pPr lvl="0"/>
            <a:r>
              <a:rPr lang="zh-CN" altLang="en-US" dirty="0"/>
              <a:t>假设</a:t>
            </a:r>
            <a:r>
              <a:rPr lang="en-US" altLang="zh-CN" dirty="0"/>
              <a:t>input</a:t>
            </a:r>
            <a:r>
              <a:rPr lang="zh-CN" altLang="en-US" dirty="0"/>
              <a:t>的图片始终包含</a:t>
            </a:r>
            <a:r>
              <a:rPr lang="en-US" altLang="zh-CN" dirty="0"/>
              <a:t>100*100</a:t>
            </a:r>
            <a:r>
              <a:rPr lang="zh-CN" altLang="en-US" dirty="0"/>
              <a:t>个像素点，那么当</a:t>
            </a:r>
            <a:r>
              <a:rPr lang="en-US" altLang="zh-CN" dirty="0"/>
              <a:t>input</a:t>
            </a:r>
            <a:r>
              <a:rPr lang="zh-CN" altLang="en-US" dirty="0"/>
              <a:t>通过神经网络模型后的</a:t>
            </a:r>
            <a:r>
              <a:rPr lang="en-US" altLang="zh-CN" dirty="0"/>
              <a:t>Output</a:t>
            </a:r>
            <a:r>
              <a:rPr lang="zh-CN" altLang="en-US" dirty="0"/>
              <a:t>是什么呢？</a:t>
            </a:r>
            <a:endParaRPr lang="en-US" altLang="zh-CN" dirty="0"/>
          </a:p>
          <a:p>
            <a:pPr lvl="0"/>
            <a:endParaRPr lang="en-US" altLang="zh-CN" dirty="0"/>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之前在介绍手写数字识别案例时，我们说神经网络的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Output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可以看做是一个分类器，其中</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output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每个元素就代表一种类别。</a:t>
            </a: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这里我们把</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目标输出定义为</a:t>
            </a:r>
            <a:r>
              <a:rPr lang="en-US" altLang="zh-CN" sz="1800" b="1" kern="100" dirty="0" err="1">
                <a:effectLst/>
                <a:latin typeface="DengXian" panose="02010600030101010101" pitchFamily="2" charset="-122"/>
                <a:ea typeface="DengXian" panose="02010600030101010101" pitchFamily="2" charset="-122"/>
                <a:cs typeface="Times New Roman" panose="02020603050405020304" pitchFamily="18" charset="0"/>
              </a:rPr>
              <a:t>y^hat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，假设</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input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的图片是一只猫的话，那么</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y^hat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里猫所对应的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dimension</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数值就是</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1</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，其他</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dimension</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就是</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0</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lvl="0"/>
            <a:endParaRPr lang="en-US" altLang="zh-CN" dirty="0"/>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而这个</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y^hat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dimension</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维度就决定了当前采用的模型可以识别的种类数。</a:t>
            </a: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假设把图片</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Input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进神经网络模型并通过最终</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softmax</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函数作用后的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output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是</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y’</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，那么</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y’</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与</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y^hat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cross entropy</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越小就代表这个模型越好，这就是机器识别图像的流程。</a:t>
            </a:r>
          </a:p>
          <a:p>
            <a:pPr lvl="0"/>
            <a:endParaRPr lang="zh-CN" altLang="en-US"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8145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对于这个例子，我们要先看一下机器是怎么把一张图片输入进模型的。</a:t>
            </a:r>
          </a:p>
          <a:p>
            <a:pPr lvl="0"/>
            <a:r>
              <a:rPr lang="zh-CN" altLang="en-US" dirty="0"/>
              <a:t>对于机器而言，一张图片其实是</a:t>
            </a:r>
            <a:r>
              <a:rPr lang="zh-CN" altLang="en-US" b="1" dirty="0"/>
              <a:t>一个三维的</a:t>
            </a:r>
            <a:r>
              <a:rPr lang="en-US" altLang="zh-CN" b="1" dirty="0"/>
              <a:t>tensor</a:t>
            </a:r>
            <a:r>
              <a:rPr lang="zh-CN" altLang="en-US" dirty="0"/>
              <a:t>（</a:t>
            </a:r>
            <a:r>
              <a:rPr lang="en-US" altLang="zh-CN" dirty="0"/>
              <a:t>tensor</a:t>
            </a:r>
            <a:r>
              <a:rPr lang="zh-CN" altLang="en-US" dirty="0"/>
              <a:t>简单来说就是指维度大于</a:t>
            </a:r>
            <a:r>
              <a:rPr lang="en-US" altLang="zh-CN" dirty="0"/>
              <a:t>2</a:t>
            </a:r>
            <a:r>
              <a:rPr lang="zh-CN" altLang="en-US" dirty="0"/>
              <a:t>的矩阵）。</a:t>
            </a:r>
          </a:p>
          <a:p>
            <a:pPr lvl="0"/>
            <a:r>
              <a:rPr lang="zh-CN" altLang="en-US" dirty="0"/>
              <a:t>这三维分别代表图片的长度、宽度以及图片的</a:t>
            </a:r>
            <a:r>
              <a:rPr lang="en-US" altLang="zh-CN" dirty="0"/>
              <a:t>channel</a:t>
            </a:r>
            <a:r>
              <a:rPr lang="zh-CN" altLang="en-US" dirty="0"/>
              <a:t>数。</a:t>
            </a:r>
            <a:endParaRPr lang="en-US" altLang="zh-CN" dirty="0"/>
          </a:p>
          <a:p>
            <a:pPr lvl="0"/>
            <a:endParaRPr lang="en-US" altLang="zh-CN" dirty="0"/>
          </a:p>
          <a:p>
            <a:pPr lvl="0"/>
            <a:r>
              <a:rPr lang="zh-CN" altLang="en-US" dirty="0"/>
              <a:t>这里</a:t>
            </a:r>
            <a:r>
              <a:rPr lang="en-US" altLang="zh-CN" dirty="0"/>
              <a:t>channel</a:t>
            </a:r>
            <a:r>
              <a:rPr lang="zh-CN" altLang="en-US" dirty="0"/>
              <a:t>指什么？我们说一张彩色的图片，它的每个像素点</a:t>
            </a:r>
            <a:r>
              <a:rPr lang="en-US" altLang="zh-CN" dirty="0"/>
              <a:t>Pixel</a:t>
            </a:r>
            <a:r>
              <a:rPr lang="zh-CN" altLang="en-US" dirty="0"/>
              <a:t>都是由</a:t>
            </a:r>
            <a:r>
              <a:rPr lang="en-US" altLang="zh-CN" dirty="0"/>
              <a:t>RGB</a:t>
            </a:r>
            <a:r>
              <a:rPr lang="zh-CN" altLang="en-US" dirty="0"/>
              <a:t>（红绿蓝）三种颜色所组成的，那么这里</a:t>
            </a:r>
            <a:r>
              <a:rPr lang="en-US" altLang="zh-CN" dirty="0"/>
              <a:t>3</a:t>
            </a:r>
            <a:r>
              <a:rPr lang="zh-CN" altLang="en-US" dirty="0"/>
              <a:t>个</a:t>
            </a:r>
            <a:r>
              <a:rPr lang="en-US" altLang="zh-CN" dirty="0"/>
              <a:t>channel</a:t>
            </a:r>
            <a:r>
              <a:rPr lang="zh-CN" altLang="en-US" dirty="0"/>
              <a:t>就代表了</a:t>
            </a:r>
            <a:r>
              <a:rPr lang="en-US" altLang="zh-CN" dirty="0"/>
              <a:t>RGB</a:t>
            </a:r>
            <a:r>
              <a:rPr lang="zh-CN" altLang="en-US" dirty="0"/>
              <a:t>三个颜色。</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另外图片的长度和宽度就代表了图片的分辨率，也就是这张图片所包含的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pixel</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数。</a:t>
            </a:r>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下面要做的事情就是把这个三维的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tensor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展开成一个列向量，当图片转为向量之后就可以</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Input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进神经网络模型中了。</a:t>
            </a: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r>
              <a:rPr lang="zh-CN" altLang="en-US" dirty="0"/>
              <a:t>对于这个例子中的三维</a:t>
            </a:r>
            <a:r>
              <a:rPr lang="en-US" altLang="zh-CN" dirty="0"/>
              <a:t>tensor</a:t>
            </a:r>
            <a:r>
              <a:rPr lang="zh-CN" altLang="en-US" dirty="0"/>
              <a:t>它总共包含了</a:t>
            </a:r>
            <a:r>
              <a:rPr lang="en-US" altLang="zh-CN" dirty="0"/>
              <a:t>100*100*3</a:t>
            </a:r>
            <a:r>
              <a:rPr lang="zh-CN" altLang="en-US" dirty="0"/>
              <a:t>个数值，所以它展开后应该是一个</a:t>
            </a:r>
            <a:r>
              <a:rPr lang="en-US" altLang="zh-CN" dirty="0"/>
              <a:t>100*100*3</a:t>
            </a:r>
            <a:r>
              <a:rPr lang="zh-CN" altLang="en-US" dirty="0"/>
              <a:t>大小的数组（列向量），这个向量中每个数值代表什么意思呢？它其实就代表了某个</a:t>
            </a:r>
            <a:r>
              <a:rPr lang="en-US" altLang="zh-CN" dirty="0"/>
              <a:t>pixel</a:t>
            </a:r>
            <a:r>
              <a:rPr lang="zh-CN" altLang="en-US" dirty="0"/>
              <a:t>上某种颜色的强度。</a:t>
            </a:r>
            <a:endParaRPr lang="en-US" altLang="zh-CN" dirty="0"/>
          </a:p>
          <a:p>
            <a:pPr lvl="0"/>
            <a:endParaRPr lang="en-US" altLang="zh-CN" dirty="0"/>
          </a:p>
          <a:p>
            <a:pPr lvl="0"/>
            <a:r>
              <a:rPr lang="zh-CN" altLang="en-US" dirty="0"/>
              <a:t>再次强调一下：一般编程人员喜欢把“维度”定义为“矩阵的行数或列数”</a:t>
            </a:r>
            <a:r>
              <a:rPr lang="en-US" altLang="zh-CN" dirty="0"/>
              <a:t>, </a:t>
            </a:r>
            <a:r>
              <a:rPr lang="zh-CN" altLang="en-US" dirty="0"/>
              <a:t>其实他们关注的是数组的大小。同学们在看各类资料的时候，注意概念上的区别，否则容易混淆。</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3147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这是</a:t>
            </a:r>
            <a:r>
              <a:rPr lang="en-US" altLang="zh-CN" dirty="0"/>
              <a:t>2</a:t>
            </a:r>
            <a:r>
              <a:rPr lang="zh-CN" altLang="en-US" dirty="0"/>
              <a:t>个张量的可视化图。更直观地呈现了张量的形态。</a:t>
            </a:r>
          </a:p>
          <a:p>
            <a:pPr lvl="0"/>
            <a:endParaRPr lang="zh-CN" altLang="en-US" dirty="0"/>
          </a:p>
          <a:p>
            <a:pPr lvl="0"/>
            <a:r>
              <a:rPr lang="zh-CN" altLang="en-US" dirty="0"/>
              <a:t>为什么取名叫张量呢？因为我们的目的是要用数学量来表示物理量，可是标量加上向量，都不足以表达所有的物理量，所以就需要扩大数学量的概念，张量这个概念就出现了。</a:t>
            </a:r>
          </a:p>
          <a:p>
            <a:pPr lvl="0"/>
            <a:endParaRPr lang="zh-CN" altLang="en-US" dirty="0"/>
          </a:p>
          <a:p>
            <a:pPr lvl="0"/>
            <a:r>
              <a:rPr lang="zh-CN" altLang="en-US" dirty="0"/>
              <a:t>在深度学习里边，张量（</a:t>
            </a:r>
            <a:r>
              <a:rPr lang="en-US" altLang="zh-CN" dirty="0"/>
              <a:t>Tensor</a:t>
            </a:r>
            <a:r>
              <a:rPr lang="zh-CN" altLang="en-US" dirty="0"/>
              <a:t>）是深度学习的基础，其核心可以看作成一个数据容器，可容纳数字，字符串和各种各样乱七八糟的东西。这时，张量可以理解为多维数组的泛概念。</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76726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但是我们只用全连接网络来进行图片分类是不行的。这会导致</a:t>
            </a:r>
            <a:r>
              <a:rPr lang="zh-CN" altLang="en-US" b="1" dirty="0"/>
              <a:t>需要训练的参数过多，比如</a:t>
            </a:r>
            <a:r>
              <a:rPr lang="en-US" altLang="zh-CN" b="1" dirty="0"/>
              <a:t>3x10</a:t>
            </a:r>
            <a:r>
              <a:rPr lang="en-US" altLang="zh-CN" b="1" baseline="30000" dirty="0"/>
              <a:t>7</a:t>
            </a:r>
            <a:r>
              <a:rPr lang="zh-CN" altLang="en-US" dirty="0"/>
              <a:t>，增加了过拟合风险</a:t>
            </a:r>
            <a:endParaRPr lang="en-US" altLang="zh-CN" dirty="0"/>
          </a:p>
          <a:p>
            <a:pPr lvl="0"/>
            <a:endParaRPr lang="en-US" altLang="zh-CN" dirty="0"/>
          </a:p>
          <a:p>
            <a:pPr lvl="0"/>
            <a:r>
              <a:rPr lang="zh-CN" altLang="en-US" dirty="0"/>
              <a:t>当图片转换成</a:t>
            </a:r>
            <a:r>
              <a:rPr lang="en-US" altLang="zh-CN" dirty="0"/>
              <a:t>100*100*3</a:t>
            </a:r>
            <a:r>
              <a:rPr lang="zh-CN" altLang="en-US" dirty="0"/>
              <a:t>维的向量后就可以把它</a:t>
            </a:r>
            <a:r>
              <a:rPr lang="en-US" altLang="zh-CN" dirty="0"/>
              <a:t>Input</a:t>
            </a:r>
            <a:r>
              <a:rPr lang="zh-CN" altLang="en-US" dirty="0"/>
              <a:t>进神经网络中。如果只用全连接网络结构，假设在这个网络中第一层神经元</a:t>
            </a:r>
            <a:r>
              <a:rPr lang="en-US" altLang="zh-CN" dirty="0"/>
              <a:t>neuron</a:t>
            </a:r>
            <a:r>
              <a:rPr lang="zh-CN" altLang="en-US" dirty="0"/>
              <a:t>的数目有</a:t>
            </a:r>
            <a:r>
              <a:rPr lang="en-US" altLang="zh-CN" dirty="0"/>
              <a:t>1000</a:t>
            </a:r>
            <a:r>
              <a:rPr lang="zh-CN" altLang="en-US" dirty="0"/>
              <a:t>个，由于在全连接网络中每个神经元和</a:t>
            </a:r>
            <a:r>
              <a:rPr lang="en-US" altLang="zh-CN" dirty="0"/>
              <a:t>input</a:t>
            </a:r>
            <a:r>
              <a:rPr lang="zh-CN" altLang="en-US" dirty="0"/>
              <a:t>之间都会有一个</a:t>
            </a:r>
            <a:r>
              <a:rPr lang="en-US" altLang="zh-CN" dirty="0"/>
              <a:t>weight</a:t>
            </a:r>
            <a:r>
              <a:rPr lang="zh-CN" altLang="en-US" dirty="0"/>
              <a:t>，所以这时第一层的</a:t>
            </a:r>
            <a:r>
              <a:rPr lang="en-US" altLang="zh-CN" dirty="0"/>
              <a:t>weight</a:t>
            </a:r>
            <a:r>
              <a:rPr lang="zh-CN" altLang="en-US" dirty="0"/>
              <a:t>就有</a:t>
            </a:r>
            <a:r>
              <a:rPr lang="en-US" altLang="zh-CN" dirty="0"/>
              <a:t>1000*100*100*3</a:t>
            </a:r>
            <a:r>
              <a:rPr lang="zh-CN" altLang="en-US" dirty="0"/>
              <a:t>个是一个非常巨大的数目</a:t>
            </a:r>
            <a:endParaRPr lang="en-US" altLang="zh-CN" dirty="0"/>
          </a:p>
          <a:p>
            <a:pPr lvl="0"/>
            <a:endParaRPr lang="en-US" altLang="zh-CN" dirty="0"/>
          </a:p>
          <a:p>
            <a:pPr lvl="0"/>
            <a:r>
              <a:rPr lang="zh-CN" altLang="en-US" dirty="0"/>
              <a:t>虽然随着参数的增加可以增加模型的弹性，但同时也增加了</a:t>
            </a:r>
            <a:r>
              <a:rPr lang="en-US" altLang="zh-CN" dirty="0"/>
              <a:t>Overfitting</a:t>
            </a:r>
            <a:r>
              <a:rPr lang="zh-CN" altLang="en-US" dirty="0"/>
              <a:t>的风险。所以在做图像识别时，要怎样避免使用这么多参数呢？</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77919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我们通过历史上的研究经验，并观察到，要分类（或识别）一个图片（</a:t>
            </a:r>
            <a:r>
              <a:rPr lang="en-US" altLang="zh-CN" dirty="0"/>
              <a:t>Observation 1</a:t>
            </a:r>
            <a:r>
              <a:rPr lang="zh-CN" altLang="en-US" dirty="0"/>
              <a:t>），只需要找出一些特别关键的</a:t>
            </a:r>
            <a:r>
              <a:rPr lang="en-US" altLang="zh-CN" dirty="0"/>
              <a:t>pattern</a:t>
            </a:r>
            <a:r>
              <a:rPr lang="zh-CN" altLang="en-US" dirty="0"/>
              <a:t>就可以。并不需要分辨地那么细致。</a:t>
            </a:r>
            <a:endParaRPr lang="en-US" altLang="zh-CN" dirty="0"/>
          </a:p>
          <a:p>
            <a:pPr lvl="0"/>
            <a:endParaRPr lang="en-US" altLang="zh-CN" dirty="0"/>
          </a:p>
          <a:p>
            <a:pPr lvl="0"/>
            <a:r>
              <a:rPr lang="zh-CN" altLang="en-US" dirty="0"/>
              <a:t>假设机器想要识别这个图片中的动物是一只鸟该怎么做呢？对于神经网络中的每个神经元而言，它要做的就是判断这张图片里面有没有出现一些特别重要的</a:t>
            </a:r>
            <a:r>
              <a:rPr lang="en-US" altLang="zh-CN" dirty="0"/>
              <a:t>Pattern</a:t>
            </a:r>
            <a:r>
              <a:rPr lang="zh-CN" altLang="en-US" dirty="0"/>
              <a:t>，而</a:t>
            </a:r>
            <a:r>
              <a:rPr lang="en-US" altLang="zh-CN" dirty="0"/>
              <a:t>Pattern</a:t>
            </a:r>
            <a:r>
              <a:rPr lang="zh-CN" altLang="en-US" dirty="0"/>
              <a:t>是代表了某种物件。</a:t>
            </a:r>
            <a:endParaRPr lang="en-US" altLang="zh-CN" dirty="0"/>
          </a:p>
          <a:p>
            <a:pPr lvl="0"/>
            <a:endParaRPr lang="en-US" altLang="zh-CN" dirty="0"/>
          </a:p>
          <a:p>
            <a:pPr lvl="0"/>
            <a:r>
              <a:rPr lang="zh-CN" altLang="en-US" dirty="0"/>
              <a:t>比如说有某个神经元发现了鸟嘴这种</a:t>
            </a:r>
            <a:r>
              <a:rPr lang="en-US" altLang="zh-CN" dirty="0"/>
              <a:t>pattern</a:t>
            </a:r>
            <a:r>
              <a:rPr lang="zh-CN" altLang="en-US" dirty="0"/>
              <a:t>，另一个神经元发现了眼睛这种</a:t>
            </a:r>
            <a:r>
              <a:rPr lang="en-US" altLang="zh-CN" dirty="0"/>
              <a:t>pattern</a:t>
            </a:r>
            <a:r>
              <a:rPr lang="zh-CN" altLang="en-US" dirty="0"/>
              <a:t>，还有神经元发现了鸟爪这种</a:t>
            </a:r>
            <a:r>
              <a:rPr lang="en-US" altLang="zh-CN" dirty="0"/>
              <a:t>pattern</a:t>
            </a:r>
            <a:r>
              <a:rPr lang="zh-CN" altLang="en-US" dirty="0"/>
              <a:t>，那么把这些神经元发现的</a:t>
            </a:r>
            <a:r>
              <a:rPr lang="en-US" altLang="zh-CN" dirty="0"/>
              <a:t>pattern</a:t>
            </a:r>
            <a:r>
              <a:rPr lang="zh-CN" altLang="en-US" dirty="0"/>
              <a:t>综合起来就可以认为神经网络看到了一只鸟。</a:t>
            </a:r>
            <a:endParaRPr lang="en-US" altLang="zh-CN" dirty="0"/>
          </a:p>
          <a:p>
            <a:pPr lvl="0"/>
            <a:endParaRPr lang="en-US" altLang="zh-CN" dirty="0"/>
          </a:p>
          <a:p>
            <a:pPr lvl="0"/>
            <a:r>
              <a:rPr lang="zh-CN" altLang="en-US" dirty="0"/>
              <a:t>这个过程很类似于我们人类在识别一张图片中有没有鸟的过程，因为我们往往也是去抓一些重要的特征，然后看到了这些特征之后就会直觉上认为看到了某种具体的东西。</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77295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假设现在机器要做的事情就是判断有没有某种</a:t>
            </a:r>
            <a:r>
              <a:rPr lang="en-US" altLang="zh-CN" dirty="0"/>
              <a:t>pattern</a:t>
            </a:r>
            <a:r>
              <a:rPr lang="zh-CN" altLang="en-US" dirty="0"/>
              <a:t>出现，那么也许并不需要让每一个神经元都去看一张完整的图片。</a:t>
            </a:r>
            <a:br>
              <a:rPr lang="en-US" altLang="zh-CN" dirty="0"/>
            </a:br>
            <a:r>
              <a:rPr lang="zh-CN" altLang="en-US" b="1" dirty="0"/>
              <a:t>比如要看这里有没有鸟嘴这个</a:t>
            </a:r>
            <a:r>
              <a:rPr lang="en-US" altLang="zh-CN" b="1" dirty="0"/>
              <a:t>pattern</a:t>
            </a:r>
            <a:r>
              <a:rPr lang="zh-CN" altLang="en-US" b="1" dirty="0"/>
              <a:t>，其实只要看非常小的范围就可以了，并不需要看完整张图片</a:t>
            </a:r>
            <a:r>
              <a:rPr lang="zh-CN" altLang="en-US" dirty="0"/>
              <a:t>，</a:t>
            </a:r>
            <a:endParaRPr lang="en-US" altLang="zh-CN" dirty="0"/>
          </a:p>
          <a:p>
            <a:pPr lvl="0"/>
            <a:endParaRPr lang="en-US" altLang="zh-CN" dirty="0"/>
          </a:p>
          <a:p>
            <a:pPr lvl="0"/>
            <a:r>
              <a:rPr lang="zh-CN" altLang="en-US" b="1" dirty="0"/>
              <a:t>所以不同的</a:t>
            </a:r>
            <a:r>
              <a:rPr lang="en-US" altLang="zh-CN" b="1" dirty="0"/>
              <a:t>Neuron</a:t>
            </a:r>
            <a:r>
              <a:rPr lang="zh-CN" altLang="en-US" b="1" dirty="0"/>
              <a:t>只需要把图片的一小部分当做输入</a:t>
            </a:r>
            <a:r>
              <a:rPr lang="zh-CN" altLang="en-US" dirty="0"/>
              <a:t>就足以让它们判断出是否存在一些关键的</a:t>
            </a:r>
            <a:r>
              <a:rPr lang="en-US" altLang="zh-CN" dirty="0"/>
              <a:t>pattern</a:t>
            </a:r>
            <a:r>
              <a:rPr lang="zh-CN" altLang="en-US" dirty="0"/>
              <a:t>了。</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84276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zh-CN" sz="1800" dirty="0">
                <a:effectLst/>
                <a:ea typeface="DengXian" panose="02010600030101010101" pitchFamily="2" charset="-122"/>
                <a:cs typeface="Times New Roman" panose="02020603050405020304" pitchFamily="18" charset="0"/>
              </a:rPr>
              <a:t>神经认知机将一个</a:t>
            </a:r>
            <a:r>
              <a:rPr lang="zh-CN" altLang="zh-CN" sz="1800" b="1" dirty="0">
                <a:effectLst/>
                <a:ea typeface="DengXian" panose="02010600030101010101" pitchFamily="2" charset="-122"/>
                <a:cs typeface="Times New Roman" panose="02020603050405020304" pitchFamily="18" charset="0"/>
              </a:rPr>
              <a:t>视觉模式分解成许多子模式（特征），</a:t>
            </a:r>
            <a:r>
              <a:rPr lang="zh-CN" altLang="zh-CN" sz="1800" dirty="0">
                <a:effectLst/>
                <a:ea typeface="DengXian" panose="02010600030101010101" pitchFamily="2" charset="-122"/>
                <a:cs typeface="Times New Roman" panose="02020603050405020304" pitchFamily="18" charset="0"/>
              </a:rPr>
              <a:t>然后进入分层递阶式相连的特征平面进行处理，它试图将视觉系统模型化，使其能够在即使物体有位移或轻微变形的时候，也能完成识别。</a:t>
            </a:r>
            <a:endParaRPr lang="en-US" altLang="zh-CN" sz="1800" dirty="0">
              <a:effectLst/>
              <a:ea typeface="DengXian" panose="02010600030101010101" pitchFamily="2" charset="-122"/>
              <a:cs typeface="Times New Roman" panose="02020603050405020304" pitchFamily="18" charset="0"/>
            </a:endParaRPr>
          </a:p>
          <a:p>
            <a:pPr lvl="0"/>
            <a:endParaRPr lang="en-US" altLang="zh-CN" sz="1800" dirty="0">
              <a:effectLst/>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卷积神经网络的灵感就来源于此。</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32106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因此，基于</a:t>
            </a:r>
            <a:r>
              <a:rPr lang="en-US" altLang="zh-CN" dirty="0"/>
              <a:t>observation 1</a:t>
            </a:r>
            <a:r>
              <a:rPr lang="zh-CN" altLang="en-US" dirty="0"/>
              <a:t>，神经网络可以做一个简化，用我们的</a:t>
            </a:r>
            <a:r>
              <a:rPr lang="zh-CN" altLang="en-US" b="1" dirty="0"/>
              <a:t>卷积核</a:t>
            </a:r>
            <a:r>
              <a:rPr lang="zh-CN" altLang="en-US" dirty="0"/>
              <a:t>来抓取关键特征。</a:t>
            </a:r>
            <a:endParaRPr lang="en-US" altLang="zh-CN" dirty="0"/>
          </a:p>
          <a:p>
            <a:pPr lvl="0"/>
            <a:endParaRPr lang="en-US" altLang="zh-CN" dirty="0"/>
          </a:p>
          <a:p>
            <a:pPr lvl="0"/>
            <a:r>
              <a:rPr lang="zh-CN" altLang="en-US" dirty="0"/>
              <a:t>具体来说，原本在</a:t>
            </a:r>
            <a:r>
              <a:rPr lang="en-US" altLang="zh-CN" dirty="0"/>
              <a:t>fully connected network</a:t>
            </a:r>
            <a:r>
              <a:rPr lang="zh-CN" altLang="en-US" dirty="0"/>
              <a:t>中，一张图片里面所有的</a:t>
            </a:r>
            <a:r>
              <a:rPr lang="en-US" altLang="zh-CN" dirty="0"/>
              <a:t>feature</a:t>
            </a:r>
            <a:r>
              <a:rPr lang="zh-CN" altLang="en-US" dirty="0"/>
              <a:t>信息都要</a:t>
            </a:r>
            <a:r>
              <a:rPr lang="en-US" altLang="zh-CN" dirty="0"/>
              <a:t>input</a:t>
            </a:r>
            <a:r>
              <a:rPr lang="zh-CN" altLang="en-US" dirty="0"/>
              <a:t>给每一个</a:t>
            </a:r>
            <a:r>
              <a:rPr lang="en-US" altLang="zh-CN" dirty="0"/>
              <a:t>Neuron</a:t>
            </a:r>
            <a:r>
              <a:rPr lang="zh-CN" altLang="en-US" dirty="0"/>
              <a:t>。</a:t>
            </a:r>
            <a:r>
              <a:rPr lang="zh-CN" altLang="en-US" b="1" dirty="0"/>
              <a:t>而对于</a:t>
            </a:r>
            <a:r>
              <a:rPr lang="en-US" altLang="zh-CN" b="1" dirty="0"/>
              <a:t>CNN</a:t>
            </a:r>
            <a:r>
              <a:rPr lang="zh-CN" altLang="en-US" b="1" dirty="0"/>
              <a:t>这种网络结构</a:t>
            </a:r>
            <a:r>
              <a:rPr lang="zh-CN" altLang="en-US" dirty="0"/>
              <a:t>，它是会为每个神经元设定一个</a:t>
            </a:r>
            <a:r>
              <a:rPr lang="en-US" altLang="zh-CN" dirty="0"/>
              <a:t>receptive field</a:t>
            </a:r>
            <a:r>
              <a:rPr lang="zh-CN" altLang="en-US" dirty="0"/>
              <a:t>。</a:t>
            </a:r>
            <a:endParaRPr lang="en-US" altLang="zh-CN" dirty="0"/>
          </a:p>
          <a:p>
            <a:pPr lvl="0"/>
            <a:endParaRPr lang="en-US" altLang="zh-CN" dirty="0"/>
          </a:p>
          <a:p>
            <a:pPr lvl="0"/>
            <a:r>
              <a:rPr lang="zh-CN" altLang="en-US" dirty="0"/>
              <a:t>假设这里</a:t>
            </a:r>
            <a:r>
              <a:rPr lang="zh-CN" altLang="en-US" b="1" dirty="0"/>
              <a:t>蓝色神经元</a:t>
            </a:r>
            <a:r>
              <a:rPr lang="zh-CN" altLang="en-US" dirty="0"/>
              <a:t>的</a:t>
            </a:r>
            <a:r>
              <a:rPr lang="en-US" altLang="zh-CN" dirty="0"/>
              <a:t>receptive field</a:t>
            </a:r>
            <a:r>
              <a:rPr lang="zh-CN" altLang="en-US" dirty="0"/>
              <a:t>里面有</a:t>
            </a:r>
            <a:r>
              <a:rPr lang="en-US" altLang="zh-CN" dirty="0"/>
              <a:t>3</a:t>
            </a:r>
            <a:r>
              <a:rPr lang="zh-CN" altLang="en-US" dirty="0"/>
              <a:t>*</a:t>
            </a:r>
            <a:r>
              <a:rPr lang="en-US" altLang="zh-CN" dirty="0"/>
              <a:t>3</a:t>
            </a:r>
            <a:r>
              <a:rPr lang="zh-CN" altLang="en-US" dirty="0"/>
              <a:t>*</a:t>
            </a:r>
            <a:r>
              <a:rPr lang="en-US" altLang="zh-CN" dirty="0"/>
              <a:t>3</a:t>
            </a:r>
            <a:r>
              <a:rPr lang="zh-CN" altLang="en-US" dirty="0"/>
              <a:t>个数值，那么这个</a:t>
            </a:r>
            <a:r>
              <a:rPr lang="en-US" altLang="zh-CN" dirty="0"/>
              <a:t>Neuron</a:t>
            </a:r>
            <a:r>
              <a:rPr lang="zh-CN" altLang="en-US" dirty="0"/>
              <a:t>要做的就是把这个</a:t>
            </a:r>
            <a:r>
              <a:rPr lang="en-US" altLang="zh-CN" dirty="0"/>
              <a:t>3</a:t>
            </a:r>
            <a:r>
              <a:rPr lang="zh-CN" altLang="en-US" dirty="0"/>
              <a:t>*</a:t>
            </a:r>
            <a:r>
              <a:rPr lang="en-US" altLang="zh-CN" dirty="0"/>
              <a:t>3</a:t>
            </a:r>
            <a:r>
              <a:rPr lang="zh-CN" altLang="en-US" dirty="0"/>
              <a:t>*</a:t>
            </a:r>
            <a:r>
              <a:rPr lang="en-US" altLang="zh-CN" dirty="0"/>
              <a:t>3</a:t>
            </a:r>
            <a:r>
              <a:rPr lang="zh-CN" altLang="en-US" dirty="0"/>
              <a:t>维的数值也就是一个</a:t>
            </a:r>
            <a:r>
              <a:rPr lang="en-US" altLang="zh-CN" dirty="0"/>
              <a:t>27</a:t>
            </a:r>
            <a:r>
              <a:rPr lang="zh-CN" altLang="en-US" dirty="0"/>
              <a:t>维的向量作为它的输入，并且给这个向量的每一个</a:t>
            </a:r>
            <a:r>
              <a:rPr lang="en-US" altLang="zh-CN" dirty="0"/>
              <a:t>dimension</a:t>
            </a:r>
            <a:r>
              <a:rPr lang="zh-CN" altLang="en-US" dirty="0"/>
              <a:t>分配一个</a:t>
            </a:r>
            <a:r>
              <a:rPr lang="en-US" altLang="zh-CN" dirty="0"/>
              <a:t>weight</a:t>
            </a:r>
            <a:r>
              <a:rPr lang="zh-CN" altLang="en-US" dirty="0"/>
              <a:t>再加上一个</a:t>
            </a:r>
            <a:r>
              <a:rPr lang="en-US" altLang="zh-CN" dirty="0"/>
              <a:t>bias</a:t>
            </a:r>
            <a:r>
              <a:rPr lang="zh-CN" altLang="en-US" dirty="0"/>
              <a:t>然后得到输出，再把这个输出送给下一层的神经元当做输入，</a:t>
            </a:r>
            <a:r>
              <a:rPr lang="zh-CN" altLang="en-US" b="1" dirty="0"/>
              <a:t>所以每个神经元只需要考虑自己的</a:t>
            </a:r>
            <a:r>
              <a:rPr lang="en-US" altLang="zh-CN" b="1" dirty="0"/>
              <a:t>receptive field</a:t>
            </a:r>
            <a:r>
              <a:rPr lang="zh-CN" altLang="en-US" b="1" dirty="0"/>
              <a:t>（</a:t>
            </a:r>
            <a:r>
              <a:rPr lang="zh-CN" altLang="en-US" b="1" strike="sngStrike" dirty="0"/>
              <a:t>对比全链接的做法，以及提到的模块化</a:t>
            </a:r>
            <a:r>
              <a:rPr lang="zh-CN" altLang="en-US" b="1" dirty="0"/>
              <a:t>）</a:t>
            </a:r>
            <a:r>
              <a:rPr lang="zh-CN" altLang="en-US" dirty="0"/>
              <a:t>。那么这个</a:t>
            </a:r>
            <a:r>
              <a:rPr lang="en-US" altLang="zh-CN" dirty="0"/>
              <a:t>receptive field</a:t>
            </a:r>
            <a:r>
              <a:rPr lang="zh-CN" altLang="en-US" dirty="0"/>
              <a:t>该怎么设定呢？</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29989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en-US" altLang="zh-CN" dirty="0"/>
              <a:t>receptive field</a:t>
            </a:r>
            <a:r>
              <a:rPr lang="zh-CN" altLang="en-US" dirty="0"/>
              <a:t>通常是我们自己来设定的，比如我们可以让</a:t>
            </a:r>
            <a:r>
              <a:rPr lang="zh-CN" altLang="en-US" b="1" dirty="0"/>
              <a:t>这个蓝色的</a:t>
            </a:r>
            <a:r>
              <a:rPr lang="en-US" altLang="zh-CN" b="1" dirty="0"/>
              <a:t>Neuron</a:t>
            </a:r>
            <a:r>
              <a:rPr lang="zh-CN" altLang="en-US" b="1" dirty="0"/>
              <a:t>看左上角这个范围作为</a:t>
            </a:r>
            <a:r>
              <a:rPr lang="zh-CN" altLang="en-US" dirty="0"/>
              <a:t>它的</a:t>
            </a:r>
            <a:r>
              <a:rPr lang="en-US" altLang="zh-CN" dirty="0"/>
              <a:t>receptive field</a:t>
            </a:r>
            <a:r>
              <a:rPr lang="zh-CN" altLang="en-US" dirty="0"/>
              <a:t>，让这个</a:t>
            </a:r>
            <a:r>
              <a:rPr lang="zh-CN" altLang="en-US" b="1" dirty="0"/>
              <a:t>黄色的神经元看右下角这个立方体范围</a:t>
            </a:r>
            <a:r>
              <a:rPr lang="zh-CN" altLang="en-US" dirty="0"/>
              <a:t>。</a:t>
            </a:r>
            <a:endParaRPr lang="en-US" altLang="zh-CN" dirty="0"/>
          </a:p>
          <a:p>
            <a:pPr lvl="0"/>
            <a:endParaRPr lang="en-US" altLang="zh-CN" dirty="0"/>
          </a:p>
          <a:p>
            <a:pPr lvl="0"/>
            <a:r>
              <a:rPr lang="zh-CN" altLang="en-US" dirty="0"/>
              <a:t>那</a:t>
            </a:r>
            <a:r>
              <a:rPr lang="en-US" altLang="zh-CN" dirty="0"/>
              <a:t>Receptive field</a:t>
            </a:r>
            <a:r>
              <a:rPr lang="zh-CN" altLang="en-US" dirty="0"/>
              <a:t>彼此之间也可以是重叠的，</a:t>
            </a:r>
            <a:r>
              <a:rPr lang="zh-CN" altLang="en-US" b="1" dirty="0"/>
              <a:t>比如这里绿色神经元的</a:t>
            </a:r>
            <a:r>
              <a:rPr lang="en-US" altLang="zh-CN" b="1" dirty="0"/>
              <a:t>receptive field</a:t>
            </a:r>
            <a:r>
              <a:rPr lang="zh-CN" altLang="en-US" b="1" dirty="0"/>
              <a:t>就和蓝色及黄色的有一些重叠空间</a:t>
            </a:r>
            <a:r>
              <a:rPr lang="zh-CN" altLang="en-US" dirty="0"/>
              <a:t>，甚至两个不同的</a:t>
            </a:r>
            <a:r>
              <a:rPr lang="en-US" altLang="zh-CN" dirty="0"/>
              <a:t>neuron</a:t>
            </a:r>
            <a:r>
              <a:rPr lang="zh-CN" altLang="en-US" dirty="0"/>
              <a:t>也可以有相同的</a:t>
            </a:r>
            <a:r>
              <a:rPr lang="en-US" altLang="zh-CN" dirty="0"/>
              <a:t>receptive field</a:t>
            </a:r>
            <a:r>
              <a:rPr lang="zh-CN" altLang="en-US" dirty="0"/>
              <a:t>。</a:t>
            </a:r>
            <a:endParaRPr lang="en-US" altLang="zh-CN" dirty="0"/>
          </a:p>
          <a:p>
            <a:pPr lvl="0"/>
            <a:endParaRPr lang="en-US" altLang="zh-CN" dirty="0"/>
          </a:p>
          <a:p>
            <a:pPr lvl="0"/>
            <a:r>
              <a:rPr lang="zh-CN" altLang="en-US" dirty="0"/>
              <a:t>那接下来就有一些问题，那么</a:t>
            </a:r>
            <a:r>
              <a:rPr lang="en-US" altLang="zh-CN" dirty="0"/>
              <a:t>receptive field</a:t>
            </a:r>
            <a:r>
              <a:rPr lang="zh-CN" altLang="en-US" dirty="0"/>
              <a:t>是否可以有大有小呢？</a:t>
            </a:r>
            <a:r>
              <a:rPr lang="zh-CN" altLang="en-US" b="1" dirty="0"/>
              <a:t>毕竟有的</a:t>
            </a:r>
            <a:r>
              <a:rPr lang="en-US" altLang="zh-CN" b="1" dirty="0"/>
              <a:t>Pattern</a:t>
            </a:r>
            <a:r>
              <a:rPr lang="zh-CN" altLang="en-US" b="1" dirty="0"/>
              <a:t>比较小有的</a:t>
            </a:r>
            <a:r>
              <a:rPr lang="en-US" altLang="zh-CN" b="1" dirty="0"/>
              <a:t>Pattern</a:t>
            </a:r>
            <a:r>
              <a:rPr lang="zh-CN" altLang="en-US" b="1" dirty="0"/>
              <a:t>比较大</a:t>
            </a:r>
            <a:r>
              <a:rPr lang="zh-CN" altLang="en-US" dirty="0"/>
              <a:t>；</a:t>
            </a:r>
            <a:endParaRPr lang="en-US" altLang="zh-CN" dirty="0"/>
          </a:p>
          <a:p>
            <a:pPr lvl="0"/>
            <a:endParaRPr lang="en-US" altLang="zh-CN" b="1" dirty="0"/>
          </a:p>
          <a:p>
            <a:pPr lvl="0"/>
            <a:r>
              <a:rPr lang="zh-CN" altLang="en-US" b="1" dirty="0"/>
              <a:t>另外可不可以让</a:t>
            </a:r>
            <a:r>
              <a:rPr lang="en-US" altLang="zh-CN" b="1" dirty="0"/>
              <a:t>receptive field</a:t>
            </a:r>
            <a:r>
              <a:rPr lang="zh-CN" altLang="en-US" b="1" dirty="0"/>
              <a:t>只考虑某些</a:t>
            </a:r>
            <a:r>
              <a:rPr lang="en-US" altLang="zh-CN" b="1" dirty="0"/>
              <a:t>channel</a:t>
            </a:r>
            <a:r>
              <a:rPr lang="zh-CN" altLang="en-US" b="1" dirty="0"/>
              <a:t>呢</a:t>
            </a:r>
            <a:r>
              <a:rPr lang="zh-CN" altLang="en-US" dirty="0"/>
              <a:t>，因为也许有些</a:t>
            </a:r>
            <a:r>
              <a:rPr lang="en-US" altLang="zh-CN" dirty="0"/>
              <a:t>pattern</a:t>
            </a:r>
            <a:r>
              <a:rPr lang="zh-CN" altLang="en-US" dirty="0"/>
              <a:t>只在红色的</a:t>
            </a:r>
            <a:r>
              <a:rPr lang="en-US" altLang="zh-CN" dirty="0"/>
              <a:t>channel</a:t>
            </a:r>
            <a:r>
              <a:rPr lang="zh-CN" altLang="en-US" dirty="0"/>
              <a:t>会出现；</a:t>
            </a:r>
            <a:endParaRPr lang="en-US" altLang="zh-CN" dirty="0"/>
          </a:p>
          <a:p>
            <a:pPr lvl="0"/>
            <a:endParaRPr lang="en-US" altLang="zh-CN" dirty="0"/>
          </a:p>
          <a:p>
            <a:pPr lvl="0"/>
            <a:r>
              <a:rPr lang="zh-CN" altLang="en-US" b="1" dirty="0"/>
              <a:t>另外</a:t>
            </a:r>
            <a:r>
              <a:rPr lang="en-US" altLang="zh-CN" b="1" dirty="0"/>
              <a:t>receptive field</a:t>
            </a:r>
            <a:r>
              <a:rPr lang="zh-CN" altLang="en-US" b="1" dirty="0"/>
              <a:t>可不可以是其他形状比如长方形呢</a:t>
            </a:r>
            <a:r>
              <a:rPr lang="zh-CN" altLang="en-US" dirty="0"/>
              <a:t>？这些其实都是可以的，我们完全可以根据对这个问题的理解，去人为设定这个</a:t>
            </a:r>
            <a:r>
              <a:rPr lang="en-US" altLang="zh-CN" dirty="0"/>
              <a:t>receptive field</a:t>
            </a:r>
            <a:r>
              <a:rPr lang="zh-CN" altLang="en-US" dirty="0"/>
              <a:t>的样子。</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0196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这里我们为大家介绍</a:t>
            </a:r>
            <a:r>
              <a:rPr lang="zh-CN" altLang="en-US" b="1" dirty="0"/>
              <a:t>一种最经典的</a:t>
            </a:r>
            <a:r>
              <a:rPr lang="en-US" altLang="zh-CN" b="1" dirty="0"/>
              <a:t>receptive field</a:t>
            </a:r>
            <a:r>
              <a:rPr lang="zh-CN" altLang="en-US" b="1" dirty="0"/>
              <a:t>的设定方式</a:t>
            </a:r>
            <a:r>
              <a:rPr lang="zh-CN" altLang="en-US" dirty="0"/>
              <a:t>：</a:t>
            </a:r>
            <a:endParaRPr lang="en-US" altLang="zh-CN" dirty="0"/>
          </a:p>
          <a:p>
            <a:pPr lvl="0"/>
            <a:endParaRPr lang="en-US" altLang="zh-CN" dirty="0"/>
          </a:p>
          <a:p>
            <a:pPr lvl="0"/>
            <a:r>
              <a:rPr lang="zh-CN" altLang="en-US" dirty="0"/>
              <a:t>首先就是它会包括所有的</a:t>
            </a:r>
            <a:r>
              <a:rPr lang="en-US" altLang="zh-CN" dirty="0"/>
              <a:t>channel</a:t>
            </a:r>
            <a:r>
              <a:rPr lang="zh-CN" altLang="en-US" dirty="0"/>
              <a:t>，所以在描述</a:t>
            </a:r>
            <a:r>
              <a:rPr lang="en-US" altLang="zh-CN" dirty="0"/>
              <a:t>receptive field</a:t>
            </a:r>
            <a:r>
              <a:rPr lang="zh-CN" altLang="en-US" dirty="0"/>
              <a:t>时只要描述它的长度和宽度就好，而长度和宽度合起来叫做</a:t>
            </a:r>
            <a:r>
              <a:rPr lang="en-US" altLang="zh-CN" dirty="0"/>
              <a:t>kernel size</a:t>
            </a:r>
            <a:r>
              <a:rPr lang="zh-CN" altLang="en-US" dirty="0"/>
              <a:t>。一般在图片识别里面</a:t>
            </a:r>
            <a:r>
              <a:rPr lang="en-US" altLang="zh-CN" dirty="0"/>
              <a:t>kernel size</a:t>
            </a:r>
            <a:r>
              <a:rPr lang="zh-CN" altLang="en-US" dirty="0"/>
              <a:t>都不会设置太大，往往做</a:t>
            </a:r>
            <a:r>
              <a:rPr lang="en-US" altLang="zh-CN" dirty="0"/>
              <a:t>3</a:t>
            </a:r>
            <a:r>
              <a:rPr lang="zh-CN" altLang="en-US" dirty="0"/>
              <a:t>*</a:t>
            </a:r>
            <a:r>
              <a:rPr lang="en-US" altLang="zh-CN" dirty="0"/>
              <a:t>3</a:t>
            </a:r>
            <a:r>
              <a:rPr lang="zh-CN" altLang="en-US" dirty="0"/>
              <a:t>就足够了（这是不是意味着重要的</a:t>
            </a:r>
            <a:r>
              <a:rPr lang="en-US" altLang="zh-CN" dirty="0"/>
              <a:t>pattern</a:t>
            </a:r>
            <a:r>
              <a:rPr lang="zh-CN" altLang="en-US" dirty="0"/>
              <a:t>在一个很小的</a:t>
            </a:r>
            <a:r>
              <a:rPr lang="en-US" altLang="zh-CN" dirty="0"/>
              <a:t>3</a:t>
            </a:r>
            <a:r>
              <a:rPr lang="zh-CN" altLang="en-US" dirty="0"/>
              <a:t>*</a:t>
            </a:r>
            <a:r>
              <a:rPr lang="en-US" altLang="zh-CN" dirty="0"/>
              <a:t>3</a:t>
            </a:r>
            <a:r>
              <a:rPr lang="zh-CN" altLang="en-US" dirty="0"/>
              <a:t>的范围内就可以被识别出来呢？等下我们再来讨论这个问题）</a:t>
            </a:r>
            <a:endParaRPr lang="en-US" altLang="zh-CN" dirty="0"/>
          </a:p>
          <a:p>
            <a:pPr lvl="0"/>
            <a:endParaRPr lang="en-US" altLang="zh-CN" dirty="0"/>
          </a:p>
          <a:p>
            <a:pPr lvl="0"/>
            <a:r>
              <a:rPr lang="zh-CN" altLang="en-US" b="1" dirty="0"/>
              <a:t>一般同一个</a:t>
            </a:r>
            <a:r>
              <a:rPr lang="en-US" altLang="zh-CN" b="1" dirty="0"/>
              <a:t>receptive field</a:t>
            </a:r>
            <a:r>
              <a:rPr lang="zh-CN" altLang="en-US" b="1" dirty="0"/>
              <a:t>会有一组</a:t>
            </a:r>
            <a:r>
              <a:rPr lang="en-US" altLang="zh-CN" b="1" dirty="0"/>
              <a:t>neuron</a:t>
            </a:r>
            <a:r>
              <a:rPr lang="zh-CN" altLang="en-US" b="1" dirty="0"/>
              <a:t>去识别这个范围</a:t>
            </a:r>
            <a:r>
              <a:rPr lang="zh-CN" altLang="en-US" dirty="0"/>
              <a:t>，比如说有</a:t>
            </a:r>
            <a:r>
              <a:rPr lang="en-US" altLang="zh-CN" dirty="0"/>
              <a:t>64</a:t>
            </a:r>
            <a:r>
              <a:rPr lang="zh-CN" altLang="en-US" dirty="0"/>
              <a:t>个</a:t>
            </a:r>
            <a:r>
              <a:rPr lang="en-US" altLang="zh-CN" dirty="0"/>
              <a:t>neuron</a:t>
            </a:r>
            <a:r>
              <a:rPr lang="zh-CN" altLang="en-US" dirty="0"/>
              <a:t>会连接同一个</a:t>
            </a:r>
            <a:r>
              <a:rPr lang="en-US" altLang="zh-CN" dirty="0"/>
              <a:t>receptive field</a:t>
            </a:r>
            <a:r>
              <a:rPr lang="zh-CN" altLang="en-US" dirty="0"/>
              <a:t>。那么不同的</a:t>
            </a:r>
            <a:r>
              <a:rPr lang="en-US" altLang="zh-CN" dirty="0"/>
              <a:t>receptive field</a:t>
            </a:r>
            <a:r>
              <a:rPr lang="zh-CN" altLang="en-US" dirty="0"/>
              <a:t>之间有什么关系呢？</a:t>
            </a:r>
            <a:endParaRPr lang="en-US" altLang="zh-CN" dirty="0"/>
          </a:p>
          <a:p>
            <a:pPr lvl="0"/>
            <a:endParaRPr lang="en-US" altLang="zh-CN" dirty="0"/>
          </a:p>
          <a:p>
            <a:pPr lvl="0"/>
            <a:r>
              <a:rPr lang="zh-CN" altLang="en-US" dirty="0"/>
              <a:t>可以把左上方这个</a:t>
            </a:r>
            <a:r>
              <a:rPr lang="en-US" altLang="zh-CN" dirty="0"/>
              <a:t>receptive field</a:t>
            </a:r>
            <a:r>
              <a:rPr lang="zh-CN" altLang="en-US" dirty="0"/>
              <a:t>给它右移得到一个新的</a:t>
            </a:r>
            <a:r>
              <a:rPr lang="en-US" altLang="zh-CN" dirty="0"/>
              <a:t>receptive field</a:t>
            </a:r>
            <a:r>
              <a:rPr lang="zh-CN" altLang="en-US" dirty="0"/>
              <a:t>，</a:t>
            </a:r>
            <a:r>
              <a:rPr lang="zh-CN" altLang="en-US" b="1" dirty="0"/>
              <a:t>这个移动的量叫做</a:t>
            </a:r>
            <a:r>
              <a:rPr lang="en-US" altLang="zh-CN" b="1" dirty="0"/>
              <a:t>stride</a:t>
            </a:r>
            <a:r>
              <a:rPr lang="zh-CN" altLang="en-US" dirty="0"/>
              <a:t>，这个参数也是要人为调整的，一般不会设置太大，设</a:t>
            </a:r>
            <a:r>
              <a:rPr lang="en-US" altLang="zh-CN" dirty="0"/>
              <a:t>1</a:t>
            </a:r>
            <a:r>
              <a:rPr lang="zh-CN" altLang="en-US" dirty="0"/>
              <a:t>或者</a:t>
            </a:r>
            <a:r>
              <a:rPr lang="en-US" altLang="zh-CN" dirty="0"/>
              <a:t>2</a:t>
            </a:r>
            <a:r>
              <a:rPr lang="zh-CN" altLang="en-US" dirty="0"/>
              <a:t>就可以，也就是希望不同的</a:t>
            </a:r>
            <a:r>
              <a:rPr lang="en-US" altLang="zh-CN" dirty="0"/>
              <a:t>receptive filed</a:t>
            </a:r>
            <a:r>
              <a:rPr lang="zh-CN" altLang="en-US" dirty="0"/>
              <a:t>之间可以有重叠，这样如果有</a:t>
            </a:r>
            <a:r>
              <a:rPr lang="en-US" altLang="zh-CN" dirty="0"/>
              <a:t>Pattern</a:t>
            </a:r>
            <a:r>
              <a:rPr lang="zh-CN" altLang="en-US" dirty="0"/>
              <a:t>正好出现在两个</a:t>
            </a:r>
            <a:r>
              <a:rPr lang="en-US" altLang="zh-CN" dirty="0"/>
              <a:t>receptive filed</a:t>
            </a:r>
            <a:r>
              <a:rPr lang="zh-CN" altLang="en-US" dirty="0"/>
              <a:t>的交界上，就不会存在没有任何</a:t>
            </a:r>
            <a:r>
              <a:rPr lang="en-US" altLang="zh-CN" dirty="0"/>
              <a:t>neuron</a:t>
            </a:r>
            <a:r>
              <a:rPr lang="zh-CN" altLang="en-US" dirty="0"/>
              <a:t>可以识别它的情况。</a:t>
            </a:r>
            <a:endParaRPr lang="en-US" altLang="zh-CN" dirty="0"/>
          </a:p>
          <a:p>
            <a:pPr lvl="0"/>
            <a:endParaRPr lang="en-US" altLang="zh-CN" dirty="0"/>
          </a:p>
          <a:p>
            <a:pPr lvl="0"/>
            <a:r>
              <a:rPr lang="zh-CN" altLang="en-US" dirty="0"/>
              <a:t>那么当</a:t>
            </a:r>
            <a:r>
              <a:rPr lang="en-US" altLang="zh-CN" dirty="0"/>
              <a:t>receptive field</a:t>
            </a:r>
            <a:r>
              <a:rPr lang="zh-CN" altLang="en-US" dirty="0"/>
              <a:t>继续往右移两格的时候，它会超出这个图片范围，这时怎么办呢？</a:t>
            </a:r>
            <a:r>
              <a:rPr lang="zh-CN" altLang="en-US" b="1" dirty="0"/>
              <a:t>这时就要做</a:t>
            </a:r>
            <a:r>
              <a:rPr lang="en-US" altLang="zh-CN" b="1" dirty="0"/>
              <a:t>padding</a:t>
            </a:r>
            <a:r>
              <a:rPr lang="zh-CN" altLang="en-US" dirty="0"/>
              <a:t>，</a:t>
            </a:r>
            <a:r>
              <a:rPr lang="en-US" altLang="zh-CN" dirty="0"/>
              <a:t>padding</a:t>
            </a:r>
            <a:r>
              <a:rPr lang="zh-CN" altLang="en-US" dirty="0"/>
              <a:t>就是补</a:t>
            </a:r>
            <a:r>
              <a:rPr lang="en-US" altLang="zh-CN" dirty="0"/>
              <a:t>0</a:t>
            </a:r>
            <a:r>
              <a:rPr lang="zh-CN" altLang="en-US" dirty="0"/>
              <a:t>，</a:t>
            </a:r>
            <a:endParaRPr lang="en-US" altLang="zh-CN" b="1"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12220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altLang="zh-CN" dirty="0"/>
          </a:p>
          <a:p>
            <a:pPr lvl="0"/>
            <a:r>
              <a:rPr lang="zh-CN" altLang="en-US" dirty="0"/>
              <a:t>除了水平移动，也可以垂直移动</a:t>
            </a:r>
            <a:r>
              <a:rPr lang="en-US" altLang="zh-CN" dirty="0"/>
              <a:t>receptive field</a:t>
            </a:r>
            <a:r>
              <a:rPr lang="zh-CN" altLang="en-US" dirty="0"/>
              <a:t>，同样可以将</a:t>
            </a:r>
            <a:r>
              <a:rPr lang="en-US" altLang="zh-CN" dirty="0"/>
              <a:t>stride</a:t>
            </a:r>
            <a:r>
              <a:rPr lang="zh-CN" altLang="en-US" dirty="0"/>
              <a:t>设为</a:t>
            </a:r>
            <a:r>
              <a:rPr lang="en-US" altLang="zh-CN" dirty="0"/>
              <a:t>2,</a:t>
            </a:r>
            <a:r>
              <a:rPr lang="zh-CN" altLang="en-US" dirty="0"/>
              <a:t>。按照这个方式，让</a:t>
            </a:r>
            <a:r>
              <a:rPr lang="en-US" altLang="zh-CN" dirty="0"/>
              <a:t>receptive field</a:t>
            </a:r>
            <a:r>
              <a:rPr lang="zh-CN" altLang="en-US" dirty="0"/>
              <a:t>扫过整张图片，</a:t>
            </a:r>
            <a:r>
              <a:rPr lang="zh-CN" altLang="en-US" b="1" dirty="0"/>
              <a:t>也就是让图片中每个位置都有</a:t>
            </a:r>
            <a:r>
              <a:rPr lang="en-US" altLang="zh-CN" b="1" dirty="0"/>
              <a:t>Neuron</a:t>
            </a:r>
            <a:r>
              <a:rPr lang="zh-CN" altLang="en-US" b="1" dirty="0"/>
              <a:t>去识别是否存在某种</a:t>
            </a:r>
            <a:r>
              <a:rPr lang="en-US" altLang="zh-CN" b="1" dirty="0"/>
              <a:t>pattern</a:t>
            </a:r>
            <a:r>
              <a:rPr lang="zh-CN" altLang="en-US" b="1" dirty="0"/>
              <a:t>。这就是第一种简化</a:t>
            </a:r>
            <a:r>
              <a:rPr lang="en-US" altLang="zh-CN" b="1" dirty="0"/>
              <a:t>fully connected network</a:t>
            </a:r>
            <a:r>
              <a:rPr lang="zh-CN" altLang="en-US" b="1" dirty="0"/>
              <a:t>的方式。</a:t>
            </a:r>
            <a:endParaRPr lang="en-US" altLang="zh-CN" b="1"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16522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对于图片特性的第二个</a:t>
            </a:r>
            <a:r>
              <a:rPr lang="en-US" altLang="zh-CN" dirty="0"/>
              <a:t>observation</a:t>
            </a:r>
            <a:r>
              <a:rPr lang="zh-CN" altLang="en-US" dirty="0"/>
              <a:t>是什么呢？</a:t>
            </a:r>
            <a:r>
              <a:rPr lang="zh-CN" altLang="en-US" b="1" dirty="0"/>
              <a:t>那就是同样的</a:t>
            </a:r>
            <a:r>
              <a:rPr lang="en-US" altLang="zh-CN" b="1" dirty="0"/>
              <a:t>Pattern</a:t>
            </a:r>
            <a:r>
              <a:rPr lang="zh-CN" altLang="en-US" b="1" dirty="0"/>
              <a:t>可能会出现在图片的不同区域</a:t>
            </a:r>
            <a:r>
              <a:rPr lang="zh-CN" altLang="en-US" dirty="0"/>
              <a:t>，比如鸟嘴这个</a:t>
            </a:r>
            <a:r>
              <a:rPr lang="en-US" altLang="zh-CN" dirty="0"/>
              <a:t>Pattern</a:t>
            </a:r>
            <a:r>
              <a:rPr lang="zh-CN" altLang="en-US" dirty="0"/>
              <a:t>它可能出现在图片的左上角，也可能出现在图片的中间，不过按照刚才的讨论，</a:t>
            </a:r>
            <a:r>
              <a:rPr lang="zh-CN" altLang="en-US" b="1" dirty="0"/>
              <a:t>无论</a:t>
            </a:r>
            <a:r>
              <a:rPr lang="en-US" altLang="zh-CN" b="1" dirty="0"/>
              <a:t>pattern</a:t>
            </a:r>
            <a:r>
              <a:rPr lang="zh-CN" altLang="en-US" b="1" dirty="0"/>
              <a:t>出现在哪个区域，它一定对应某组</a:t>
            </a:r>
            <a:r>
              <a:rPr lang="en-US" altLang="zh-CN" b="1" dirty="0"/>
              <a:t>neuron</a:t>
            </a:r>
            <a:r>
              <a:rPr lang="zh-CN" altLang="en-US" b="1" dirty="0"/>
              <a:t>的</a:t>
            </a:r>
            <a:r>
              <a:rPr lang="en-US" altLang="zh-CN" b="1" dirty="0"/>
              <a:t>receptive field</a:t>
            </a:r>
            <a:r>
              <a:rPr lang="zh-CN" altLang="en-US" dirty="0"/>
              <a:t>，只要其中有一个</a:t>
            </a:r>
            <a:r>
              <a:rPr lang="en-US" altLang="zh-CN" dirty="0"/>
              <a:t>Neuron</a:t>
            </a:r>
            <a:r>
              <a:rPr lang="zh-CN" altLang="en-US" dirty="0"/>
              <a:t>的任务是侦测鸟嘴的话，那么这个</a:t>
            </a:r>
            <a:r>
              <a:rPr lang="en-US" altLang="zh-CN" dirty="0"/>
              <a:t>Pattern</a:t>
            </a:r>
            <a:r>
              <a:rPr lang="zh-CN" altLang="en-US" dirty="0"/>
              <a:t>就会被侦测出来。</a:t>
            </a:r>
            <a:endParaRPr lang="en-US" altLang="zh-CN" dirty="0"/>
          </a:p>
          <a:p>
            <a:pPr lvl="0"/>
            <a:endParaRPr lang="en-US" altLang="zh-CN" dirty="0"/>
          </a:p>
          <a:p>
            <a:pPr lvl="0"/>
            <a:r>
              <a:rPr lang="zh-CN" altLang="en-US" dirty="0"/>
              <a:t>那这里就有一个问题，这些侦测鸟嘴的</a:t>
            </a:r>
            <a:r>
              <a:rPr lang="en-US" altLang="zh-CN" dirty="0"/>
              <a:t>neuron</a:t>
            </a:r>
            <a:r>
              <a:rPr lang="zh-CN" altLang="en-US" dirty="0"/>
              <a:t>做的事情其实是一样的，</a:t>
            </a:r>
            <a:r>
              <a:rPr lang="zh-CN" altLang="en-US" b="1" dirty="0"/>
              <a:t>只是他们守备的</a:t>
            </a:r>
            <a:r>
              <a:rPr lang="en-US" altLang="zh-CN" b="1" dirty="0"/>
              <a:t>receptive field</a:t>
            </a:r>
            <a:r>
              <a:rPr lang="zh-CN" altLang="en-US" b="1" dirty="0"/>
              <a:t>不一样</a:t>
            </a:r>
            <a:r>
              <a:rPr lang="zh-CN" altLang="en-US" dirty="0"/>
              <a:t>，</a:t>
            </a:r>
            <a:r>
              <a:rPr lang="zh-CN" altLang="en-US" b="1" dirty="0"/>
              <a:t>既然这些</a:t>
            </a:r>
            <a:r>
              <a:rPr lang="en-US" altLang="zh-CN" b="1" dirty="0"/>
              <a:t>Neuron</a:t>
            </a:r>
            <a:r>
              <a:rPr lang="zh-CN" altLang="en-US" b="1" dirty="0"/>
              <a:t>做的事情是重复的，我们是不是可以考虑利用这个特性减少一些参数量呢？</a:t>
            </a:r>
            <a:endParaRPr lang="en-US" altLang="zh-CN" b="1"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8484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下面我们来看一下能不能让守备了不同</a:t>
            </a:r>
            <a:r>
              <a:rPr lang="en-US" altLang="zh-CN" dirty="0"/>
              <a:t>receptive field</a:t>
            </a:r>
            <a:r>
              <a:rPr lang="zh-CN" altLang="en-US" dirty="0"/>
              <a:t>的</a:t>
            </a:r>
            <a:r>
              <a:rPr lang="en-US" altLang="zh-CN" dirty="0"/>
              <a:t>neuron</a:t>
            </a:r>
            <a:r>
              <a:rPr lang="zh-CN" altLang="en-US" dirty="0"/>
              <a:t>共享参数（也就是做</a:t>
            </a:r>
            <a:r>
              <a:rPr lang="en-US" altLang="zh-CN" dirty="0"/>
              <a:t>parameter sharing</a:t>
            </a:r>
            <a:r>
              <a:rPr lang="zh-CN" altLang="en-US" dirty="0"/>
              <a:t>），共享参数是什么意思呢？</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47579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b="1" dirty="0"/>
              <a:t>所谓共享参数就是让这里两个深蓝色的</a:t>
            </a:r>
            <a:r>
              <a:rPr lang="en-US" altLang="zh-CN" b="1" dirty="0"/>
              <a:t>neuron</a:t>
            </a:r>
            <a:r>
              <a:rPr lang="zh-CN" altLang="en-US" b="1" dirty="0"/>
              <a:t>它们的</a:t>
            </a:r>
            <a:r>
              <a:rPr lang="en-US" altLang="zh-CN" b="1" dirty="0"/>
              <a:t>weights</a:t>
            </a:r>
            <a:r>
              <a:rPr lang="zh-CN" altLang="en-US" b="1" dirty="0"/>
              <a:t>完全一样</a:t>
            </a:r>
            <a:r>
              <a:rPr lang="zh-CN" altLang="en-US" dirty="0"/>
              <a:t>，这里</a:t>
            </a:r>
            <a:r>
              <a:rPr lang="zh-CN" altLang="en-US" b="1" dirty="0"/>
              <a:t>我们用同样颜色的箭头表示它们的</a:t>
            </a:r>
            <a:r>
              <a:rPr lang="en-US" altLang="zh-CN" b="1" dirty="0"/>
              <a:t>weight</a:t>
            </a:r>
            <a:r>
              <a:rPr lang="zh-CN" altLang="en-US" b="1" dirty="0"/>
              <a:t>一样（</a:t>
            </a:r>
            <a:r>
              <a:rPr lang="en-US" altLang="zh-CN" b="1" dirty="0"/>
              <a:t>w1, w2,</a:t>
            </a:r>
            <a:r>
              <a:rPr lang="zh-CN" altLang="en-US" b="1" dirty="0"/>
              <a:t> </a:t>
            </a:r>
            <a:r>
              <a:rPr lang="en-US" altLang="zh-CN" b="1" dirty="0"/>
              <a:t>…</a:t>
            </a:r>
            <a:r>
              <a:rPr lang="zh-CN" altLang="en-US" b="1" dirty="0"/>
              <a:t>）</a:t>
            </a:r>
            <a:r>
              <a:rPr lang="zh-CN" altLang="en-US" dirty="0"/>
              <a:t>。</a:t>
            </a:r>
            <a:endParaRPr lang="en-US" altLang="zh-CN" dirty="0"/>
          </a:p>
          <a:p>
            <a:pPr lvl="0"/>
            <a:endParaRPr lang="en-US" altLang="zh-CN" dirty="0"/>
          </a:p>
          <a:p>
            <a:pPr lvl="0"/>
            <a:r>
              <a:rPr lang="zh-CN" altLang="en-US" dirty="0"/>
              <a:t>由于上下两个</a:t>
            </a:r>
            <a:r>
              <a:rPr lang="en-US" altLang="zh-CN" dirty="0"/>
              <a:t>neuron</a:t>
            </a:r>
            <a:r>
              <a:rPr lang="zh-CN" altLang="en-US" dirty="0"/>
              <a:t>的</a:t>
            </a:r>
            <a:r>
              <a:rPr lang="en-US" altLang="zh-CN" dirty="0"/>
              <a:t>receptive field</a:t>
            </a:r>
            <a:r>
              <a:rPr lang="zh-CN" altLang="en-US" dirty="0"/>
              <a:t>不一样，也就是输入不一样（上面是</a:t>
            </a:r>
            <a:r>
              <a:rPr lang="en-US" altLang="zh-CN" dirty="0"/>
              <a:t>x1,x2…</a:t>
            </a:r>
            <a:r>
              <a:rPr lang="zh-CN" altLang="en-US" dirty="0"/>
              <a:t>，下面是</a:t>
            </a:r>
            <a:r>
              <a:rPr lang="en-US" altLang="zh-CN" dirty="0"/>
              <a:t>x1’,x2’</a:t>
            </a:r>
            <a:r>
              <a:rPr lang="zh-CN" altLang="en-US" dirty="0"/>
              <a:t>），虽然它们用到的参数是一样的，但输出是不一样的，上面是</a:t>
            </a:r>
            <a:r>
              <a:rPr lang="en-US" altLang="zh-CN" dirty="0"/>
              <a:t>sigma(w1x1+w2x2..)</a:t>
            </a:r>
            <a:r>
              <a:rPr lang="zh-CN" altLang="en-US" dirty="0"/>
              <a:t>，下面是</a:t>
            </a:r>
            <a:r>
              <a:rPr lang="en-US" altLang="zh-CN" dirty="0"/>
              <a:t>sigma(w1x1</a:t>
            </a:r>
            <a:r>
              <a:rPr lang="zh-CN" altLang="en-US" dirty="0"/>
              <a:t>’</a:t>
            </a:r>
            <a:r>
              <a:rPr lang="en-US" altLang="zh-CN" dirty="0"/>
              <a:t>+w2x2</a:t>
            </a:r>
            <a:r>
              <a:rPr lang="zh-CN" altLang="en-US" dirty="0"/>
              <a:t>‘</a:t>
            </a:r>
            <a:r>
              <a:rPr lang="en-US" altLang="zh-CN" dirty="0"/>
              <a:t>..)</a:t>
            </a:r>
            <a:r>
              <a:rPr lang="zh-CN" altLang="en-US" dirty="0"/>
              <a:t>。</a:t>
            </a:r>
            <a:endParaRPr lang="en-US" altLang="zh-CN" dirty="0"/>
          </a:p>
          <a:p>
            <a:pPr lvl="0"/>
            <a:endParaRPr lang="en-US" altLang="zh-CN" b="1" dirty="0"/>
          </a:p>
          <a:p>
            <a:pPr lvl="0"/>
            <a:r>
              <a:rPr lang="zh-CN" altLang="en-US" b="1" dirty="0"/>
              <a:t>所以如果两个</a:t>
            </a:r>
            <a:r>
              <a:rPr lang="en-US" altLang="zh-CN" b="1" dirty="0"/>
              <a:t>neuron</a:t>
            </a:r>
            <a:r>
              <a:rPr lang="zh-CN" altLang="en-US" b="1" dirty="0"/>
              <a:t>的</a:t>
            </a:r>
            <a:r>
              <a:rPr lang="en-US" altLang="zh-CN" b="1" dirty="0"/>
              <a:t>receptive field</a:t>
            </a:r>
            <a:r>
              <a:rPr lang="zh-CN" altLang="en-US" b="1" dirty="0"/>
              <a:t>是一样的，那我们就不会让它们共享参数</a:t>
            </a:r>
            <a:r>
              <a:rPr lang="zh-CN" altLang="en-US" dirty="0"/>
              <a:t>，因为这样它们的输出就会是一模一样的。这就是第二个简化：让一些</a:t>
            </a:r>
            <a:r>
              <a:rPr lang="en-US" altLang="zh-CN" dirty="0"/>
              <a:t>Neuron</a:t>
            </a:r>
            <a:r>
              <a:rPr lang="zh-CN" altLang="en-US" dirty="0"/>
              <a:t>共享参数，至于怎么共享这些都可以人为决定，接下来我们给出</a:t>
            </a:r>
            <a:r>
              <a:rPr lang="zh-CN" altLang="en-US" b="1" dirty="0"/>
              <a:t>一种常见的共享方案</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03899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我们说每个</a:t>
            </a:r>
            <a:r>
              <a:rPr lang="en-US" altLang="zh-CN" dirty="0"/>
              <a:t>receptive field</a:t>
            </a:r>
            <a:r>
              <a:rPr lang="zh-CN" altLang="en-US" dirty="0"/>
              <a:t>都有一组</a:t>
            </a:r>
            <a:r>
              <a:rPr lang="en-US" altLang="zh-CN" dirty="0"/>
              <a:t>neuron</a:t>
            </a:r>
            <a:r>
              <a:rPr lang="zh-CN" altLang="en-US" dirty="0"/>
              <a:t>负责守备（</a:t>
            </a:r>
            <a:r>
              <a:rPr lang="zh-CN" altLang="en-US" b="1" dirty="0"/>
              <a:t>比如上方这个</a:t>
            </a:r>
            <a:r>
              <a:rPr lang="en-US" altLang="zh-CN" b="1" dirty="0"/>
              <a:t>receptive field</a:t>
            </a:r>
            <a:r>
              <a:rPr lang="zh-CN" altLang="en-US" b="1" dirty="0"/>
              <a:t>有</a:t>
            </a:r>
            <a:r>
              <a:rPr lang="en-US" altLang="zh-CN" b="1" dirty="0"/>
              <a:t>64</a:t>
            </a:r>
            <a:r>
              <a:rPr lang="zh-CN" altLang="en-US" b="1" dirty="0"/>
              <a:t>个</a:t>
            </a:r>
            <a:r>
              <a:rPr lang="en-US" altLang="zh-CN" b="1" dirty="0"/>
              <a:t>neuron</a:t>
            </a:r>
            <a:r>
              <a:rPr lang="zh-CN" altLang="en-US" b="1" dirty="0"/>
              <a:t>，中间这个</a:t>
            </a:r>
            <a:r>
              <a:rPr lang="en-US" altLang="zh-CN" b="1" dirty="0"/>
              <a:t>receptive field</a:t>
            </a:r>
            <a:r>
              <a:rPr lang="zh-CN" altLang="en-US" b="1" dirty="0"/>
              <a:t>也对应</a:t>
            </a:r>
            <a:r>
              <a:rPr lang="en-US" altLang="zh-CN" b="1" dirty="0"/>
              <a:t>64</a:t>
            </a:r>
            <a:r>
              <a:rPr lang="zh-CN" altLang="en-US" b="1" dirty="0"/>
              <a:t>个</a:t>
            </a:r>
            <a:r>
              <a:rPr lang="en-US" altLang="zh-CN" b="1" dirty="0"/>
              <a:t>neuron</a:t>
            </a:r>
            <a:r>
              <a:rPr lang="zh-CN" altLang="en-US" dirty="0"/>
              <a:t>）（每个</a:t>
            </a:r>
            <a:r>
              <a:rPr lang="en-US" altLang="zh-CN" dirty="0"/>
              <a:t>neuron</a:t>
            </a:r>
            <a:r>
              <a:rPr lang="zh-CN" altLang="en-US" dirty="0"/>
              <a:t>对应</a:t>
            </a:r>
            <a:r>
              <a:rPr lang="en-US" altLang="zh-CN" dirty="0"/>
              <a:t>27</a:t>
            </a:r>
            <a:r>
              <a:rPr lang="zh-CN" altLang="en-US" dirty="0"/>
              <a:t>个权重参数），那它们彼此之间通常是怎样共享参数的呢？</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70403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这里我们用一样的颜色代表两个</a:t>
            </a:r>
            <a:r>
              <a:rPr lang="en-US" altLang="zh-CN" dirty="0"/>
              <a:t>Neuron</a:t>
            </a:r>
            <a:r>
              <a:rPr lang="zh-CN" altLang="en-US" dirty="0"/>
              <a:t>共享一样的参数，常用的共享参数方法就是这样，也就是</a:t>
            </a:r>
            <a:r>
              <a:rPr lang="zh-CN" altLang="en-US" b="1" dirty="0"/>
              <a:t>左上方</a:t>
            </a:r>
            <a:r>
              <a:rPr lang="en-US" altLang="zh-CN" b="1" dirty="0"/>
              <a:t>receptive field</a:t>
            </a:r>
            <a:r>
              <a:rPr lang="zh-CN" altLang="en-US" b="1" dirty="0"/>
              <a:t>的第一个</a:t>
            </a:r>
            <a:r>
              <a:rPr lang="en-US" altLang="zh-CN" b="1" dirty="0"/>
              <a:t>neuron</a:t>
            </a:r>
            <a:r>
              <a:rPr lang="zh-CN" altLang="en-US" b="1" dirty="0"/>
              <a:t>会</a:t>
            </a:r>
            <a:r>
              <a:rPr lang="zh-CN" altLang="en-US" dirty="0"/>
              <a:t>和</a:t>
            </a:r>
            <a:r>
              <a:rPr lang="zh-CN" altLang="en-US" b="1" dirty="0"/>
              <a:t>中间</a:t>
            </a:r>
            <a:r>
              <a:rPr lang="en-US" altLang="zh-CN" b="1" dirty="0"/>
              <a:t>receptive field</a:t>
            </a:r>
            <a:r>
              <a:rPr lang="zh-CN" altLang="en-US" b="1" dirty="0"/>
              <a:t>的第一个</a:t>
            </a:r>
            <a:r>
              <a:rPr lang="en-US" altLang="zh-CN" b="1" dirty="0"/>
              <a:t>Neuron</a:t>
            </a:r>
            <a:r>
              <a:rPr lang="zh-CN" altLang="en-US" b="1" dirty="0"/>
              <a:t>共享同一组参数</a:t>
            </a:r>
            <a:r>
              <a:rPr lang="zh-CN" altLang="en-US" dirty="0"/>
              <a:t>，同理左上方第二个</a:t>
            </a:r>
            <a:r>
              <a:rPr lang="en-US" altLang="zh-CN" dirty="0"/>
              <a:t>neuron</a:t>
            </a:r>
            <a:r>
              <a:rPr lang="zh-CN" altLang="en-US" dirty="0"/>
              <a:t>会和中间第二个</a:t>
            </a:r>
            <a:r>
              <a:rPr lang="en-US" altLang="zh-CN" dirty="0"/>
              <a:t>Neuron</a:t>
            </a:r>
            <a:r>
              <a:rPr lang="zh-CN" altLang="en-US" dirty="0"/>
              <a:t>共享同一组参数（</a:t>
            </a:r>
            <a:r>
              <a:rPr lang="en-US" altLang="zh-CN" dirty="0"/>
              <a:t>27</a:t>
            </a:r>
            <a:r>
              <a:rPr lang="zh-CN" altLang="en-US" dirty="0"/>
              <a:t>个权重参数），</a:t>
            </a:r>
            <a:r>
              <a:rPr lang="zh-CN" altLang="en-US" b="1" dirty="0"/>
              <a:t>所以每个</a:t>
            </a:r>
            <a:r>
              <a:rPr lang="en-US" altLang="zh-CN" b="1" dirty="0"/>
              <a:t>receptive field</a:t>
            </a:r>
            <a:r>
              <a:rPr lang="zh-CN" altLang="en-US" b="1" dirty="0"/>
              <a:t>用到的都是同一组参数</a:t>
            </a:r>
            <a:r>
              <a:rPr lang="zh-CN" altLang="en-US" dirty="0"/>
              <a:t>，</a:t>
            </a:r>
            <a:r>
              <a:rPr lang="zh-CN" altLang="en-US" b="1" dirty="0"/>
              <a:t>这每一组参数就叫做一个</a:t>
            </a:r>
            <a:r>
              <a:rPr lang="en-US" altLang="zh-CN" b="1" dirty="0"/>
              <a:t>filter</a:t>
            </a:r>
            <a:r>
              <a:rPr lang="zh-CN" altLang="en-US" b="1" dirty="0"/>
              <a:t>（</a:t>
            </a:r>
            <a:r>
              <a:rPr lang="en-US" altLang="zh-CN" b="1" dirty="0"/>
              <a:t>64</a:t>
            </a:r>
            <a:r>
              <a:rPr lang="zh-CN" altLang="en-US" b="1" dirty="0"/>
              <a:t>个）</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26019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以上就介绍了两种简化方法，我们把这些方法整理一下。</a:t>
            </a:r>
            <a:endParaRPr lang="en-US" altLang="zh-CN" dirty="0"/>
          </a:p>
          <a:p>
            <a:pPr lvl="0"/>
            <a:endParaRPr lang="en-US" altLang="zh-CN" dirty="0"/>
          </a:p>
          <a:p>
            <a:pPr lvl="0"/>
            <a:r>
              <a:rPr lang="zh-CN" altLang="en-US" dirty="0"/>
              <a:t>这个蓝色大圈代表</a:t>
            </a:r>
            <a:r>
              <a:rPr lang="en-US" altLang="zh-CN" dirty="0"/>
              <a:t>fully connected network</a:t>
            </a:r>
            <a:r>
              <a:rPr lang="zh-CN" altLang="en-US" dirty="0"/>
              <a:t>，它是弹性最大的。</a:t>
            </a:r>
            <a:endParaRPr lang="en-US" altLang="zh-CN" dirty="0"/>
          </a:p>
          <a:p>
            <a:pPr lvl="0"/>
            <a:endParaRPr lang="en-US" altLang="zh-CN" dirty="0"/>
          </a:p>
          <a:p>
            <a:pPr lvl="0"/>
            <a:r>
              <a:rPr lang="zh-CN" altLang="en-US" dirty="0"/>
              <a:t>刚才我们说一张图片只需要看一小部分就可以侦测出重要的</a:t>
            </a:r>
            <a:r>
              <a:rPr lang="en-US" altLang="zh-CN" dirty="0"/>
              <a:t>pattern</a:t>
            </a:r>
            <a:r>
              <a:rPr lang="zh-CN" altLang="en-US" dirty="0"/>
              <a:t>，所以</a:t>
            </a:r>
            <a:r>
              <a:rPr lang="zh-CN" altLang="en-US" b="1" dirty="0"/>
              <a:t>有了</a:t>
            </a:r>
            <a:r>
              <a:rPr lang="en-US" altLang="zh-CN" b="1" dirty="0"/>
              <a:t>receptive filed</a:t>
            </a:r>
            <a:r>
              <a:rPr lang="zh-CN" altLang="en-US" b="1" dirty="0"/>
              <a:t>的概念</a:t>
            </a:r>
            <a:r>
              <a:rPr lang="zh-CN" altLang="en-US" dirty="0"/>
              <a:t>，当我们强制一个</a:t>
            </a:r>
            <a:r>
              <a:rPr lang="en-US" altLang="zh-CN" dirty="0"/>
              <a:t>Neuron</a:t>
            </a:r>
            <a:r>
              <a:rPr lang="zh-CN" altLang="en-US" dirty="0"/>
              <a:t>只能看图片里面一个范围的时候，它的弹性会变小；</a:t>
            </a:r>
            <a:endParaRPr lang="en-US" altLang="zh-CN" dirty="0"/>
          </a:p>
          <a:p>
            <a:pPr lvl="0"/>
            <a:endParaRPr lang="en-US" altLang="zh-CN" dirty="0"/>
          </a:p>
          <a:p>
            <a:pPr lvl="0"/>
            <a:r>
              <a:rPr lang="zh-CN" altLang="en-US" dirty="0"/>
              <a:t>在此基础上</a:t>
            </a:r>
            <a:r>
              <a:rPr lang="zh-CN" altLang="en-US" b="1" dirty="0"/>
              <a:t>增加了参数共享之后</a:t>
            </a:r>
            <a:r>
              <a:rPr lang="zh-CN" altLang="en-US" dirty="0"/>
              <a:t>，又会进一步限制网络的弹性（原本在</a:t>
            </a:r>
            <a:r>
              <a:rPr lang="en-US" altLang="zh-CN" dirty="0"/>
              <a:t>Learning</a:t>
            </a:r>
            <a:r>
              <a:rPr lang="zh-CN" altLang="en-US" dirty="0"/>
              <a:t>的时候可以自动学出每个</a:t>
            </a:r>
            <a:r>
              <a:rPr lang="en-US" altLang="zh-CN" dirty="0"/>
              <a:t>neuron</a:t>
            </a:r>
            <a:r>
              <a:rPr lang="zh-CN" altLang="en-US" dirty="0"/>
              <a:t>的参数，它们可能一样也可以不一样，但是参数共享就意味着增加了对</a:t>
            </a:r>
            <a:r>
              <a:rPr lang="en-US" altLang="zh-CN" dirty="0"/>
              <a:t>neuron</a:t>
            </a:r>
            <a:r>
              <a:rPr lang="zh-CN" altLang="en-US" dirty="0"/>
              <a:t>的限制）。</a:t>
            </a:r>
            <a:endParaRPr lang="en-US" altLang="zh-CN" dirty="0"/>
          </a:p>
          <a:p>
            <a:pPr lvl="0"/>
            <a:endParaRPr lang="en-US" altLang="zh-CN" dirty="0"/>
          </a:p>
          <a:p>
            <a:pPr lvl="0"/>
            <a:r>
              <a:rPr lang="en-US" altLang="zh-CN" b="1" dirty="0"/>
              <a:t>Receptive field + parameter sharing</a:t>
            </a:r>
            <a:r>
              <a:rPr lang="zh-CN" altLang="en-US" b="1" dirty="0"/>
              <a:t>就是</a:t>
            </a:r>
            <a:r>
              <a:rPr lang="en-US" altLang="zh-CN" b="1" dirty="0"/>
              <a:t>convolutional layer</a:t>
            </a:r>
            <a:r>
              <a:rPr lang="zh-CN" altLang="en-US" dirty="0"/>
              <a:t>，而采用了</a:t>
            </a:r>
            <a:r>
              <a:rPr lang="en-US" altLang="zh-CN" dirty="0"/>
              <a:t>convolutional layer</a:t>
            </a:r>
            <a:r>
              <a:rPr lang="zh-CN" altLang="en-US" dirty="0"/>
              <a:t>的</a:t>
            </a:r>
            <a:r>
              <a:rPr lang="en-US" altLang="zh-CN" dirty="0"/>
              <a:t>network</a:t>
            </a:r>
            <a:r>
              <a:rPr lang="zh-CN" altLang="en-US" dirty="0"/>
              <a:t>就叫做</a:t>
            </a:r>
            <a:r>
              <a:rPr lang="en-US" altLang="zh-CN" dirty="0"/>
              <a:t>convolutional neural network</a:t>
            </a:r>
            <a:r>
              <a:rPr lang="zh-CN" altLang="en-US" dirty="0"/>
              <a:t>（</a:t>
            </a:r>
            <a:r>
              <a:rPr lang="en-US" altLang="zh-CN" dirty="0"/>
              <a:t>CNN</a:t>
            </a:r>
            <a:r>
              <a:rPr lang="zh-CN" altLang="en-US" dirty="0"/>
              <a:t>）。所以根据这个图可以看出，其实</a:t>
            </a:r>
            <a:r>
              <a:rPr lang="en-US" altLang="zh-CN" dirty="0"/>
              <a:t>CNN</a:t>
            </a:r>
            <a:r>
              <a:rPr lang="zh-CN" altLang="en-US" dirty="0"/>
              <a:t>它的 </a:t>
            </a:r>
            <a:r>
              <a:rPr lang="en-US" altLang="zh-CN" dirty="0"/>
              <a:t>Model bias</a:t>
            </a:r>
            <a:r>
              <a:rPr lang="zh-CN" altLang="en-US" dirty="0"/>
              <a:t>是比较大的，但它不一定是件坏事，因为</a:t>
            </a:r>
            <a:r>
              <a:rPr lang="zh-CN" altLang="en-US" b="1" dirty="0"/>
              <a:t>当</a:t>
            </a:r>
            <a:r>
              <a:rPr lang="en-US" altLang="zh-CN" b="1" dirty="0"/>
              <a:t>model bias</a:t>
            </a:r>
            <a:r>
              <a:rPr lang="zh-CN" altLang="en-US" b="1" dirty="0"/>
              <a:t>很小时比较容易</a:t>
            </a:r>
            <a:r>
              <a:rPr lang="en-US" altLang="zh-CN" b="1" dirty="0"/>
              <a:t>Overfitting</a:t>
            </a:r>
            <a:r>
              <a:rPr lang="zh-CN" altLang="en-US" b="1" dirty="0"/>
              <a:t>（</a:t>
            </a:r>
            <a:r>
              <a:rPr lang="zh-CN" altLang="en-US" b="1" strike="sngStrike" dirty="0"/>
              <a:t>有人讲讲为什么吗</a:t>
            </a:r>
            <a:r>
              <a:rPr lang="zh-CN" altLang="en-US" b="1" dirty="0"/>
              <a:t>）</a:t>
            </a:r>
            <a:r>
              <a:rPr lang="zh-CN" altLang="en-US" dirty="0"/>
              <a:t>。</a:t>
            </a:r>
            <a:r>
              <a:rPr lang="en-US" altLang="zh-CN" dirty="0"/>
              <a:t>https://www.hrwhisper.me/machine-learning-regularization/</a:t>
            </a: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40907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因为卷积神经网络受到视觉神经系统启发，</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所以</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卷积神经网络最擅长的也是进行图片处理。</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我们再来看看人类视觉的原理：这个图是人脑进行人脸识别的一个示例</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zh-CN" altLang="zh-CN" sz="1800" dirty="0">
                <a:effectLst/>
                <a:ea typeface="DengXian" panose="02010600030101010101" pitchFamily="2" charset="-122"/>
                <a:cs typeface="Times New Roman" panose="02020603050405020304" pitchFamily="18" charset="0"/>
              </a:rPr>
              <a:t>从原始信号摄入开始（瞳孔摄入像素</a:t>
            </a:r>
            <a:r>
              <a:rPr lang="en-US" altLang="zh-CN" sz="1800" dirty="0">
                <a:effectLst/>
                <a:ea typeface="DengXian" panose="02010600030101010101" pitchFamily="2" charset="-122"/>
                <a:cs typeface="Times New Roman" panose="02020603050405020304" pitchFamily="18" charset="0"/>
              </a:rPr>
              <a:t> Pixels</a:t>
            </a:r>
            <a:r>
              <a:rPr lang="zh-CN" altLang="zh-CN" sz="1800" dirty="0">
                <a:effectLst/>
                <a:ea typeface="DengXian" panose="02010600030101010101" pitchFamily="2" charset="-122"/>
                <a:cs typeface="Times New Roman" panose="02020603050405020304" pitchFamily="18" charset="0"/>
              </a:rPr>
              <a:t>），接着做初步处理（大脑皮层某些细胞发现边缘和方向），然后抽象（大脑判定，眼前的物体的形状，是圆形的），然后进一步抽象（大脑进一步判定该物体是只气球还是人脸等）。</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3843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en-US" altLang="zh-CN" dirty="0"/>
              <a:t>Fully Connected layer</a:t>
            </a:r>
            <a:r>
              <a:rPr lang="zh-CN" altLang="en-US" dirty="0"/>
              <a:t>它可以做各种各样的变化，完成各种各样的任务，</a:t>
            </a:r>
            <a:r>
              <a:rPr lang="zh-CN" altLang="en-US" b="1" dirty="0"/>
              <a:t>但它可能没办法在特定的任务上做好</a:t>
            </a:r>
            <a:r>
              <a:rPr lang="zh-CN" altLang="en-US" dirty="0"/>
              <a:t>；</a:t>
            </a:r>
            <a:endParaRPr lang="en-US" altLang="zh-CN" dirty="0"/>
          </a:p>
          <a:p>
            <a:pPr lvl="0"/>
            <a:endParaRPr lang="en-US" altLang="zh-CN" dirty="0"/>
          </a:p>
          <a:p>
            <a:pPr lvl="0"/>
            <a:r>
              <a:rPr lang="zh-CN" altLang="en-US" dirty="0"/>
              <a:t>而</a:t>
            </a:r>
            <a:r>
              <a:rPr lang="en-US" altLang="zh-CN" dirty="0"/>
              <a:t>convolutional layer</a:t>
            </a:r>
            <a:r>
              <a:rPr lang="zh-CN" altLang="en-US" dirty="0"/>
              <a:t>是专门为图像识别设计的，所以即使它的</a:t>
            </a:r>
            <a:r>
              <a:rPr lang="en-US" altLang="zh-CN" dirty="0"/>
              <a:t>Model bias</a:t>
            </a:r>
            <a:r>
              <a:rPr lang="zh-CN" altLang="en-US" dirty="0"/>
              <a:t>比较大，但它在图像识别方面仍然可以做的很好，</a:t>
            </a:r>
            <a:r>
              <a:rPr lang="zh-CN" altLang="en-US" b="1" dirty="0"/>
              <a:t>当然如果用到图像识别外的其他任务就不一定了，需要判断是否有我们刚才分析的图片特性（蓝色字）</a:t>
            </a:r>
            <a:r>
              <a:rPr lang="zh-CN" altLang="en-US" dirty="0"/>
              <a:t>。</a:t>
            </a:r>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51185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下面我们再为大家介绍另一种更常见的</a:t>
            </a:r>
            <a:r>
              <a:rPr lang="en-US" altLang="zh-CN" dirty="0"/>
              <a:t>convolutional layer</a:t>
            </a:r>
            <a:r>
              <a:rPr lang="zh-CN" altLang="en-US" dirty="0"/>
              <a:t>的定义方式。</a:t>
            </a:r>
            <a:endParaRPr lang="en-US" altLang="zh-CN" dirty="0"/>
          </a:p>
          <a:p>
            <a:pPr lvl="0"/>
            <a:endParaRPr lang="en-US" altLang="zh-CN" dirty="0"/>
          </a:p>
          <a:p>
            <a:pPr lvl="0"/>
            <a:r>
              <a:rPr lang="zh-CN" altLang="en-US" dirty="0"/>
              <a:t>在第二种定义方式下，</a:t>
            </a:r>
            <a:r>
              <a:rPr lang="zh-CN" altLang="en-US" b="1" dirty="0"/>
              <a:t>一个</a:t>
            </a:r>
            <a:r>
              <a:rPr lang="en-US" altLang="zh-CN" b="1" dirty="0"/>
              <a:t>convolutional layer</a:t>
            </a:r>
            <a:r>
              <a:rPr lang="zh-CN" altLang="en-US" b="1" dirty="0"/>
              <a:t>就是指里面包含了一排</a:t>
            </a:r>
            <a:r>
              <a:rPr lang="en-US" altLang="zh-CN" b="1" dirty="0"/>
              <a:t>filter</a:t>
            </a:r>
            <a:r>
              <a:rPr lang="zh-CN" altLang="en-US" dirty="0"/>
              <a:t>，</a:t>
            </a:r>
            <a:r>
              <a:rPr lang="zh-CN" altLang="en-US" b="1" dirty="0"/>
              <a:t>每个</a:t>
            </a:r>
            <a:r>
              <a:rPr lang="en-US" altLang="zh-CN" b="1" dirty="0"/>
              <a:t>filter</a:t>
            </a:r>
            <a:r>
              <a:rPr lang="zh-CN" altLang="en-US" b="1" dirty="0"/>
              <a:t>都是一个</a:t>
            </a:r>
            <a:r>
              <a:rPr lang="en-US" altLang="zh-CN" b="1" dirty="0"/>
              <a:t>3</a:t>
            </a:r>
            <a:r>
              <a:rPr lang="zh-CN" altLang="en-US" b="1" dirty="0"/>
              <a:t>*</a:t>
            </a:r>
            <a:r>
              <a:rPr lang="en-US" altLang="zh-CN" b="1" dirty="0"/>
              <a:t>3</a:t>
            </a:r>
            <a:r>
              <a:rPr lang="zh-CN" altLang="en-US" b="1" dirty="0"/>
              <a:t>*</a:t>
            </a:r>
            <a:r>
              <a:rPr lang="en-US" altLang="zh-CN" b="1" dirty="0"/>
              <a:t>channel</a:t>
            </a:r>
            <a:r>
              <a:rPr lang="zh-CN" altLang="en-US" b="1" dirty="0"/>
              <a:t>的</a:t>
            </a:r>
            <a:r>
              <a:rPr lang="en-US" altLang="zh-CN" b="1" dirty="0"/>
              <a:t>tensor</a:t>
            </a:r>
            <a:r>
              <a:rPr lang="zh-CN" altLang="en-US" dirty="0"/>
              <a:t>，每个</a:t>
            </a:r>
            <a:r>
              <a:rPr lang="en-US" altLang="zh-CN" dirty="0"/>
              <a:t>filter</a:t>
            </a:r>
            <a:r>
              <a:rPr lang="zh-CN" altLang="en-US" dirty="0"/>
              <a:t>的作用就是在图片里识别某个</a:t>
            </a:r>
            <a:r>
              <a:rPr lang="en-US" altLang="zh-CN" dirty="0"/>
              <a:t>pattern</a:t>
            </a:r>
            <a:r>
              <a:rPr lang="zh-CN" altLang="en-US" dirty="0"/>
              <a:t>，那这些</a:t>
            </a:r>
            <a:r>
              <a:rPr lang="en-US" altLang="zh-CN" dirty="0"/>
              <a:t>filter</a:t>
            </a:r>
            <a:r>
              <a:rPr lang="zh-CN" altLang="en-US" dirty="0"/>
              <a:t>是怎么根据图片识别</a:t>
            </a:r>
            <a:r>
              <a:rPr lang="en-US" altLang="zh-CN" dirty="0"/>
              <a:t>pattern</a:t>
            </a:r>
            <a:r>
              <a:rPr lang="zh-CN" altLang="en-US" dirty="0"/>
              <a:t>的呢？</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19040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我们举一个实际的例子，接下来假设</a:t>
            </a:r>
            <a:r>
              <a:rPr lang="en-US" altLang="zh-CN" dirty="0"/>
              <a:t>channel=1</a:t>
            </a:r>
            <a:r>
              <a:rPr lang="zh-CN" altLang="en-US" dirty="0"/>
              <a:t>，也就是假设图片是黑白图片，并且假设这些</a:t>
            </a:r>
            <a:r>
              <a:rPr lang="en-US" altLang="zh-CN" dirty="0"/>
              <a:t>filter</a:t>
            </a:r>
            <a:r>
              <a:rPr lang="zh-CN" altLang="en-US" dirty="0"/>
              <a:t>里面的数值是已知的，这些数值其实就对应了</a:t>
            </a:r>
            <a:r>
              <a:rPr lang="en-US" altLang="zh-CN" dirty="0"/>
              <a:t>model</a:t>
            </a:r>
            <a:r>
              <a:rPr lang="zh-CN" altLang="en-US" dirty="0"/>
              <a:t>里面的</a:t>
            </a:r>
            <a:r>
              <a:rPr lang="en-US" altLang="zh-CN" dirty="0"/>
              <a:t>parameter</a:t>
            </a:r>
            <a:r>
              <a:rPr lang="zh-CN" altLang="en-US" dirty="0"/>
              <a:t>，</a:t>
            </a:r>
            <a:endParaRPr lang="en-US" altLang="zh-CN" dirty="0"/>
          </a:p>
          <a:p>
            <a:pPr lvl="0"/>
            <a:endParaRPr lang="en-US" altLang="zh-CN" dirty="0"/>
          </a:p>
          <a:p>
            <a:pPr lvl="0"/>
            <a:r>
              <a:rPr lang="zh-CN" altLang="en-US" b="1" dirty="0"/>
              <a:t>而</a:t>
            </a:r>
            <a:r>
              <a:rPr lang="en-US" altLang="zh-CN" b="1" dirty="0"/>
              <a:t>Parameter</a:t>
            </a:r>
            <a:r>
              <a:rPr lang="zh-CN" altLang="en-US" b="1" dirty="0"/>
              <a:t>未知时是需要通过</a:t>
            </a:r>
            <a:r>
              <a:rPr lang="en-US" altLang="zh-CN" b="1" dirty="0"/>
              <a:t>gradient descent</a:t>
            </a:r>
            <a:r>
              <a:rPr lang="zh-CN" altLang="en-US" b="1" dirty="0"/>
              <a:t>去寻找的</a:t>
            </a:r>
            <a:r>
              <a:rPr lang="zh-CN" altLang="en-US" dirty="0"/>
              <a:t>。现在假设这些</a:t>
            </a:r>
            <a:r>
              <a:rPr lang="en-US" altLang="zh-CN" dirty="0"/>
              <a:t>filter</a:t>
            </a:r>
            <a:r>
              <a:rPr lang="zh-CN" altLang="en-US" dirty="0"/>
              <a:t>里的数值已经找出来了，那么它是怎样把图片中的</a:t>
            </a:r>
            <a:r>
              <a:rPr lang="en-US" altLang="zh-CN" dirty="0"/>
              <a:t>pattern</a:t>
            </a:r>
            <a:r>
              <a:rPr lang="zh-CN" altLang="en-US" dirty="0"/>
              <a:t>识别出来的呢？</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41167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假设图片是</a:t>
            </a:r>
            <a:r>
              <a:rPr lang="en-US" altLang="zh-CN" dirty="0"/>
              <a:t>6</a:t>
            </a:r>
            <a:r>
              <a:rPr lang="zh-CN" altLang="en-US" dirty="0"/>
              <a:t>*</a:t>
            </a:r>
            <a:r>
              <a:rPr lang="en-US" altLang="zh-CN" dirty="0"/>
              <a:t>6</a:t>
            </a:r>
            <a:r>
              <a:rPr lang="zh-CN" altLang="en-US" dirty="0"/>
              <a:t>大小的黑白图片，</a:t>
            </a:r>
            <a:r>
              <a:rPr lang="en-US" altLang="zh-CN" dirty="0"/>
              <a:t>filter</a:t>
            </a:r>
            <a:r>
              <a:rPr lang="zh-CN" altLang="en-US" dirty="0"/>
              <a:t>的做法是这样：</a:t>
            </a:r>
            <a:endParaRPr lang="en-US" altLang="zh-CN" dirty="0"/>
          </a:p>
          <a:p>
            <a:pPr lvl="0"/>
            <a:endParaRPr lang="en-US" altLang="zh-CN" dirty="0"/>
          </a:p>
          <a:p>
            <a:pPr lvl="0"/>
            <a:r>
              <a:rPr lang="zh-CN" altLang="en-US" dirty="0"/>
              <a:t>它是先把</a:t>
            </a:r>
            <a:r>
              <a:rPr lang="en-US" altLang="zh-CN" dirty="0"/>
              <a:t>filter</a:t>
            </a:r>
            <a:r>
              <a:rPr lang="zh-CN" altLang="en-US" dirty="0"/>
              <a:t>放在图片左上角，然后让</a:t>
            </a:r>
            <a:r>
              <a:rPr lang="en-US" altLang="zh-CN" dirty="0"/>
              <a:t>filter</a:t>
            </a:r>
            <a:r>
              <a:rPr lang="zh-CN" altLang="en-US" dirty="0"/>
              <a:t>里面的所有数值与左上角范围内的所有</a:t>
            </a:r>
            <a:r>
              <a:rPr lang="en-US" altLang="zh-CN" dirty="0"/>
              <a:t>9</a:t>
            </a:r>
            <a:r>
              <a:rPr lang="zh-CN" altLang="en-US" dirty="0"/>
              <a:t>个数值相乘，</a:t>
            </a:r>
            <a:r>
              <a:rPr lang="zh-CN" altLang="en-US" b="1" dirty="0"/>
              <a:t>也就是做</a:t>
            </a:r>
            <a:r>
              <a:rPr lang="en-US" altLang="zh-CN" b="1" dirty="0"/>
              <a:t>inner produce</a:t>
            </a:r>
            <a:r>
              <a:rPr lang="zh-CN" altLang="en-US" b="1" dirty="0"/>
              <a:t>得到的结果是</a:t>
            </a:r>
            <a:r>
              <a:rPr lang="en-US" altLang="zh-CN" b="1" dirty="0"/>
              <a:t>3</a:t>
            </a:r>
            <a:r>
              <a:rPr lang="zh-CN" altLang="en-US" dirty="0"/>
              <a:t>；</a:t>
            </a:r>
            <a:endParaRPr lang="en-US" altLang="zh-CN" dirty="0"/>
          </a:p>
          <a:p>
            <a:pPr lvl="0"/>
            <a:endParaRPr lang="en-US" altLang="zh-CN" dirty="0"/>
          </a:p>
          <a:p>
            <a:pPr lvl="0"/>
            <a:r>
              <a:rPr lang="zh-CN" altLang="en-US" dirty="0"/>
              <a:t>接下来将</a:t>
            </a:r>
            <a:r>
              <a:rPr lang="en-US" altLang="zh-CN" dirty="0"/>
              <a:t>filter</a:t>
            </a:r>
            <a:r>
              <a:rPr lang="zh-CN" altLang="en-US" dirty="0"/>
              <a:t>往右移一点，移动距离</a:t>
            </a:r>
            <a:r>
              <a:rPr lang="en-US" altLang="zh-CN" dirty="0"/>
              <a:t>stride=1</a:t>
            </a:r>
            <a:r>
              <a:rPr lang="zh-CN" altLang="en-US" dirty="0"/>
              <a:t>，再把</a:t>
            </a:r>
            <a:r>
              <a:rPr lang="en-US" altLang="zh-CN" dirty="0"/>
              <a:t>filter</a:t>
            </a:r>
            <a:r>
              <a:rPr lang="zh-CN" altLang="en-US" dirty="0"/>
              <a:t>与新的范围里面的数值相乘算出来</a:t>
            </a:r>
            <a:r>
              <a:rPr lang="en-US" altLang="zh-CN" dirty="0"/>
              <a:t>=-1</a:t>
            </a:r>
            <a:r>
              <a:rPr lang="zh-CN" altLang="en-US" dirty="0"/>
              <a:t>；以此类推，一直把</a:t>
            </a:r>
            <a:r>
              <a:rPr lang="en-US" altLang="zh-CN" dirty="0"/>
              <a:t>filter</a:t>
            </a:r>
            <a:r>
              <a:rPr lang="zh-CN" altLang="en-US" dirty="0"/>
              <a:t>扫完整张图片直到</a:t>
            </a:r>
            <a:r>
              <a:rPr lang="en-US" altLang="zh-CN" dirty="0"/>
              <a:t>filter</a:t>
            </a:r>
            <a:r>
              <a:rPr lang="zh-CN" altLang="en-US" dirty="0"/>
              <a:t>到右下角算出来一个数值为止。</a:t>
            </a:r>
            <a:endParaRPr lang="en-US" altLang="zh-CN" dirty="0"/>
          </a:p>
          <a:p>
            <a:pPr lvl="0"/>
            <a:endParaRPr lang="en-US" altLang="zh-CN" dirty="0"/>
          </a:p>
          <a:p>
            <a:pPr lvl="0"/>
            <a:r>
              <a:rPr lang="zh-CN" altLang="en-US" b="1" dirty="0"/>
              <a:t>为什么说这个</a:t>
            </a:r>
            <a:r>
              <a:rPr lang="en-US" altLang="zh-CN" b="1" dirty="0"/>
              <a:t>filter</a:t>
            </a:r>
            <a:r>
              <a:rPr lang="zh-CN" altLang="en-US" b="1" dirty="0"/>
              <a:t>它在侦测</a:t>
            </a:r>
            <a:r>
              <a:rPr lang="en-US" altLang="zh-CN" b="1" dirty="0"/>
              <a:t>pattern</a:t>
            </a:r>
            <a:r>
              <a:rPr lang="zh-CN" altLang="en-US" b="1" dirty="0"/>
              <a:t>呢？</a:t>
            </a:r>
            <a:r>
              <a:rPr lang="zh-CN" altLang="en-US" dirty="0"/>
              <a:t>我们看这个</a:t>
            </a:r>
            <a:r>
              <a:rPr lang="en-US" altLang="zh-CN" dirty="0"/>
              <a:t>filter</a:t>
            </a:r>
            <a:r>
              <a:rPr lang="zh-CN" altLang="en-US" dirty="0"/>
              <a:t>它的对角线元素都是</a:t>
            </a:r>
            <a:r>
              <a:rPr lang="en-US" altLang="zh-CN" dirty="0"/>
              <a:t>1</a:t>
            </a:r>
            <a:r>
              <a:rPr lang="zh-CN" altLang="en-US" dirty="0"/>
              <a:t>，所以当它看到图片里也出现连续</a:t>
            </a:r>
            <a:r>
              <a:rPr lang="en-US" altLang="zh-CN" dirty="0"/>
              <a:t>3</a:t>
            </a:r>
            <a:r>
              <a:rPr lang="zh-CN" altLang="en-US" dirty="0"/>
              <a:t>个</a:t>
            </a:r>
            <a:r>
              <a:rPr lang="en-US" altLang="zh-CN" dirty="0"/>
              <a:t>1</a:t>
            </a:r>
            <a:r>
              <a:rPr lang="zh-CN" altLang="en-US" dirty="0"/>
              <a:t>时，相乘得到的值是最大的</a:t>
            </a:r>
            <a:r>
              <a:rPr lang="zh-CN" altLang="en-US" b="1" dirty="0"/>
              <a:t>，所以可以发现在右边的输出里，左上角和左下角的值是最大的</a:t>
            </a:r>
            <a:r>
              <a:rPr lang="zh-CN" altLang="en-US" dirty="0"/>
              <a:t>，也就是说在这个图片里左上角和左下角有出现这个</a:t>
            </a:r>
            <a:r>
              <a:rPr lang="en-US" altLang="zh-CN" dirty="0"/>
              <a:t>filter</a:t>
            </a:r>
            <a:r>
              <a:rPr lang="zh-CN" altLang="en-US" dirty="0"/>
              <a:t>对角线连续三个</a:t>
            </a:r>
            <a:r>
              <a:rPr lang="en-US" altLang="zh-CN" dirty="0"/>
              <a:t>1</a:t>
            </a:r>
            <a:r>
              <a:rPr lang="zh-CN" altLang="en-US" dirty="0"/>
              <a:t>的</a:t>
            </a:r>
            <a:r>
              <a:rPr lang="en-US" altLang="zh-CN" dirty="0"/>
              <a:t>Pattern</a:t>
            </a:r>
            <a:r>
              <a:rPr lang="zh-CN" altLang="en-US" dirty="0"/>
              <a:t>，这就是第一个</a:t>
            </a:r>
            <a:r>
              <a:rPr lang="en-US" altLang="zh-CN" dirty="0"/>
              <a:t>filter</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5587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接下来，我们把每一个</a:t>
            </a:r>
            <a:r>
              <a:rPr lang="en-US" altLang="zh-CN" dirty="0"/>
              <a:t>filter</a:t>
            </a:r>
            <a:r>
              <a:rPr lang="zh-CN" altLang="en-US" dirty="0"/>
              <a:t>都做重复的运算：</a:t>
            </a:r>
            <a:endParaRPr lang="en-US" altLang="zh-CN" dirty="0"/>
          </a:p>
          <a:p>
            <a:pPr lvl="0"/>
            <a:endParaRPr lang="en-US" altLang="zh-CN" dirty="0"/>
          </a:p>
          <a:p>
            <a:pPr lvl="0"/>
            <a:r>
              <a:rPr lang="zh-CN" altLang="en-US" dirty="0"/>
              <a:t>比如这里的</a:t>
            </a:r>
            <a:r>
              <a:rPr lang="en-US" altLang="zh-CN" dirty="0"/>
              <a:t>filter 2</a:t>
            </a:r>
            <a:r>
              <a:rPr lang="zh-CN" altLang="en-US" dirty="0"/>
              <a:t>它是在识别把</a:t>
            </a:r>
            <a:r>
              <a:rPr lang="en-US" altLang="zh-CN" b="1" dirty="0"/>
              <a:t>1</a:t>
            </a:r>
            <a:r>
              <a:rPr lang="zh-CN" altLang="en-US" b="1" dirty="0"/>
              <a:t>排成中间一条竖直线</a:t>
            </a:r>
            <a:r>
              <a:rPr lang="zh-CN" altLang="en-US" dirty="0"/>
              <a:t>的情况，当把这个</a:t>
            </a:r>
            <a:r>
              <a:rPr lang="en-US" altLang="zh-CN" dirty="0"/>
              <a:t>filter</a:t>
            </a:r>
            <a:r>
              <a:rPr lang="zh-CN" altLang="en-US" dirty="0"/>
              <a:t>从图片的左上角开始扫起，直到把整张图片都扫完，就可以得到另外一组相乘后的数值。</a:t>
            </a:r>
            <a:r>
              <a:rPr lang="zh-CN" altLang="en-US" b="1" dirty="0"/>
              <a:t>所以每个</a:t>
            </a:r>
            <a:r>
              <a:rPr lang="en-US" altLang="zh-CN" b="1" dirty="0"/>
              <a:t>filter </a:t>
            </a:r>
            <a:r>
              <a:rPr lang="zh-CN" altLang="en-US" b="1" dirty="0"/>
              <a:t>会得到一组数值，这组数值我们把它叫做</a:t>
            </a:r>
            <a:r>
              <a:rPr lang="en-US" altLang="zh-CN" b="1" dirty="0"/>
              <a:t>feature map</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48515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所以当把一张图片通过一个里面</a:t>
            </a:r>
            <a:r>
              <a:rPr lang="zh-CN" altLang="en-US" b="1" dirty="0"/>
              <a:t>有一堆</a:t>
            </a:r>
            <a:r>
              <a:rPr lang="en-US" altLang="zh-CN" b="1" dirty="0"/>
              <a:t>filter</a:t>
            </a:r>
            <a:r>
              <a:rPr lang="zh-CN" altLang="en-US" b="1" dirty="0"/>
              <a:t>的</a:t>
            </a:r>
            <a:r>
              <a:rPr lang="en-US" altLang="zh-CN" b="1" dirty="0"/>
              <a:t>convolutional layer</a:t>
            </a:r>
            <a:r>
              <a:rPr lang="zh-CN" altLang="en-US" dirty="0"/>
              <a:t>时，就会</a:t>
            </a:r>
            <a:r>
              <a:rPr lang="zh-CN" altLang="en-US" b="1" dirty="0"/>
              <a:t>产生出一个</a:t>
            </a:r>
            <a:r>
              <a:rPr lang="en-US" altLang="zh-CN" b="1" dirty="0"/>
              <a:t>feature map</a:t>
            </a:r>
            <a:r>
              <a:rPr lang="zh-CN" altLang="en-US" b="1" dirty="0"/>
              <a:t>；</a:t>
            </a:r>
            <a:endParaRPr lang="en-US" altLang="zh-CN" b="1" dirty="0"/>
          </a:p>
          <a:p>
            <a:pPr lvl="0"/>
            <a:endParaRPr lang="en-US" altLang="zh-CN" dirty="0"/>
          </a:p>
          <a:p>
            <a:pPr lvl="0"/>
            <a:r>
              <a:rPr lang="zh-CN" altLang="en-US" b="1" dirty="0"/>
              <a:t>假设这个</a:t>
            </a:r>
            <a:r>
              <a:rPr lang="en-US" altLang="zh-CN" b="1" dirty="0"/>
              <a:t>convolutional layer</a:t>
            </a:r>
            <a:r>
              <a:rPr lang="zh-CN" altLang="en-US" b="1" dirty="0"/>
              <a:t>它有</a:t>
            </a:r>
            <a:r>
              <a:rPr lang="en-US" altLang="zh-CN" b="1" dirty="0"/>
              <a:t>64</a:t>
            </a:r>
            <a:r>
              <a:rPr lang="zh-CN" altLang="en-US" b="1" dirty="0"/>
              <a:t>个</a:t>
            </a:r>
            <a:r>
              <a:rPr lang="en-US" altLang="zh-CN" b="1" dirty="0"/>
              <a:t>filter</a:t>
            </a:r>
            <a:r>
              <a:rPr lang="zh-CN" altLang="en-US" b="1" dirty="0"/>
              <a:t>，那产生的这个</a:t>
            </a:r>
            <a:r>
              <a:rPr lang="en-US" altLang="zh-CN" b="1" dirty="0"/>
              <a:t>feature map</a:t>
            </a:r>
            <a:r>
              <a:rPr lang="zh-CN" altLang="en-US" b="1" dirty="0"/>
              <a:t>就有</a:t>
            </a:r>
            <a:r>
              <a:rPr lang="en-US" altLang="zh-CN" b="1" dirty="0"/>
              <a:t>64</a:t>
            </a:r>
            <a:r>
              <a:rPr lang="zh-CN" altLang="en-US" b="1" dirty="0"/>
              <a:t>组数值</a:t>
            </a:r>
            <a:r>
              <a:rPr lang="zh-CN" altLang="en-US" dirty="0"/>
              <a:t>，每组数值在这个例子里是包含了</a:t>
            </a:r>
            <a:r>
              <a:rPr lang="en-US" altLang="zh-CN" dirty="0"/>
              <a:t>4</a:t>
            </a:r>
            <a:r>
              <a:rPr lang="zh-CN" altLang="en-US" dirty="0"/>
              <a:t>*</a:t>
            </a:r>
            <a:r>
              <a:rPr lang="en-US" altLang="zh-CN" dirty="0"/>
              <a:t>4</a:t>
            </a:r>
            <a:r>
              <a:rPr lang="zh-CN" altLang="en-US" dirty="0"/>
              <a:t>个数字，我们可以把这个</a:t>
            </a:r>
            <a:r>
              <a:rPr lang="en-US" altLang="zh-CN" dirty="0"/>
              <a:t>feature map</a:t>
            </a:r>
            <a:r>
              <a:rPr lang="zh-CN" altLang="en-US" dirty="0"/>
              <a:t>看作是另外一张新的图片，</a:t>
            </a:r>
            <a:r>
              <a:rPr lang="zh-CN" altLang="en-US" b="1" dirty="0"/>
              <a:t>只是这张图片的</a:t>
            </a:r>
            <a:r>
              <a:rPr lang="en-US" altLang="zh-CN" b="1" dirty="0"/>
              <a:t>channel</a:t>
            </a:r>
            <a:r>
              <a:rPr lang="zh-CN" altLang="en-US" b="1" dirty="0"/>
              <a:t>不再是</a:t>
            </a:r>
            <a:r>
              <a:rPr lang="en-US" altLang="zh-CN" b="1" dirty="0"/>
              <a:t>RGB channel</a:t>
            </a:r>
            <a:r>
              <a:rPr lang="zh-CN" altLang="en-US" b="1" dirty="0"/>
              <a:t>，而是有</a:t>
            </a:r>
            <a:r>
              <a:rPr lang="en-US" altLang="zh-CN" b="1" dirty="0"/>
              <a:t>64</a:t>
            </a:r>
            <a:r>
              <a:rPr lang="zh-CN" altLang="en-US" b="1" dirty="0"/>
              <a:t>个</a:t>
            </a:r>
            <a:r>
              <a:rPr lang="en-US" altLang="zh-CN" b="1" dirty="0"/>
              <a:t>channel</a:t>
            </a:r>
            <a:r>
              <a:rPr lang="zh-CN" altLang="en-US" dirty="0"/>
              <a:t>，每个</a:t>
            </a:r>
            <a:r>
              <a:rPr lang="en-US" altLang="zh-CN" dirty="0"/>
              <a:t>channel</a:t>
            </a:r>
            <a:r>
              <a:rPr lang="zh-CN" altLang="en-US" dirty="0"/>
              <a:t>就对应一个</a:t>
            </a:r>
            <a:r>
              <a:rPr lang="en-US" altLang="zh-CN" dirty="0"/>
              <a:t>filter</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4815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当然这个</a:t>
            </a:r>
            <a:r>
              <a:rPr lang="en-US" altLang="zh-CN" dirty="0"/>
              <a:t>convolutional layer</a:t>
            </a:r>
            <a:r>
              <a:rPr lang="zh-CN" altLang="en-US" dirty="0"/>
              <a:t>可以叠很多层，刚才我们是叠了第一层，那如果叠第二层会发生什么呢？</a:t>
            </a:r>
            <a:endParaRPr lang="en-US" altLang="zh-CN" dirty="0"/>
          </a:p>
          <a:p>
            <a:pPr lvl="0"/>
            <a:endParaRPr lang="en-US" altLang="zh-CN" dirty="0"/>
          </a:p>
          <a:p>
            <a:pPr lvl="0"/>
            <a:r>
              <a:rPr lang="zh-CN" altLang="en-US" dirty="0"/>
              <a:t>假设第二层的</a:t>
            </a:r>
            <a:r>
              <a:rPr lang="en-US" altLang="zh-CN" dirty="0"/>
              <a:t>convolutional layer</a:t>
            </a:r>
            <a:r>
              <a:rPr lang="zh-CN" altLang="en-US" dirty="0"/>
              <a:t>里面也有一堆</a:t>
            </a:r>
            <a:r>
              <a:rPr lang="en-US" altLang="zh-CN" dirty="0"/>
              <a:t>filter</a:t>
            </a:r>
            <a:r>
              <a:rPr lang="zh-CN" altLang="en-US" dirty="0"/>
              <a:t>，每个</a:t>
            </a:r>
            <a:r>
              <a:rPr lang="en-US" altLang="zh-CN" dirty="0"/>
              <a:t>filter</a:t>
            </a:r>
            <a:r>
              <a:rPr lang="zh-CN" altLang="en-US" dirty="0"/>
              <a:t>的大小也设为</a:t>
            </a:r>
            <a:r>
              <a:rPr lang="en-US" altLang="zh-CN" dirty="0"/>
              <a:t>3</a:t>
            </a:r>
            <a:r>
              <a:rPr lang="zh-CN" altLang="en-US" dirty="0"/>
              <a:t>*</a:t>
            </a:r>
            <a:r>
              <a:rPr lang="en-US" altLang="zh-CN" dirty="0"/>
              <a:t>3</a:t>
            </a:r>
            <a:r>
              <a:rPr lang="zh-CN" altLang="en-US" dirty="0"/>
              <a:t>，而它的高度必须设为</a:t>
            </a:r>
            <a:r>
              <a:rPr lang="en-US" altLang="zh-CN" dirty="0"/>
              <a:t>64</a:t>
            </a:r>
            <a:r>
              <a:rPr lang="zh-CN" altLang="en-US" dirty="0"/>
              <a:t>，因为其实</a:t>
            </a:r>
            <a:r>
              <a:rPr lang="en-US" altLang="zh-CN" dirty="0"/>
              <a:t>filter</a:t>
            </a:r>
            <a:r>
              <a:rPr lang="zh-CN" altLang="en-US" dirty="0"/>
              <a:t>它要处理的高度就是图片的</a:t>
            </a:r>
            <a:r>
              <a:rPr lang="en-US" altLang="zh-CN" dirty="0"/>
              <a:t>channel</a:t>
            </a:r>
            <a:r>
              <a:rPr lang="zh-CN" altLang="en-US" dirty="0"/>
              <a:t>数。所以刚才第一层假设输入的图片是黑白的，</a:t>
            </a:r>
            <a:r>
              <a:rPr lang="en-US" altLang="zh-CN" dirty="0"/>
              <a:t>channel</a:t>
            </a:r>
            <a:r>
              <a:rPr lang="zh-CN" altLang="en-US" dirty="0"/>
              <a:t>是</a:t>
            </a:r>
            <a:r>
              <a:rPr lang="en-US" altLang="zh-CN" dirty="0"/>
              <a:t>1</a:t>
            </a:r>
            <a:r>
              <a:rPr lang="zh-CN" altLang="en-US" dirty="0"/>
              <a:t>，所以</a:t>
            </a:r>
            <a:r>
              <a:rPr lang="en-US" altLang="zh-CN" dirty="0"/>
              <a:t>filter</a:t>
            </a:r>
            <a:r>
              <a:rPr lang="zh-CN" altLang="en-US" dirty="0"/>
              <a:t>的高度就是</a:t>
            </a:r>
            <a:r>
              <a:rPr lang="en-US" altLang="zh-CN" dirty="0"/>
              <a:t>1</a:t>
            </a:r>
            <a:r>
              <a:rPr lang="zh-CN" altLang="en-US" dirty="0"/>
              <a:t>（如果输入图片是彩色的</a:t>
            </a:r>
            <a:r>
              <a:rPr lang="en-US" altLang="zh-CN" dirty="0"/>
              <a:t>channel</a:t>
            </a:r>
            <a:r>
              <a:rPr lang="zh-CN" altLang="en-US" dirty="0"/>
              <a:t>是</a:t>
            </a:r>
            <a:r>
              <a:rPr lang="en-US" altLang="zh-CN" dirty="0"/>
              <a:t>3</a:t>
            </a:r>
            <a:r>
              <a:rPr lang="zh-CN" altLang="en-US" dirty="0"/>
              <a:t>，那</a:t>
            </a:r>
            <a:r>
              <a:rPr lang="en-US" altLang="zh-CN" dirty="0"/>
              <a:t>filter</a:t>
            </a:r>
            <a:r>
              <a:rPr lang="zh-CN" altLang="en-US" dirty="0"/>
              <a:t>高度就是</a:t>
            </a:r>
            <a:r>
              <a:rPr lang="en-US" altLang="zh-CN" dirty="0"/>
              <a:t>3</a:t>
            </a:r>
            <a:r>
              <a:rPr lang="zh-CN" altLang="en-US" dirty="0"/>
              <a:t>），</a:t>
            </a:r>
            <a:endParaRPr lang="en-US" altLang="zh-CN" dirty="0"/>
          </a:p>
          <a:p>
            <a:pPr lvl="0"/>
            <a:endParaRPr lang="en-US" altLang="zh-CN" dirty="0"/>
          </a:p>
          <a:p>
            <a:pPr lvl="0"/>
            <a:r>
              <a:rPr lang="zh-CN" altLang="en-US" dirty="0"/>
              <a:t>而对第二个</a:t>
            </a:r>
            <a:r>
              <a:rPr lang="en-US" altLang="zh-CN" dirty="0"/>
              <a:t>convolutional layer</a:t>
            </a:r>
            <a:r>
              <a:rPr lang="zh-CN" altLang="en-US" dirty="0"/>
              <a:t>来说它的输入也是一张图片（</a:t>
            </a:r>
            <a:r>
              <a:rPr lang="en-US" altLang="zh-CN" dirty="0"/>
              <a:t>feature map</a:t>
            </a:r>
            <a:r>
              <a:rPr lang="zh-CN" altLang="en-US" dirty="0"/>
              <a:t>），而这个图片的</a:t>
            </a:r>
            <a:r>
              <a:rPr lang="en-US" altLang="zh-CN" b="1" dirty="0"/>
              <a:t>channel</a:t>
            </a:r>
            <a:r>
              <a:rPr lang="zh-CN" altLang="en-US" b="1" dirty="0"/>
              <a:t>是前一个</a:t>
            </a:r>
            <a:r>
              <a:rPr lang="en-US" altLang="zh-CN" b="1" dirty="0"/>
              <a:t>convolutional layer</a:t>
            </a:r>
            <a:r>
              <a:rPr lang="zh-CN" altLang="en-US" b="1" dirty="0"/>
              <a:t>的</a:t>
            </a:r>
            <a:r>
              <a:rPr lang="en-US" altLang="zh-CN" b="1" dirty="0"/>
              <a:t>filter</a:t>
            </a:r>
            <a:r>
              <a:rPr lang="zh-CN" altLang="en-US" b="1" dirty="0"/>
              <a:t>数也就是</a:t>
            </a:r>
            <a:r>
              <a:rPr lang="en-US" altLang="zh-CN" b="1" dirty="0"/>
              <a:t>64</a:t>
            </a:r>
            <a:r>
              <a:rPr lang="zh-CN" altLang="en-US" dirty="0"/>
              <a:t>，所以第二层</a:t>
            </a:r>
            <a:r>
              <a:rPr lang="en-US" altLang="zh-CN" dirty="0"/>
              <a:t>filter</a:t>
            </a:r>
            <a:r>
              <a:rPr lang="zh-CN" altLang="en-US" dirty="0"/>
              <a:t>的高度也得是</a:t>
            </a:r>
            <a:r>
              <a:rPr lang="en-US" altLang="zh-CN" dirty="0"/>
              <a:t>64.</a:t>
            </a: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76485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这里有一个问题：如果</a:t>
            </a:r>
            <a:r>
              <a:rPr lang="en-US" altLang="zh-CN" dirty="0"/>
              <a:t>filter</a:t>
            </a:r>
            <a:r>
              <a:rPr lang="zh-CN" altLang="en-US" dirty="0"/>
              <a:t>的大小一直设</a:t>
            </a:r>
            <a:r>
              <a:rPr lang="en-US" altLang="zh-CN" dirty="0"/>
              <a:t>3</a:t>
            </a:r>
            <a:r>
              <a:rPr lang="zh-CN" altLang="en-US" dirty="0"/>
              <a:t>*</a:t>
            </a:r>
            <a:r>
              <a:rPr lang="en-US" altLang="zh-CN" dirty="0"/>
              <a:t>3</a:t>
            </a:r>
            <a:r>
              <a:rPr lang="zh-CN" altLang="en-US" dirty="0"/>
              <a:t>，会不会让</a:t>
            </a:r>
            <a:r>
              <a:rPr lang="en-US" altLang="zh-CN" dirty="0"/>
              <a:t>network</a:t>
            </a:r>
            <a:r>
              <a:rPr lang="zh-CN" altLang="en-US" dirty="0"/>
              <a:t>没有办法看到比较大范围的</a:t>
            </a:r>
            <a:r>
              <a:rPr lang="en-US" altLang="zh-CN" dirty="0"/>
              <a:t>pattern</a:t>
            </a:r>
            <a:r>
              <a:rPr lang="zh-CN" altLang="en-US" dirty="0"/>
              <a:t>呢？</a:t>
            </a:r>
            <a:endParaRPr lang="en-US" altLang="zh-CN" dirty="0"/>
          </a:p>
          <a:p>
            <a:pPr lvl="0"/>
            <a:endParaRPr lang="en-US" altLang="zh-CN" dirty="0"/>
          </a:p>
          <a:p>
            <a:pPr lvl="0"/>
            <a:r>
              <a:rPr lang="zh-CN" altLang="en-US" dirty="0"/>
              <a:t>其实是不会的，因为如果第二层</a:t>
            </a:r>
            <a:r>
              <a:rPr lang="en-US" altLang="zh-CN" dirty="0"/>
              <a:t>convolutional layer</a:t>
            </a:r>
            <a:r>
              <a:rPr lang="zh-CN" altLang="en-US" dirty="0"/>
              <a:t>的</a:t>
            </a:r>
            <a:r>
              <a:rPr lang="en-US" altLang="zh-CN" dirty="0"/>
              <a:t>filter</a:t>
            </a:r>
            <a:r>
              <a:rPr lang="zh-CN" altLang="en-US" dirty="0"/>
              <a:t>大小一样设</a:t>
            </a:r>
            <a:r>
              <a:rPr lang="en-US" altLang="zh-CN" dirty="0"/>
              <a:t>3</a:t>
            </a:r>
            <a:r>
              <a:rPr lang="zh-CN" altLang="en-US" dirty="0"/>
              <a:t>*</a:t>
            </a:r>
            <a:r>
              <a:rPr lang="en-US" altLang="zh-CN" dirty="0"/>
              <a:t>3</a:t>
            </a:r>
            <a:r>
              <a:rPr lang="zh-CN" altLang="en-US" dirty="0"/>
              <a:t>的话，当它看</a:t>
            </a:r>
            <a:r>
              <a:rPr lang="en-US" altLang="zh-CN" dirty="0"/>
              <a:t>feature map</a:t>
            </a:r>
            <a:r>
              <a:rPr lang="zh-CN" altLang="en-US" dirty="0"/>
              <a:t>最左上角这个数值时，这个数值在原始图片上其实对应的是左上角</a:t>
            </a:r>
            <a:r>
              <a:rPr lang="en-US" altLang="zh-CN" dirty="0"/>
              <a:t>3*3</a:t>
            </a:r>
            <a:r>
              <a:rPr lang="zh-CN" altLang="en-US" dirty="0"/>
              <a:t>的范围，</a:t>
            </a:r>
            <a:endParaRPr lang="en-US" altLang="zh-CN" dirty="0"/>
          </a:p>
          <a:p>
            <a:pPr lvl="0"/>
            <a:endParaRPr lang="en-US" altLang="zh-CN" dirty="0"/>
          </a:p>
          <a:p>
            <a:pPr lvl="0"/>
            <a:r>
              <a:rPr lang="zh-CN" altLang="en-US" dirty="0"/>
              <a:t>而</a:t>
            </a:r>
            <a:r>
              <a:rPr lang="zh-CN" altLang="en-US" b="1" dirty="0"/>
              <a:t>右下角</a:t>
            </a:r>
            <a:r>
              <a:rPr lang="en-US" altLang="zh-CN" b="1" dirty="0"/>
              <a:t>-2</a:t>
            </a:r>
            <a:r>
              <a:rPr lang="zh-CN" altLang="en-US" b="1" dirty="0"/>
              <a:t>这个数值</a:t>
            </a:r>
            <a:r>
              <a:rPr lang="zh-CN" altLang="en-US" dirty="0"/>
              <a:t>对应到原图是右下角这个红色方格范围，</a:t>
            </a:r>
            <a:r>
              <a:rPr lang="zh-CN" altLang="en-US" b="1" dirty="0"/>
              <a:t>所以当第二层</a:t>
            </a:r>
            <a:r>
              <a:rPr lang="en-US" altLang="zh-CN" b="1" dirty="0"/>
              <a:t>filter</a:t>
            </a:r>
            <a:r>
              <a:rPr lang="zh-CN" altLang="en-US" b="1" dirty="0"/>
              <a:t>在看</a:t>
            </a:r>
            <a:r>
              <a:rPr lang="en-US" altLang="zh-CN" b="1" dirty="0"/>
              <a:t>feature map</a:t>
            </a:r>
            <a:r>
              <a:rPr lang="zh-CN" altLang="en-US" b="1" dirty="0"/>
              <a:t>的蓝色框这个范围的时候，在原来的图片上其实看的是</a:t>
            </a:r>
            <a:r>
              <a:rPr lang="en-US" altLang="zh-CN" b="1" dirty="0"/>
              <a:t>5</a:t>
            </a:r>
            <a:r>
              <a:rPr lang="zh-CN" altLang="en-US" b="1" dirty="0"/>
              <a:t>*</a:t>
            </a:r>
            <a:r>
              <a:rPr lang="en-US" altLang="zh-CN" b="1" dirty="0"/>
              <a:t>5</a:t>
            </a:r>
            <a:r>
              <a:rPr lang="zh-CN" altLang="en-US" b="1" dirty="0"/>
              <a:t>的范围</a:t>
            </a:r>
            <a:r>
              <a:rPr lang="zh-CN" altLang="en-US" dirty="0"/>
              <a:t>，所以当</a:t>
            </a:r>
            <a:r>
              <a:rPr lang="en-US" altLang="zh-CN" dirty="0"/>
              <a:t>Network</a:t>
            </a:r>
            <a:r>
              <a:rPr lang="zh-CN" altLang="en-US" dirty="0"/>
              <a:t>叠的越深时，同样是</a:t>
            </a:r>
            <a:r>
              <a:rPr lang="en-US" altLang="zh-CN" dirty="0"/>
              <a:t>3</a:t>
            </a:r>
            <a:r>
              <a:rPr lang="zh-CN" altLang="en-US" dirty="0"/>
              <a:t>*</a:t>
            </a:r>
            <a:r>
              <a:rPr lang="en-US" altLang="zh-CN" dirty="0"/>
              <a:t>3</a:t>
            </a:r>
            <a:r>
              <a:rPr lang="zh-CN" altLang="en-US" dirty="0"/>
              <a:t>大小的</a:t>
            </a:r>
            <a:r>
              <a:rPr lang="en-US" altLang="zh-CN" dirty="0"/>
              <a:t>filter</a:t>
            </a:r>
            <a:r>
              <a:rPr lang="zh-CN" altLang="en-US" dirty="0"/>
              <a:t>它看的范围是会越来越大的，所以只要</a:t>
            </a:r>
            <a:r>
              <a:rPr lang="en-US" altLang="zh-CN" dirty="0"/>
              <a:t>network</a:t>
            </a:r>
            <a:r>
              <a:rPr lang="zh-CN" altLang="en-US" dirty="0"/>
              <a:t>够深就可以识别出比较大的</a:t>
            </a:r>
            <a:r>
              <a:rPr lang="en-US" altLang="zh-CN" dirty="0"/>
              <a:t>pattern</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85802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刚才两种定义</a:t>
            </a:r>
            <a:r>
              <a:rPr lang="en-US" altLang="zh-CN" dirty="0"/>
              <a:t>convolutional layer</a:t>
            </a:r>
            <a:r>
              <a:rPr lang="zh-CN" altLang="en-US" dirty="0"/>
              <a:t>的方式其实本质是一样的，我们在第一种定义中说有一些</a:t>
            </a:r>
            <a:r>
              <a:rPr lang="en-US" altLang="zh-CN" dirty="0"/>
              <a:t>neuron</a:t>
            </a:r>
            <a:r>
              <a:rPr lang="zh-CN" altLang="en-US" dirty="0"/>
              <a:t>会共用参数，</a:t>
            </a:r>
            <a:r>
              <a:rPr lang="zh-CN" altLang="en-US" b="1" dirty="0"/>
              <a:t>而这些共用的参数就是第二种定义里的</a:t>
            </a:r>
            <a:r>
              <a:rPr lang="en-US" altLang="zh-CN" b="1" dirty="0"/>
              <a:t>filter</a:t>
            </a:r>
            <a:r>
              <a:rPr lang="zh-CN" altLang="en-US" dirty="0"/>
              <a:t>，这里我们用同样的颜色表示同样的参数。</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36957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刚才第一种定义提到不同的</a:t>
            </a:r>
            <a:r>
              <a:rPr lang="en-US" altLang="zh-CN" dirty="0"/>
              <a:t>neuron</a:t>
            </a:r>
            <a:r>
              <a:rPr lang="zh-CN" altLang="en-US" dirty="0"/>
              <a:t>可以</a:t>
            </a:r>
            <a:r>
              <a:rPr lang="en-US" altLang="zh-CN" dirty="0"/>
              <a:t>share</a:t>
            </a:r>
            <a:r>
              <a:rPr lang="zh-CN" altLang="en-US" dirty="0"/>
              <a:t>相同的</a:t>
            </a:r>
            <a:r>
              <a:rPr lang="en-US" altLang="zh-CN" dirty="0"/>
              <a:t>weight</a:t>
            </a:r>
            <a:r>
              <a:rPr lang="zh-CN" altLang="en-US" dirty="0"/>
              <a:t>然后守备不同的</a:t>
            </a:r>
            <a:r>
              <a:rPr lang="en-US" altLang="zh-CN" dirty="0"/>
              <a:t>receptive field</a:t>
            </a:r>
            <a:r>
              <a:rPr lang="zh-CN" altLang="en-US" dirty="0"/>
              <a:t>，</a:t>
            </a:r>
            <a:r>
              <a:rPr lang="zh-CN" altLang="en-US" b="1" dirty="0"/>
              <a:t>而</a:t>
            </a:r>
            <a:r>
              <a:rPr lang="en-US" altLang="zh-CN" b="1" dirty="0"/>
              <a:t>share weight</a:t>
            </a:r>
            <a:r>
              <a:rPr lang="zh-CN" altLang="en-US" b="1" dirty="0"/>
              <a:t>这件事其实就是把</a:t>
            </a:r>
            <a:r>
              <a:rPr lang="en-US" altLang="zh-CN" b="1" dirty="0"/>
              <a:t>filter</a:t>
            </a:r>
            <a:r>
              <a:rPr lang="zh-CN" altLang="en-US" b="1" dirty="0"/>
              <a:t>扫过一张图片，而把</a:t>
            </a:r>
            <a:r>
              <a:rPr lang="en-US" altLang="zh-CN" b="1" dirty="0"/>
              <a:t>filter</a:t>
            </a:r>
            <a:r>
              <a:rPr lang="zh-CN" altLang="en-US" b="1" dirty="0"/>
              <a:t>扫过一张图片这件事就叫做</a:t>
            </a:r>
            <a:r>
              <a:rPr lang="en-US" altLang="zh-CN" b="1" dirty="0"/>
              <a:t>convolution</a:t>
            </a:r>
            <a:r>
              <a:rPr lang="zh-CN" altLang="en-US" dirty="0"/>
              <a:t>，这就是为什么要叫</a:t>
            </a:r>
            <a:r>
              <a:rPr lang="en-US" altLang="zh-CN" dirty="0"/>
              <a:t>convolutional layer</a:t>
            </a:r>
            <a:r>
              <a:rPr lang="zh-CN" altLang="en-US" dirty="0"/>
              <a:t>的原因；而所谓把</a:t>
            </a:r>
            <a:r>
              <a:rPr lang="en-US" altLang="zh-CN" dirty="0"/>
              <a:t>filter</a:t>
            </a:r>
            <a:r>
              <a:rPr lang="zh-CN" altLang="en-US" dirty="0"/>
              <a:t>扫过图片这件事情，其实也就是不同</a:t>
            </a:r>
            <a:r>
              <a:rPr lang="en-US" altLang="zh-CN" dirty="0"/>
              <a:t>receptive field</a:t>
            </a:r>
            <a:r>
              <a:rPr lang="zh-CN" altLang="en-US" dirty="0"/>
              <a:t>的</a:t>
            </a:r>
            <a:r>
              <a:rPr lang="en-US" altLang="zh-CN" dirty="0"/>
              <a:t>neuron</a:t>
            </a:r>
            <a:r>
              <a:rPr lang="zh-CN" altLang="en-US" dirty="0"/>
              <a:t>可以共用一组参数，而这组参数就叫做一个</a:t>
            </a:r>
            <a:r>
              <a:rPr lang="en-US" altLang="zh-CN" dirty="0"/>
              <a:t>filter</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7417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对于不同的物体，人类视觉也是通过这样逐层分级</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（怎么得到的结论？）</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，来进行认知的：看看这个图。</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我们可以看到，在最底层特征基本上是类似的，就是各种边缘，越往上，越能提取出此类物体的一些特征（轮子、眼睛、躯干等），到最上层，不同的高级特征最终组合成相应的图像，从而能够让人类准确的区分不同的物体。</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卷积神经网络就是模仿人类大脑的这个特点，构造的多层神经网络。较低层的识别初级的图像特征，若干底层特征组成更上一层特征，最终通过多个层级的组合，最终在顶层做出分类。</a:t>
            </a: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19377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以上就是我们从两个角度为大家介绍</a:t>
            </a:r>
            <a:r>
              <a:rPr lang="en-US" altLang="zh-CN" dirty="0"/>
              <a:t>CNN</a:t>
            </a:r>
            <a:r>
              <a:rPr lang="zh-CN" altLang="en-US" dirty="0"/>
              <a:t>，希望可以让大家对</a:t>
            </a:r>
            <a:r>
              <a:rPr lang="en-US" altLang="zh-CN" dirty="0"/>
              <a:t>CNN</a:t>
            </a:r>
            <a:r>
              <a:rPr lang="zh-CN" altLang="en-US" dirty="0"/>
              <a:t>有更深的了解。所以我们说为什么用</a:t>
            </a:r>
            <a:r>
              <a:rPr lang="en-US" altLang="zh-CN" dirty="0"/>
              <a:t>CNN</a:t>
            </a:r>
            <a:r>
              <a:rPr lang="zh-CN" altLang="en-US" dirty="0"/>
              <a:t>是基于两个观察，</a:t>
            </a:r>
            <a:r>
              <a:rPr lang="zh-CN" altLang="en-US" b="1" dirty="0"/>
              <a:t>第一个观察就是我们不需要看整张图片</a:t>
            </a:r>
            <a:r>
              <a:rPr lang="zh-CN" altLang="en-US" dirty="0"/>
              <a:t>，对于</a:t>
            </a:r>
            <a:r>
              <a:rPr lang="en-US" altLang="zh-CN" dirty="0"/>
              <a:t>neuron version</a:t>
            </a:r>
            <a:r>
              <a:rPr lang="zh-CN" altLang="en-US" dirty="0"/>
              <a:t>的定义而言，就是每个</a:t>
            </a:r>
            <a:r>
              <a:rPr lang="en-US" altLang="zh-CN" dirty="0"/>
              <a:t>neuron</a:t>
            </a:r>
            <a:r>
              <a:rPr lang="zh-CN" altLang="en-US" dirty="0"/>
              <a:t>只需要看一个</a:t>
            </a:r>
            <a:r>
              <a:rPr lang="en-US" altLang="zh-CN" dirty="0"/>
              <a:t>receptive filed</a:t>
            </a:r>
            <a:r>
              <a:rPr lang="zh-CN" altLang="en-US" dirty="0"/>
              <a:t>，对于</a:t>
            </a:r>
            <a:r>
              <a:rPr lang="en-US" altLang="zh-CN" dirty="0"/>
              <a:t>filter version</a:t>
            </a:r>
            <a:r>
              <a:rPr lang="zh-CN" altLang="en-US" dirty="0"/>
              <a:t>的定义而言就是每个</a:t>
            </a:r>
            <a:r>
              <a:rPr lang="en-US" altLang="zh-CN" dirty="0"/>
              <a:t>filter</a:t>
            </a:r>
            <a:r>
              <a:rPr lang="zh-CN" altLang="en-US" dirty="0"/>
              <a:t>只需要看一个小范围的</a:t>
            </a:r>
            <a:r>
              <a:rPr lang="en-US" altLang="zh-CN" dirty="0"/>
              <a:t>Pattern</a:t>
            </a:r>
            <a:r>
              <a:rPr lang="zh-CN" altLang="en-US" dirty="0"/>
              <a:t>；</a:t>
            </a:r>
            <a:r>
              <a:rPr lang="zh-CN" altLang="en-US" b="1" dirty="0"/>
              <a:t>第二个观察是同样的</a:t>
            </a:r>
            <a:r>
              <a:rPr lang="en-US" altLang="zh-CN" b="1" dirty="0"/>
              <a:t>pattern</a:t>
            </a:r>
            <a:r>
              <a:rPr lang="zh-CN" altLang="en-US" b="1" dirty="0"/>
              <a:t>可以出现在不同的地方</a:t>
            </a:r>
            <a:r>
              <a:rPr lang="zh-CN" altLang="en-US" dirty="0"/>
              <a:t>，所以</a:t>
            </a:r>
            <a:r>
              <a:rPr lang="en-US" altLang="zh-CN" dirty="0"/>
              <a:t>Neuron</a:t>
            </a:r>
            <a:r>
              <a:rPr lang="zh-CN" altLang="en-US" dirty="0"/>
              <a:t>间可以共享参数，对</a:t>
            </a:r>
            <a:r>
              <a:rPr lang="en-US" altLang="zh-CN" dirty="0"/>
              <a:t>filter</a:t>
            </a:r>
            <a:r>
              <a:rPr lang="zh-CN" altLang="en-US" dirty="0"/>
              <a:t>而言就是每个</a:t>
            </a:r>
            <a:r>
              <a:rPr lang="en-US" altLang="zh-CN" dirty="0"/>
              <a:t>filter</a:t>
            </a:r>
            <a:r>
              <a:rPr lang="zh-CN" altLang="en-US" dirty="0"/>
              <a:t>要扫过整张图片，这就是</a:t>
            </a:r>
            <a:r>
              <a:rPr lang="en-US" altLang="zh-CN" dirty="0"/>
              <a:t>convolutional layer</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86795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采用</a:t>
            </a:r>
            <a:r>
              <a:rPr lang="en-US" altLang="zh-CN" dirty="0"/>
              <a:t>convolutional layer</a:t>
            </a:r>
            <a:r>
              <a:rPr lang="zh-CN" altLang="en-US" dirty="0"/>
              <a:t>在做图片识别的时候，还有第三种常用的简化方法叫做</a:t>
            </a:r>
            <a:r>
              <a:rPr lang="en-US" altLang="zh-CN" dirty="0"/>
              <a:t>pooling</a:t>
            </a:r>
            <a:r>
              <a:rPr lang="zh-CN" altLang="en-US" dirty="0"/>
              <a:t>，</a:t>
            </a:r>
            <a:endParaRPr lang="en-US" altLang="zh-CN" dirty="0"/>
          </a:p>
          <a:p>
            <a:pPr lvl="0"/>
            <a:endParaRPr lang="en-US" altLang="zh-CN" dirty="0"/>
          </a:p>
          <a:p>
            <a:pPr lvl="0"/>
            <a:r>
              <a:rPr lang="zh-CN" altLang="en-US" dirty="0"/>
              <a:t>而</a:t>
            </a:r>
            <a:r>
              <a:rPr lang="en-US" altLang="zh-CN" dirty="0"/>
              <a:t>pooling</a:t>
            </a:r>
            <a:r>
              <a:rPr lang="zh-CN" altLang="en-US" dirty="0"/>
              <a:t>来源于另外一个观察，这个观察是我们把一张比较大的图片做</a:t>
            </a:r>
            <a:r>
              <a:rPr lang="en-US" altLang="zh-CN" dirty="0"/>
              <a:t>subsampling</a:t>
            </a:r>
            <a:r>
              <a:rPr lang="zh-CN" altLang="en-US" dirty="0"/>
              <a:t>，比说我们把偶数的</a:t>
            </a:r>
            <a:r>
              <a:rPr lang="en-US" altLang="zh-CN" dirty="0"/>
              <a:t>column</a:t>
            </a:r>
            <a:r>
              <a:rPr lang="zh-CN" altLang="en-US" dirty="0"/>
              <a:t>和奇数的</a:t>
            </a:r>
            <a:r>
              <a:rPr lang="en-US" altLang="zh-CN" dirty="0"/>
              <a:t>row</a:t>
            </a:r>
            <a:r>
              <a:rPr lang="zh-CN" altLang="en-US" dirty="0"/>
              <a:t>都拿掉，让图片变为原来的</a:t>
            </a:r>
            <a:r>
              <a:rPr lang="en-US" altLang="zh-CN" dirty="0"/>
              <a:t>1/4</a:t>
            </a:r>
            <a:r>
              <a:rPr lang="zh-CN" altLang="en-US" dirty="0"/>
              <a:t>，但是不会影响原本图片中的内容，仍然看起来是一只鸟。</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41174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有了上述观察， 我们来看一下</a:t>
            </a:r>
            <a:r>
              <a:rPr lang="en-US" altLang="zh-CN" dirty="0"/>
              <a:t>pooling</a:t>
            </a:r>
            <a:r>
              <a:rPr lang="zh-CN" altLang="en-US" dirty="0"/>
              <a:t>是怎么做的。</a:t>
            </a:r>
            <a:r>
              <a:rPr lang="en-US" altLang="zh-CN" dirty="0"/>
              <a:t>Pooling</a:t>
            </a:r>
            <a:r>
              <a:rPr lang="zh-CN" altLang="en-US" dirty="0"/>
              <a:t>它不是一个</a:t>
            </a:r>
            <a:r>
              <a:rPr lang="en-US" altLang="zh-CN" dirty="0"/>
              <a:t>layer</a:t>
            </a:r>
            <a:r>
              <a:rPr lang="zh-CN" altLang="en-US" dirty="0"/>
              <a:t>（</a:t>
            </a:r>
            <a:r>
              <a:rPr lang="zh-CN" altLang="en-US" b="1" dirty="0"/>
              <a:t>没有包含要</a:t>
            </a:r>
            <a:r>
              <a:rPr lang="en-US" altLang="zh-CN" b="1" dirty="0"/>
              <a:t>learn</a:t>
            </a:r>
            <a:r>
              <a:rPr lang="zh-CN" altLang="en-US" b="1" dirty="0"/>
              <a:t>的参数</a:t>
            </a:r>
            <a:r>
              <a:rPr lang="zh-CN" altLang="en-US" dirty="0"/>
              <a:t>），</a:t>
            </a:r>
            <a:r>
              <a:rPr lang="zh-CN" altLang="en-US" b="1" dirty="0"/>
              <a:t>它只是一个</a:t>
            </a:r>
            <a:r>
              <a:rPr lang="en-US" altLang="zh-CN" b="1" dirty="0"/>
              <a:t>operator</a:t>
            </a:r>
            <a:r>
              <a:rPr lang="zh-CN" altLang="en-US" b="1" dirty="0"/>
              <a:t>，有点类似于</a:t>
            </a:r>
            <a:r>
              <a:rPr lang="en-US" altLang="zh-CN" b="1" dirty="0"/>
              <a:t>sigmoid/</a:t>
            </a:r>
            <a:r>
              <a:rPr lang="en-US" altLang="zh-CN" b="1" dirty="0" err="1"/>
              <a:t>relu</a:t>
            </a:r>
            <a:r>
              <a:rPr lang="zh-CN" altLang="en-US" b="1" dirty="0"/>
              <a:t>等激活函数</a:t>
            </a:r>
            <a:r>
              <a:rPr lang="zh-CN" altLang="en-US" dirty="0"/>
              <a:t>。这里我们介绍</a:t>
            </a:r>
            <a:r>
              <a:rPr lang="en-US" altLang="zh-CN" dirty="0"/>
              <a:t>pooling</a:t>
            </a:r>
            <a:r>
              <a:rPr lang="zh-CN" altLang="en-US" dirty="0"/>
              <a:t>的其中一种叫做</a:t>
            </a:r>
            <a:r>
              <a:rPr lang="en-US" altLang="zh-CN" dirty="0"/>
              <a:t>max pooling</a:t>
            </a:r>
            <a:r>
              <a:rPr lang="zh-CN" altLang="en-US" dirty="0"/>
              <a:t>。我们刚才说每个</a:t>
            </a:r>
            <a:r>
              <a:rPr lang="en-US" altLang="zh-CN" dirty="0"/>
              <a:t>filter</a:t>
            </a:r>
            <a:r>
              <a:rPr lang="zh-CN" altLang="en-US" dirty="0"/>
              <a:t>都会产生一组数值，</a:t>
            </a:r>
            <a:r>
              <a:rPr lang="en-US" altLang="zh-CN" dirty="0"/>
              <a:t>pooling</a:t>
            </a:r>
            <a:r>
              <a:rPr lang="zh-CN" altLang="en-US" dirty="0"/>
              <a:t>就是把这些数值几个几个一组，每组选一个代表，</a:t>
            </a:r>
            <a:r>
              <a:rPr lang="en-US" altLang="zh-CN" dirty="0"/>
              <a:t>max pooling</a:t>
            </a:r>
            <a:r>
              <a:rPr lang="zh-CN" altLang="en-US" dirty="0"/>
              <a:t>这个方法就是选择数值最大的作为代表，</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308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所以在做完</a:t>
            </a:r>
            <a:r>
              <a:rPr lang="en-US" altLang="zh-CN" dirty="0"/>
              <a:t>convolution</a:t>
            </a:r>
            <a:r>
              <a:rPr lang="zh-CN" altLang="en-US" dirty="0"/>
              <a:t>以后往往后面还会搭配</a:t>
            </a:r>
            <a:r>
              <a:rPr lang="en-US" altLang="zh-CN" dirty="0"/>
              <a:t>pooling</a:t>
            </a:r>
            <a:r>
              <a:rPr lang="zh-CN" altLang="en-US" dirty="0"/>
              <a:t>，</a:t>
            </a:r>
            <a:r>
              <a:rPr lang="zh-CN" altLang="en-US" b="1" dirty="0"/>
              <a:t>它要做的事情就是把</a:t>
            </a:r>
            <a:r>
              <a:rPr lang="en-US" altLang="zh-CN" b="1" dirty="0"/>
              <a:t>feature map</a:t>
            </a:r>
            <a:r>
              <a:rPr lang="zh-CN" altLang="en-US" b="1" dirty="0"/>
              <a:t>的图片变小</a:t>
            </a:r>
            <a:r>
              <a:rPr lang="zh-CN" altLang="en-US" dirty="0"/>
              <a:t>。一般实做的时候，就是</a:t>
            </a:r>
            <a:r>
              <a:rPr lang="en-US" altLang="zh-CN" dirty="0"/>
              <a:t>convolution </a:t>
            </a:r>
            <a:r>
              <a:rPr lang="zh-CN" altLang="en-US" dirty="0"/>
              <a:t>和 </a:t>
            </a:r>
            <a:r>
              <a:rPr lang="en-US" altLang="zh-CN" dirty="0"/>
              <a:t>pooling</a:t>
            </a:r>
            <a:r>
              <a:rPr lang="zh-CN" altLang="en-US" dirty="0"/>
              <a:t>交替使用，比如做几次</a:t>
            </a:r>
            <a:r>
              <a:rPr lang="en-US" altLang="zh-CN" dirty="0"/>
              <a:t>convolution</a:t>
            </a:r>
            <a:r>
              <a:rPr lang="zh-CN" altLang="en-US" dirty="0"/>
              <a:t>然后做一次</a:t>
            </a:r>
            <a:r>
              <a:rPr lang="en-US" altLang="zh-CN" dirty="0"/>
              <a:t>pooling</a:t>
            </a:r>
            <a:r>
              <a:rPr lang="zh-CN" altLang="en-US" dirty="0"/>
              <a:t>。</a:t>
            </a:r>
            <a:endParaRPr lang="en-US" altLang="zh-CN" dirty="0"/>
          </a:p>
          <a:p>
            <a:pPr lvl="0"/>
            <a:endParaRPr lang="en-US" altLang="zh-CN" dirty="0"/>
          </a:p>
          <a:p>
            <a:pPr lvl="0"/>
            <a:r>
              <a:rPr lang="zh-CN" altLang="en-US" dirty="0"/>
              <a:t>但是</a:t>
            </a:r>
            <a:r>
              <a:rPr lang="en-US" altLang="zh-CN" dirty="0"/>
              <a:t>Pooling</a:t>
            </a:r>
            <a:r>
              <a:rPr lang="zh-CN" altLang="en-US" dirty="0"/>
              <a:t>可能会对</a:t>
            </a:r>
            <a:r>
              <a:rPr lang="en-US" altLang="zh-CN" dirty="0"/>
              <a:t>performance</a:t>
            </a:r>
            <a:r>
              <a:rPr lang="zh-CN" altLang="en-US" dirty="0"/>
              <a:t>带来一定的损耗，</a:t>
            </a:r>
            <a:r>
              <a:rPr lang="en-US" altLang="zh-CN" dirty="0"/>
              <a:t>pooling</a:t>
            </a:r>
            <a:r>
              <a:rPr lang="zh-CN" altLang="en-US" dirty="0"/>
              <a:t>最主要的优势是减少运算量，</a:t>
            </a:r>
            <a:r>
              <a:rPr lang="zh-CN" altLang="en-US" b="1" dirty="0"/>
              <a:t>那么如果计算资源足够支撑我们不做</a:t>
            </a:r>
            <a:r>
              <a:rPr lang="en-US" altLang="zh-CN" b="1" dirty="0"/>
              <a:t>pooling</a:t>
            </a:r>
            <a:r>
              <a:rPr lang="zh-CN" altLang="en-US" b="1" dirty="0"/>
              <a:t>的话，把</a:t>
            </a:r>
            <a:r>
              <a:rPr lang="en-US" altLang="zh-CN" b="1" dirty="0"/>
              <a:t>convolution</a:t>
            </a:r>
            <a:r>
              <a:rPr lang="zh-CN" altLang="en-US" b="1" dirty="0"/>
              <a:t>从头做到尾可能性能会更好一些</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593461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所以一般的架构设计就是</a:t>
            </a:r>
            <a:r>
              <a:rPr lang="en-US" altLang="zh-CN" dirty="0" err="1"/>
              <a:t>convolution+pooling</a:t>
            </a:r>
            <a:r>
              <a:rPr lang="zh-CN" altLang="en-US" dirty="0"/>
              <a:t>，假设做完几次</a:t>
            </a:r>
            <a:r>
              <a:rPr lang="en-US" altLang="zh-CN" dirty="0"/>
              <a:t>convolution</a:t>
            </a:r>
            <a:r>
              <a:rPr lang="zh-CN" altLang="en-US" dirty="0"/>
              <a:t>之后最终怎么得到最后的结果呢？这时会把</a:t>
            </a:r>
            <a:r>
              <a:rPr lang="en-US" altLang="zh-CN" dirty="0"/>
              <a:t>pooling</a:t>
            </a:r>
            <a:r>
              <a:rPr lang="zh-CN" altLang="en-US" dirty="0"/>
              <a:t>的</a:t>
            </a:r>
            <a:r>
              <a:rPr lang="en-US" altLang="zh-CN" dirty="0"/>
              <a:t>output</a:t>
            </a:r>
            <a:r>
              <a:rPr lang="zh-CN" altLang="en-US" dirty="0"/>
              <a:t>做</a:t>
            </a:r>
            <a:r>
              <a:rPr lang="en-US" altLang="zh-CN" dirty="0"/>
              <a:t>flatten</a:t>
            </a:r>
            <a:r>
              <a:rPr lang="zh-CN" altLang="en-US" dirty="0"/>
              <a:t>，</a:t>
            </a:r>
            <a:endParaRPr lang="en-US" altLang="zh-CN" dirty="0"/>
          </a:p>
          <a:p>
            <a:pPr lvl="0"/>
            <a:endParaRPr lang="en-US" altLang="zh-CN" dirty="0"/>
          </a:p>
          <a:p>
            <a:pPr lvl="0"/>
            <a:r>
              <a:rPr lang="zh-CN" altLang="en-US" dirty="0"/>
              <a:t>所谓</a:t>
            </a:r>
            <a:r>
              <a:rPr lang="en-US" altLang="zh-CN" dirty="0"/>
              <a:t>flatten</a:t>
            </a:r>
            <a:r>
              <a:rPr lang="zh-CN" altLang="en-US" dirty="0"/>
              <a:t>就是把图像识别里面本来排成矩阵的数值都给它拉直变成一个向量，</a:t>
            </a:r>
            <a:r>
              <a:rPr lang="zh-CN" altLang="en-US" b="1" dirty="0"/>
              <a:t>再把这个向量丢进</a:t>
            </a:r>
            <a:r>
              <a:rPr lang="en-US" altLang="zh-CN" b="1" dirty="0"/>
              <a:t>fully connected layer</a:t>
            </a:r>
            <a:r>
              <a:rPr lang="zh-CN" altLang="en-US" b="1" dirty="0"/>
              <a:t>里面，</a:t>
            </a:r>
            <a:r>
              <a:rPr lang="zh-CN" altLang="en-US" dirty="0"/>
              <a:t>再通过一个</a:t>
            </a:r>
            <a:r>
              <a:rPr lang="en-US" altLang="zh-CN" dirty="0" err="1"/>
              <a:t>softmax</a:t>
            </a:r>
            <a:r>
              <a:rPr lang="zh-CN" altLang="en-US" dirty="0"/>
              <a:t>函数得到最终的结果，这就是一个经典的图片识别用到的</a:t>
            </a:r>
            <a:r>
              <a:rPr lang="en-US" altLang="zh-CN" dirty="0"/>
              <a:t>network</a:t>
            </a:r>
            <a:r>
              <a:rPr lang="zh-CN" altLang="en-US" dirty="0"/>
              <a:t>可能的样子，里面有</a:t>
            </a:r>
            <a:r>
              <a:rPr lang="en-US" altLang="zh-CN" dirty="0"/>
              <a:t>convolution, pooling, flatten</a:t>
            </a:r>
            <a:r>
              <a:rPr lang="zh-CN" altLang="en-US" dirty="0"/>
              <a:t>，最后再通过接</a:t>
            </a:r>
            <a:r>
              <a:rPr lang="en-US" altLang="zh-CN" dirty="0"/>
              <a:t>fully connected layer</a:t>
            </a:r>
            <a:r>
              <a:rPr lang="zh-CN" altLang="en-US" dirty="0"/>
              <a:t>或</a:t>
            </a:r>
            <a:r>
              <a:rPr lang="en-US" altLang="zh-CN" dirty="0" err="1"/>
              <a:t>softmax</a:t>
            </a:r>
            <a:r>
              <a:rPr lang="zh-CN" altLang="en-US" dirty="0"/>
              <a:t>最终得到图片识别结果。</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92104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4100AED0-7DB4-4CA5-BBA3-40C5D3F2C7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0116C8E4-DB89-440B-B754-DA86B45BAC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接下来，我们介绍另一种神经网络结构，叫做生成对抗网络。</a:t>
            </a:r>
          </a:p>
        </p:txBody>
      </p:sp>
      <p:sp>
        <p:nvSpPr>
          <p:cNvPr id="18436" name="灯片编号占位符 3">
            <a:extLst>
              <a:ext uri="{FF2B5EF4-FFF2-40B4-BE49-F238E27FC236}">
                <a16:creationId xmlns:a16="http://schemas.microsoft.com/office/drawing/2014/main" id="{1C1CEE0E-DD68-4EFC-BBFE-77D9564BF72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972743C-68F6-4523-A424-CB9EDABCD829}" type="slidenum">
              <a:rPr kumimoji="0" lang="zh-CN" altLang="en-US" sz="1300" b="0" i="0" u="none" strike="noStrike" kern="1200" cap="none" spc="0" normalizeH="0" baseline="0" noProof="0" smtClean="0">
                <a:ln>
                  <a:noFill/>
                </a:ln>
                <a:solidFill>
                  <a:srgbClr val="000000"/>
                </a:solidFill>
                <a:effectLst/>
                <a:uLnTx/>
                <a:uFillTx/>
                <a:latin typeface="Arial" panose="020B0604020202020204" pitchFamily="34" charset="0"/>
                <a:ea typeface="等线"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55</a:t>
            </a:fld>
            <a:endParaRPr kumimoji="0" lang="zh-CN" altLang="en-US" sz="13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44014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到目前为止我们学到的</a:t>
            </a:r>
            <a:r>
              <a:rPr lang="en-US" altLang="zh-CN" dirty="0"/>
              <a:t>Network</a:t>
            </a:r>
            <a:r>
              <a:rPr lang="zh-CN" altLang="en-US" b="1" dirty="0"/>
              <a:t>都是一个</a:t>
            </a:r>
            <a:r>
              <a:rPr lang="en-US" altLang="zh-CN" b="1" dirty="0"/>
              <a:t>function</a:t>
            </a:r>
            <a:r>
              <a:rPr lang="zh-CN" altLang="en-US" dirty="0"/>
              <a:t>，给它一个</a:t>
            </a:r>
            <a:r>
              <a:rPr lang="en-US" altLang="zh-CN" dirty="0"/>
              <a:t>x</a:t>
            </a:r>
            <a:r>
              <a:rPr lang="zh-CN" altLang="en-US" dirty="0"/>
              <a:t>会输出一个</a:t>
            </a:r>
            <a:r>
              <a:rPr lang="en-US" altLang="zh-CN" dirty="0"/>
              <a:t>y</a:t>
            </a:r>
            <a:r>
              <a:rPr lang="zh-CN" altLang="en-US" dirty="0"/>
              <a:t>。</a:t>
            </a:r>
            <a:endParaRPr lang="en-US" altLang="zh-CN" dirty="0"/>
          </a:p>
          <a:p>
            <a:pPr lvl="0"/>
            <a:endParaRPr lang="en-US" altLang="zh-CN" dirty="0"/>
          </a:p>
          <a:p>
            <a:pPr lvl="0"/>
            <a:r>
              <a:rPr lang="zh-CN" altLang="en-US" dirty="0"/>
              <a:t>接下来我们会进入一个新的主题，</a:t>
            </a:r>
            <a:r>
              <a:rPr lang="zh-CN" altLang="en-US" b="1" dirty="0"/>
              <a:t>就是把</a:t>
            </a:r>
            <a:r>
              <a:rPr lang="en-US" altLang="zh-CN" b="1" dirty="0"/>
              <a:t>Network</a:t>
            </a:r>
            <a:r>
              <a:rPr lang="zh-CN" altLang="en-US" b="1" dirty="0"/>
              <a:t>作为</a:t>
            </a:r>
            <a:r>
              <a:rPr lang="en-US" altLang="zh-CN" b="1" dirty="0"/>
              <a:t>generator</a:t>
            </a:r>
            <a:r>
              <a:rPr lang="zh-CN" altLang="en-US" b="1" dirty="0"/>
              <a:t>使用</a:t>
            </a:r>
            <a:r>
              <a:rPr lang="zh-CN" altLang="en-US" dirty="0"/>
              <a:t>，那么什么是</a:t>
            </a:r>
            <a:r>
              <a:rPr lang="en-US" altLang="zh-CN" dirty="0"/>
              <a:t>generator</a:t>
            </a:r>
            <a:r>
              <a:rPr lang="zh-CN" altLang="en-US" dirty="0"/>
              <a:t>呢？它就是让</a:t>
            </a:r>
            <a:r>
              <a:rPr lang="en-US" altLang="zh-CN" dirty="0"/>
              <a:t>Network</a:t>
            </a:r>
            <a:r>
              <a:rPr lang="zh-CN" altLang="en-US" dirty="0"/>
              <a:t>的输入再加上一个</a:t>
            </a:r>
            <a:r>
              <a:rPr lang="en-US" altLang="zh-CN" dirty="0"/>
              <a:t>random</a:t>
            </a:r>
            <a:r>
              <a:rPr lang="zh-CN" altLang="en-US" dirty="0"/>
              <a:t>的</a:t>
            </a:r>
            <a:r>
              <a:rPr lang="en-US" altLang="zh-CN" dirty="0"/>
              <a:t>variable z</a:t>
            </a:r>
            <a:r>
              <a:rPr lang="zh-CN" altLang="en-US" dirty="0"/>
              <a:t>，</a:t>
            </a:r>
            <a:r>
              <a:rPr lang="zh-CN" altLang="en-US" b="1" dirty="0"/>
              <a:t>其中</a:t>
            </a:r>
            <a:r>
              <a:rPr lang="en-US" altLang="zh-CN" b="1" dirty="0"/>
              <a:t>z</a:t>
            </a:r>
            <a:r>
              <a:rPr lang="zh-CN" altLang="en-US" b="1" dirty="0"/>
              <a:t>是从某个</a:t>
            </a:r>
            <a:r>
              <a:rPr lang="en-US" altLang="zh-CN" b="1" dirty="0"/>
              <a:t>distribution sample</a:t>
            </a:r>
            <a:r>
              <a:rPr lang="zh-CN" altLang="en-US" b="1" dirty="0"/>
              <a:t>出来的</a:t>
            </a:r>
            <a:r>
              <a:rPr lang="zh-CN" altLang="en-US" dirty="0"/>
              <a:t>，所以这时的</a:t>
            </a:r>
            <a:r>
              <a:rPr lang="en-US" altLang="zh-CN" dirty="0"/>
              <a:t>Network</a:t>
            </a:r>
            <a:r>
              <a:rPr lang="zh-CN" altLang="en-US" dirty="0"/>
              <a:t>不是只看一个固定的输入</a:t>
            </a:r>
            <a:r>
              <a:rPr lang="en-US" altLang="zh-CN" dirty="0"/>
              <a:t>x</a:t>
            </a:r>
            <a:r>
              <a:rPr lang="zh-CN" altLang="en-US" dirty="0"/>
              <a:t>得到输出，而是要同时看</a:t>
            </a:r>
            <a:r>
              <a:rPr lang="en-US" altLang="zh-CN" dirty="0"/>
              <a:t>X</a:t>
            </a:r>
            <a:r>
              <a:rPr lang="zh-CN" altLang="en-US" dirty="0"/>
              <a:t>和</a:t>
            </a:r>
            <a:r>
              <a:rPr lang="en-US" altLang="zh-CN" dirty="0"/>
              <a:t>Z</a:t>
            </a:r>
            <a:r>
              <a:rPr lang="zh-CN" altLang="en-US" dirty="0"/>
              <a:t>得到输出。</a:t>
            </a:r>
            <a:endParaRPr lang="en-US" altLang="zh-CN" dirty="0"/>
          </a:p>
          <a:p>
            <a:pPr lvl="0"/>
            <a:endParaRPr lang="en-US" altLang="zh-CN" dirty="0"/>
          </a:p>
          <a:p>
            <a:pPr lvl="0"/>
            <a:r>
              <a:rPr lang="zh-CN" altLang="en-US" dirty="0"/>
              <a:t>比如当</a:t>
            </a:r>
            <a:r>
              <a:rPr lang="en-US" altLang="zh-CN" dirty="0"/>
              <a:t>X</a:t>
            </a:r>
            <a:r>
              <a:rPr lang="zh-CN" altLang="en-US" dirty="0"/>
              <a:t>和</a:t>
            </a:r>
            <a:r>
              <a:rPr lang="en-US" altLang="zh-CN" dirty="0"/>
              <a:t>Z</a:t>
            </a:r>
            <a:r>
              <a:rPr lang="zh-CN" altLang="en-US" dirty="0"/>
              <a:t>都是向量时，可以</a:t>
            </a:r>
            <a:r>
              <a:rPr lang="zh-CN" altLang="en-US" b="1" dirty="0"/>
              <a:t>把两个向量连起来变成一个比较长的向量</a:t>
            </a:r>
            <a:r>
              <a:rPr lang="zh-CN" altLang="en-US" dirty="0"/>
              <a:t>再当作</a:t>
            </a:r>
            <a:r>
              <a:rPr lang="en-US" altLang="zh-CN" dirty="0"/>
              <a:t>network</a:t>
            </a:r>
            <a:r>
              <a:rPr lang="zh-CN" altLang="en-US" dirty="0"/>
              <a:t>的</a:t>
            </a:r>
            <a:r>
              <a:rPr lang="en-US" altLang="zh-CN" dirty="0"/>
              <a:t>Input</a:t>
            </a:r>
            <a:r>
              <a:rPr lang="zh-CN" altLang="en-US" dirty="0"/>
              <a:t>；或者</a:t>
            </a:r>
            <a:r>
              <a:rPr lang="zh-CN" altLang="en-US" b="1" dirty="0"/>
              <a:t>当</a:t>
            </a:r>
            <a:r>
              <a:rPr lang="en-US" altLang="zh-CN" b="1" dirty="0"/>
              <a:t>X</a:t>
            </a:r>
            <a:r>
              <a:rPr lang="zh-CN" altLang="en-US" b="1" dirty="0"/>
              <a:t>和</a:t>
            </a:r>
            <a:r>
              <a:rPr lang="en-US" altLang="zh-CN" b="1" dirty="0"/>
              <a:t>Z</a:t>
            </a:r>
            <a:r>
              <a:rPr lang="zh-CN" altLang="en-US" b="1" dirty="0"/>
              <a:t>正好是长度一样的向量时，可以把它们相加以后</a:t>
            </a:r>
            <a:r>
              <a:rPr lang="zh-CN" altLang="en-US" dirty="0"/>
              <a:t>再作为</a:t>
            </a:r>
            <a:r>
              <a:rPr lang="en-US" altLang="zh-CN" dirty="0"/>
              <a:t>Network</a:t>
            </a:r>
            <a:r>
              <a:rPr lang="zh-CN" altLang="en-US" dirty="0"/>
              <a:t>的</a:t>
            </a:r>
            <a:r>
              <a:rPr lang="en-US" altLang="zh-CN" dirty="0"/>
              <a:t>input</a:t>
            </a:r>
            <a:r>
              <a:rPr lang="zh-CN" altLang="en-US" dirty="0"/>
              <a:t>，具体哪种方式是和所设计的网络架构有关的。</a:t>
            </a:r>
            <a:endParaRPr lang="en-US" altLang="zh-CN" dirty="0"/>
          </a:p>
          <a:p>
            <a:pPr lvl="0"/>
            <a:endParaRPr lang="en-US" altLang="zh-CN" dirty="0"/>
          </a:p>
          <a:p>
            <a:pPr lvl="0"/>
            <a:r>
              <a:rPr lang="en-US" altLang="zh-CN" dirty="0"/>
              <a:t>Z</a:t>
            </a:r>
            <a:r>
              <a:rPr lang="zh-CN" altLang="en-US" dirty="0"/>
              <a:t>的特点就在于它是不固定的，每次使用</a:t>
            </a:r>
            <a:r>
              <a:rPr lang="en-US" altLang="zh-CN" dirty="0"/>
              <a:t>network</a:t>
            </a:r>
            <a:r>
              <a:rPr lang="zh-CN" altLang="en-US" dirty="0"/>
              <a:t>时都会从一个</a:t>
            </a:r>
            <a:r>
              <a:rPr lang="en-US" altLang="zh-CN" dirty="0"/>
              <a:t>distribution</a:t>
            </a:r>
            <a:r>
              <a:rPr lang="zh-CN" altLang="en-US" dirty="0"/>
              <a:t>里面随机</a:t>
            </a:r>
            <a:r>
              <a:rPr lang="en-US" altLang="zh-CN" dirty="0"/>
              <a:t>sample</a:t>
            </a:r>
            <a:r>
              <a:rPr lang="zh-CN" altLang="en-US" dirty="0"/>
              <a:t>一个</a:t>
            </a:r>
            <a:r>
              <a:rPr lang="en-US" altLang="zh-CN" dirty="0"/>
              <a:t>Z</a:t>
            </a:r>
            <a:r>
              <a:rPr lang="zh-CN" altLang="en-US" dirty="0"/>
              <a:t>，而这个</a:t>
            </a:r>
            <a:r>
              <a:rPr lang="en-US" altLang="zh-CN" dirty="0"/>
              <a:t>distribution</a:t>
            </a:r>
            <a:r>
              <a:rPr lang="zh-CN" altLang="en-US" dirty="0"/>
              <a:t>它必须足够简单，也就是我们需要知道这个</a:t>
            </a:r>
            <a:r>
              <a:rPr lang="en-US" altLang="zh-CN" dirty="0"/>
              <a:t>distribution</a:t>
            </a:r>
            <a:r>
              <a:rPr lang="zh-CN" altLang="en-US" dirty="0"/>
              <a:t>的式子长什么样子（比如它可以是</a:t>
            </a:r>
            <a:r>
              <a:rPr lang="en-US" altLang="zh-CN" dirty="0"/>
              <a:t>gaussian distribution</a:t>
            </a:r>
            <a:r>
              <a:rPr lang="zh-CN" altLang="en-US" dirty="0"/>
              <a:t>，</a:t>
            </a:r>
            <a:r>
              <a:rPr lang="en-US" altLang="zh-CN" dirty="0"/>
              <a:t>uniform distribution</a:t>
            </a:r>
            <a:r>
              <a:rPr lang="zh-CN" altLang="en-US" dirty="0"/>
              <a:t>）。随着每次</a:t>
            </a:r>
            <a:r>
              <a:rPr lang="en-US" altLang="zh-CN" dirty="0"/>
              <a:t>sample</a:t>
            </a:r>
            <a:r>
              <a:rPr lang="zh-CN" altLang="en-US" dirty="0"/>
              <a:t>的</a:t>
            </a:r>
            <a:r>
              <a:rPr lang="en-US" altLang="zh-CN" dirty="0"/>
              <a:t>Z</a:t>
            </a:r>
            <a:r>
              <a:rPr lang="zh-CN" altLang="en-US" dirty="0"/>
              <a:t>不同，尽管输入同样的</a:t>
            </a:r>
            <a:r>
              <a:rPr lang="en-US" altLang="zh-CN" dirty="0"/>
              <a:t>X</a:t>
            </a:r>
            <a:r>
              <a:rPr lang="zh-CN" altLang="en-US" dirty="0"/>
              <a:t>，通过一个复杂的</a:t>
            </a:r>
            <a:r>
              <a:rPr lang="en-US" altLang="zh-CN" dirty="0"/>
              <a:t>network</a:t>
            </a:r>
            <a:r>
              <a:rPr lang="zh-CN" altLang="en-US" dirty="0"/>
              <a:t>转换之后，输出</a:t>
            </a:r>
            <a:r>
              <a:rPr lang="en-US" altLang="zh-CN" dirty="0"/>
              <a:t>Y</a:t>
            </a:r>
            <a:r>
              <a:rPr lang="zh-CN" altLang="en-US" dirty="0"/>
              <a:t>也会不一样，所以这时输出</a:t>
            </a:r>
            <a:r>
              <a:rPr lang="en-US" altLang="zh-CN" dirty="0"/>
              <a:t>Y</a:t>
            </a:r>
            <a:r>
              <a:rPr lang="zh-CN" altLang="en-US" dirty="0"/>
              <a:t>不再是单一固定的东西，而是变成了一个复杂的</a:t>
            </a:r>
            <a:r>
              <a:rPr lang="en-US" altLang="zh-CN" dirty="0"/>
              <a:t>distribution</a:t>
            </a:r>
            <a:r>
              <a:rPr lang="zh-CN" altLang="en-US" dirty="0"/>
              <a:t>。</a:t>
            </a:r>
            <a:r>
              <a:rPr lang="zh-CN" altLang="en-US" b="1" dirty="0"/>
              <a:t>这种可以输出</a:t>
            </a:r>
            <a:r>
              <a:rPr lang="en-US" altLang="zh-CN" b="1" dirty="0"/>
              <a:t>distribution</a:t>
            </a:r>
            <a:r>
              <a:rPr lang="zh-CN" altLang="en-US" b="1" dirty="0"/>
              <a:t>的</a:t>
            </a:r>
            <a:r>
              <a:rPr lang="en-US" altLang="zh-CN" b="1" dirty="0"/>
              <a:t>network</a:t>
            </a:r>
            <a:r>
              <a:rPr lang="zh-CN" altLang="en-US" b="1" dirty="0"/>
              <a:t>就叫做</a:t>
            </a:r>
            <a:r>
              <a:rPr lang="en-US" altLang="zh-CN" b="1" dirty="0"/>
              <a:t>generator</a:t>
            </a:r>
            <a:r>
              <a:rPr lang="zh-CN" altLang="en-US" b="1" dirty="0"/>
              <a:t>。</a:t>
            </a:r>
            <a:endParaRPr lang="en-US" altLang="zh-CN" b="1" dirty="0"/>
          </a:p>
          <a:p>
            <a:pPr lvl="0"/>
            <a:endParaRPr lang="en-US" altLang="zh-CN" b="1" dirty="0"/>
          </a:p>
          <a:p>
            <a:pPr lvl="0"/>
            <a:r>
              <a:rPr lang="zh-CN" altLang="en-US" dirty="0"/>
              <a:t>接下来我们会讲解怎么训练出这种</a:t>
            </a:r>
            <a:r>
              <a:rPr lang="en-US" altLang="zh-CN" dirty="0"/>
              <a:t>generator</a:t>
            </a:r>
            <a:r>
              <a:rPr lang="zh-CN" altLang="en-US" dirty="0"/>
              <a:t>，而在这之前我们先讨论一下为什么需要训练</a:t>
            </a:r>
            <a:r>
              <a:rPr lang="en-US" altLang="zh-CN" dirty="0"/>
              <a:t>generator</a:t>
            </a:r>
            <a:r>
              <a:rPr lang="zh-CN" altLang="en-US" dirty="0"/>
              <a:t>，也就是为什么我们会需要</a:t>
            </a:r>
            <a:r>
              <a:rPr lang="en-US" altLang="zh-CN" dirty="0"/>
              <a:t>network</a:t>
            </a:r>
            <a:r>
              <a:rPr lang="zh-CN" altLang="en-US" dirty="0"/>
              <a:t>的输出是一个</a:t>
            </a:r>
            <a:r>
              <a:rPr lang="en-US" altLang="zh-CN" dirty="0"/>
              <a:t>distribution</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799037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生成对抗网络</a:t>
            </a:r>
            <a:r>
              <a:rPr lang="en-US" altLang="zh-CN" dirty="0"/>
              <a:t>GAN</a:t>
            </a:r>
            <a:r>
              <a:rPr lang="zh-CN" altLang="en-US" dirty="0"/>
              <a:t>最早由伊恩</a:t>
            </a:r>
            <a:r>
              <a:rPr lang="en-US" altLang="zh-CN" dirty="0"/>
              <a:t>·</a:t>
            </a:r>
            <a:r>
              <a:rPr lang="zh-CN" altLang="en-US" dirty="0"/>
              <a:t>古德费洛</a:t>
            </a:r>
            <a:r>
              <a:rPr lang="en-US" altLang="zh-CN" dirty="0"/>
              <a:t>Ian Goodfellow</a:t>
            </a:r>
            <a:r>
              <a:rPr lang="zh-CN" altLang="en-US" dirty="0"/>
              <a:t>于</a:t>
            </a:r>
            <a:r>
              <a:rPr lang="en-US" altLang="zh-CN" dirty="0"/>
              <a:t>2014</a:t>
            </a:r>
            <a:r>
              <a:rPr lang="zh-CN" altLang="en-US" dirty="0"/>
              <a:t>年提出，以其优越的性能，在不到两年时间里，迅速成为一大研究热点。他也被誉为“</a:t>
            </a:r>
            <a:r>
              <a:rPr lang="en-US" altLang="zh-CN" dirty="0"/>
              <a:t>GANs</a:t>
            </a:r>
            <a:r>
              <a:rPr lang="zh-CN" altLang="en-US" dirty="0"/>
              <a:t>之父”。伊恩</a:t>
            </a:r>
            <a:r>
              <a:rPr lang="en-US" altLang="zh-CN" dirty="0"/>
              <a:t>·</a:t>
            </a:r>
            <a:r>
              <a:rPr lang="zh-CN" altLang="en-US" dirty="0"/>
              <a:t>古德费洛也是这本最畅销的</a:t>
            </a:r>
            <a:r>
              <a:rPr lang="en-US" altLang="zh-CN" dirty="0"/>
              <a:t>《</a:t>
            </a:r>
            <a:r>
              <a:rPr lang="zh-CN" altLang="en-US" dirty="0"/>
              <a:t>深度学习</a:t>
            </a:r>
            <a:r>
              <a:rPr lang="en-US" altLang="zh-CN" dirty="0"/>
              <a:t>》</a:t>
            </a:r>
            <a:r>
              <a:rPr lang="zh-CN" altLang="en-US" dirty="0"/>
              <a:t>书的作者</a:t>
            </a:r>
            <a:endParaRPr lang="en-US" altLang="zh-CN" dirty="0"/>
          </a:p>
          <a:p>
            <a:pPr lvl="0"/>
            <a:endParaRPr lang="en-US" altLang="zh-CN" dirty="0"/>
          </a:p>
          <a:p>
            <a:pPr lvl="0"/>
            <a:r>
              <a:rPr lang="zh-CN" altLang="en-US" dirty="0"/>
              <a:t>不过</a:t>
            </a:r>
            <a:r>
              <a:rPr lang="en-US" altLang="zh-CN" dirty="0"/>
              <a:t>2022</a:t>
            </a:r>
            <a:r>
              <a:rPr lang="zh-CN" altLang="en-US" dirty="0"/>
              <a:t>年开始，自从</a:t>
            </a:r>
            <a:r>
              <a:rPr lang="en-US" altLang="zh-CN" dirty="0"/>
              <a:t>Diffusion Model</a:t>
            </a:r>
            <a:r>
              <a:rPr lang="zh-CN" altLang="en-US" dirty="0"/>
              <a:t>被拉进聚光灯，生成对抗网络开始被质疑已经过时。在</a:t>
            </a:r>
            <a:r>
              <a:rPr lang="en-US" altLang="zh-CN" dirty="0" err="1"/>
              <a:t>OpenAI</a:t>
            </a:r>
            <a:r>
              <a:rPr lang="zh-CN" altLang="en-US" dirty="0"/>
              <a:t>的一篇论文中，已说明了用</a:t>
            </a:r>
            <a:r>
              <a:rPr lang="en-US" altLang="zh-CN" dirty="0"/>
              <a:t>Diffusion Model</a:t>
            </a:r>
            <a:r>
              <a:rPr lang="zh-CN" altLang="en-US" dirty="0"/>
              <a:t>生成的图像质量明显优于</a:t>
            </a:r>
            <a:r>
              <a:rPr lang="en-US" altLang="zh-CN" dirty="0"/>
              <a:t>GAN</a:t>
            </a:r>
            <a:r>
              <a:rPr lang="zh-CN" altLang="en-US" dirty="0"/>
              <a:t>模型</a:t>
            </a:r>
            <a:endParaRPr lang="en-US" altLang="zh-CN" dirty="0"/>
          </a:p>
          <a:p>
            <a:pPr lvl="0"/>
            <a:endParaRPr lang="en-US" altLang="zh-CN" dirty="0"/>
          </a:p>
          <a:p>
            <a:pPr lvl="0"/>
            <a:r>
              <a:rPr lang="zh-CN" altLang="en-US" dirty="0"/>
              <a:t>正如</a:t>
            </a:r>
            <a:r>
              <a:rPr lang="en-US" altLang="zh-CN" dirty="0"/>
              <a:t>Tom Goldstein</a:t>
            </a:r>
            <a:r>
              <a:rPr lang="zh-CN" altLang="en-US" dirty="0"/>
              <a:t>教授提到，</a:t>
            </a:r>
            <a:r>
              <a:rPr lang="en-US" altLang="zh-CN" dirty="0"/>
              <a:t>GAN</a:t>
            </a:r>
            <a:r>
              <a:rPr lang="zh-CN" altLang="en-US" dirty="0"/>
              <a:t>模型训练过程有个难点，就是模型中众多损失函数的鞍点（</a:t>
            </a:r>
            <a:r>
              <a:rPr lang="en-US" altLang="zh-CN" dirty="0"/>
              <a:t>saddle-point</a:t>
            </a:r>
            <a:r>
              <a:rPr lang="zh-CN" altLang="en-US" dirty="0"/>
              <a:t>）的最优权重如何确定</a:t>
            </a:r>
            <a:endParaRPr lang="en-US" altLang="zh-CN" dirty="0"/>
          </a:p>
          <a:p>
            <a:pPr lvl="0"/>
            <a:endParaRPr lang="en-US" altLang="zh-CN" dirty="0"/>
          </a:p>
          <a:p>
            <a:pPr lvl="0"/>
            <a:r>
              <a:rPr lang="zh-CN" altLang="en-US" dirty="0"/>
              <a:t>不过，</a:t>
            </a:r>
            <a:r>
              <a:rPr lang="en-US" altLang="zh-CN" dirty="0"/>
              <a:t>GAN</a:t>
            </a:r>
            <a:r>
              <a:rPr lang="zh-CN" altLang="en-US" dirty="0"/>
              <a:t>仍然是很重要的一个方向，它的生成器结构在</a:t>
            </a:r>
            <a:r>
              <a:rPr lang="en-US" altLang="zh-CN" dirty="0"/>
              <a:t>diffusion model</a:t>
            </a:r>
            <a:r>
              <a:rPr lang="zh-CN" altLang="en-US" dirty="0"/>
              <a:t>里仍然需要，而且它的生成器</a:t>
            </a:r>
            <a:r>
              <a:rPr lang="en-US" altLang="zh-CN" dirty="0"/>
              <a:t>-</a:t>
            </a:r>
            <a:r>
              <a:rPr lang="zh-CN" altLang="en-US" dirty="0"/>
              <a:t>判别器结构也广泛应用于强化学习</a:t>
            </a:r>
            <a:endParaRPr lang="en-US" altLang="zh-CN" dirty="0"/>
          </a:p>
          <a:p>
            <a:pPr lvl="0"/>
            <a:endParaRPr lang="en-US" altLang="zh-CN" dirty="0"/>
          </a:p>
          <a:p>
            <a:pPr lvl="0"/>
            <a:endParaRPr lang="en-US" altLang="zh-CN" dirty="0"/>
          </a:p>
          <a:p>
            <a:pPr lvl="0"/>
            <a:endParaRPr lang="en-US" altLang="zh-CN"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204040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下面我们举个例子说明</a:t>
            </a:r>
            <a:r>
              <a:rPr lang="zh-CN" altLang="en-US" b="1" dirty="0"/>
              <a:t>为什么输出有时候需要是一个分布</a:t>
            </a:r>
            <a:r>
              <a:rPr lang="zh-CN" altLang="en-US" dirty="0"/>
              <a:t>：这里给出的例子是关于小精灵游戏的</a:t>
            </a:r>
            <a:r>
              <a:rPr lang="en-US" altLang="zh-CN" dirty="0"/>
              <a:t>video prediction</a:t>
            </a:r>
            <a:r>
              <a:rPr lang="zh-CN" altLang="en-US" dirty="0"/>
              <a:t>，就是给机器一段过去时间帧的游戏画面，然后让机器预测接下来时间帧的游戏画面长什么样子。</a:t>
            </a:r>
            <a:endParaRPr lang="en-US" altLang="zh-CN" dirty="0"/>
          </a:p>
          <a:p>
            <a:pPr lvl="0"/>
            <a:endParaRPr lang="en-US" altLang="zh-CN" dirty="0"/>
          </a:p>
          <a:p>
            <a:pPr lvl="0"/>
            <a:r>
              <a:rPr lang="zh-CN" altLang="en-US" dirty="0"/>
              <a:t>要训练这个</a:t>
            </a:r>
            <a:r>
              <a:rPr lang="en-US" altLang="zh-CN" dirty="0"/>
              <a:t>network</a:t>
            </a:r>
            <a:r>
              <a:rPr lang="zh-CN" altLang="en-US" dirty="0"/>
              <a:t>并不困难，只需要不断去录制有人在玩小精灵游戏的画面就可以得到一堆训练资料，然后按照我们之前介绍的神经网络训练方法，让它的输出</a:t>
            </a:r>
            <a:r>
              <a:rPr lang="en-US" altLang="zh-CN" dirty="0"/>
              <a:t>Y</a:t>
            </a:r>
            <a:r>
              <a:rPr lang="zh-CN" altLang="en-US" dirty="0"/>
              <a:t>和实际输出越接近越好。</a:t>
            </a:r>
            <a:r>
              <a:rPr lang="zh-CN" altLang="en-US" b="1" dirty="0"/>
              <a:t>但是如果采用之前的训练方法可能会出现一些问题，我们来看一下它的训练结果：</a:t>
            </a:r>
            <a:endParaRPr lang="en-US" altLang="zh-CN" b="1"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01440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这个是机器预测出来的结果，</a:t>
            </a:r>
            <a:endParaRPr lang="en-US" altLang="zh-CN" dirty="0"/>
          </a:p>
          <a:p>
            <a:pPr lvl="0"/>
            <a:endParaRPr lang="en-US" altLang="zh-CN" dirty="0"/>
          </a:p>
          <a:p>
            <a:pPr lvl="0"/>
            <a:r>
              <a:rPr lang="zh-CN" altLang="en-US" dirty="0"/>
              <a:t>我们看</a:t>
            </a:r>
            <a:r>
              <a:rPr lang="zh-CN" altLang="en-US" b="1" dirty="0"/>
              <a:t>这时小精灵图标会变得很模糊，而且中间还会变换角色</a:t>
            </a:r>
            <a:r>
              <a:rPr lang="zh-CN" altLang="en-US" dirty="0"/>
              <a:t>，</a:t>
            </a:r>
            <a:r>
              <a:rPr lang="zh-CN" altLang="en-US" b="1" dirty="0"/>
              <a:t>有的小精灵走到转角的时候会分裂成两个（右上侧）</a:t>
            </a:r>
            <a:r>
              <a:rPr lang="zh-CN" altLang="en-US" dirty="0"/>
              <a:t>，甚至有的小精灵走着走着还会消失。为什么会出现这样的结果呢？</a:t>
            </a:r>
            <a:endParaRPr lang="en-US" altLang="zh-CN" dirty="0"/>
          </a:p>
          <a:p>
            <a:pPr lvl="0"/>
            <a:endParaRPr lang="en-US" altLang="zh-CN" dirty="0"/>
          </a:p>
          <a:p>
            <a:pPr lvl="0"/>
            <a:r>
              <a:rPr lang="zh-CN" altLang="en-US" dirty="0"/>
              <a:t>这是因为对这个</a:t>
            </a:r>
            <a:r>
              <a:rPr lang="en-US" altLang="zh-CN" dirty="0"/>
              <a:t>Network</a:t>
            </a:r>
            <a:r>
              <a:rPr lang="zh-CN" altLang="en-US" dirty="0"/>
              <a:t>而言，在训练资料里面同样的转角输入，有时候小精灵是往左转，有时候是往右转，所以这两种可能性同时存在于训练资料中，那么</a:t>
            </a:r>
            <a:r>
              <a:rPr lang="en-US" altLang="zh-CN" dirty="0"/>
              <a:t>network</a:t>
            </a:r>
            <a:r>
              <a:rPr lang="zh-CN" altLang="en-US" dirty="0"/>
              <a:t>训练时学到的就是</a:t>
            </a:r>
            <a:r>
              <a:rPr lang="zh-CN" altLang="en-US" b="1" dirty="0"/>
              <a:t>两面讨好，也就是需要得到一个输出，它同时距离向左转最近，同时也距离向右转最近</a:t>
            </a:r>
            <a:r>
              <a:rPr lang="zh-CN" altLang="en-US" dirty="0"/>
              <a:t>。</a:t>
            </a:r>
            <a:endParaRPr lang="en-US" altLang="zh-CN" dirty="0"/>
          </a:p>
          <a:p>
            <a:pPr lvl="0"/>
            <a:endParaRPr lang="en-US" altLang="zh-CN" dirty="0"/>
          </a:p>
          <a:p>
            <a:pPr lvl="0"/>
            <a:r>
              <a:rPr lang="zh-CN" altLang="en-US" dirty="0"/>
              <a:t>所以</a:t>
            </a:r>
            <a:r>
              <a:rPr lang="en-US" altLang="zh-CN" dirty="0"/>
              <a:t>Network</a:t>
            </a:r>
            <a:r>
              <a:rPr lang="zh-CN" altLang="en-US" dirty="0"/>
              <a:t>就会训练得到一个错误的结果，向左转是对的，向右转也是对的，那有什么可能性处理这个问题呢？</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9297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对人类大脑的模仿，给卷积神经网络带来了</a:t>
            </a:r>
            <a:r>
              <a:rPr lang="en-US" altLang="zh-CN" dirty="0"/>
              <a:t>2</a:t>
            </a:r>
            <a:r>
              <a:rPr lang="zh-CN" altLang="en-US" dirty="0"/>
              <a:t>大特点：</a:t>
            </a:r>
            <a:endParaRPr lang="en-US" altLang="zh-CN" dirty="0"/>
          </a:p>
          <a:p>
            <a:pPr lvl="0"/>
            <a:r>
              <a:rPr lang="en-US" altLang="zh-CN" dirty="0"/>
              <a:t>1</a:t>
            </a:r>
            <a:r>
              <a:rPr lang="zh-CN" altLang="en-US" dirty="0"/>
              <a:t>、能够有效的将大数据量的图片（有物理空间意义的二维数据），通过“</a:t>
            </a:r>
            <a:r>
              <a:rPr lang="zh-CN" altLang="en-US" b="1" dirty="0"/>
              <a:t>降维</a:t>
            </a:r>
            <a:r>
              <a:rPr lang="zh-CN" altLang="en-US" dirty="0"/>
              <a:t>”变成小数据量的一组数值（仍然可能是用二维数组存储，但是物理空间意义模糊了）</a:t>
            </a:r>
          </a:p>
          <a:p>
            <a:pPr lvl="0"/>
            <a:r>
              <a:rPr lang="en-US" altLang="zh-CN" dirty="0"/>
              <a:t>2</a:t>
            </a:r>
            <a:r>
              <a:rPr lang="zh-CN" altLang="en-US" dirty="0"/>
              <a:t>、能够有效的保留图片特征，符合图片处理的原则</a:t>
            </a:r>
            <a:endParaRPr lang="en-US" altLang="zh-CN" dirty="0"/>
          </a:p>
          <a:p>
            <a:pPr lvl="0"/>
            <a:endParaRPr lang="en-US" altLang="zh-CN" dirty="0"/>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因此，卷积神经网络可以解决</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传统人工智能方法的</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2</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个问题</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1</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、图像需要处理的数据量太大，导致成本很高，效率很低</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2</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、图像在数字化的过程中很难保留原有的特征，导致图像处理的准确率不高</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en-US" sz="1800" b="1" i="0" kern="100" dirty="0">
                <a:effectLst/>
                <a:latin typeface="DengXian" panose="02010600030101010101" pitchFamily="2" charset="-122"/>
                <a:ea typeface="DengXian" panose="02010600030101010101" pitchFamily="2" charset="-122"/>
                <a:cs typeface="Times New Roman" panose="02020603050405020304" pitchFamily="18" charset="0"/>
              </a:rPr>
              <a:t>比如做傅里叶变换</a:t>
            </a:r>
            <a:endParaRPr lang="en-US" altLang="zh-CN" sz="1800" b="1" i="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zh-CN" altLang="en-US" dirty="0"/>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57960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一种可能性就是让机器的输出是有概率的，让它不再是输出一个单一的结果，而是输出一个概率分布。</a:t>
            </a:r>
            <a:endParaRPr lang="en-US" altLang="zh-CN" dirty="0"/>
          </a:p>
          <a:p>
            <a:pPr lvl="0"/>
            <a:endParaRPr lang="en-US" altLang="zh-CN" dirty="0"/>
          </a:p>
          <a:p>
            <a:pPr lvl="0"/>
            <a:r>
              <a:rPr lang="zh-CN" altLang="en-US" dirty="0"/>
              <a:t>而我们刚才讲当给这个</a:t>
            </a:r>
            <a:r>
              <a:rPr lang="en-US" altLang="zh-CN" dirty="0"/>
              <a:t>network</a:t>
            </a:r>
            <a:r>
              <a:rPr lang="zh-CN" altLang="en-US" dirty="0"/>
              <a:t>的输入加上一个</a:t>
            </a:r>
            <a:r>
              <a:rPr lang="en-US" altLang="zh-CN" dirty="0"/>
              <a:t>Z</a:t>
            </a:r>
            <a:r>
              <a:rPr lang="zh-CN" altLang="en-US" dirty="0"/>
              <a:t>的时候</a:t>
            </a:r>
            <a:r>
              <a:rPr lang="en-US" altLang="zh-CN" dirty="0"/>
              <a:t>【1】</a:t>
            </a:r>
            <a:r>
              <a:rPr lang="zh-CN" altLang="en-US" dirty="0"/>
              <a:t>，它的输出就变成了一个</a:t>
            </a:r>
            <a:r>
              <a:rPr lang="en-US" altLang="zh-CN" dirty="0"/>
              <a:t>distribution</a:t>
            </a:r>
            <a:r>
              <a:rPr lang="zh-CN" altLang="en-US" dirty="0"/>
              <a:t>。所以我们希望训练出的</a:t>
            </a:r>
            <a:r>
              <a:rPr lang="en-US" altLang="zh-CN" dirty="0"/>
              <a:t>Network</a:t>
            </a:r>
            <a:r>
              <a:rPr lang="zh-CN" altLang="en-US" dirty="0"/>
              <a:t>它输出的分布包含了向左转的可能，也包含向右转的可能。</a:t>
            </a:r>
            <a:endParaRPr lang="en-US" altLang="zh-CN" dirty="0"/>
          </a:p>
          <a:p>
            <a:pPr lvl="0"/>
            <a:endParaRPr lang="en-US" altLang="zh-CN" dirty="0"/>
          </a:p>
          <a:p>
            <a:pPr lvl="0"/>
            <a:r>
              <a:rPr lang="zh-CN" altLang="en-US" dirty="0"/>
              <a:t>比如我们可以假设</a:t>
            </a:r>
            <a:r>
              <a:rPr lang="en-US" altLang="zh-CN" dirty="0"/>
              <a:t>Z</a:t>
            </a:r>
            <a:r>
              <a:rPr lang="zh-CN" altLang="en-US" dirty="0"/>
              <a:t>是一个</a:t>
            </a:r>
            <a:r>
              <a:rPr lang="en-US" altLang="zh-CN" dirty="0"/>
              <a:t>binary</a:t>
            </a:r>
            <a:r>
              <a:rPr lang="zh-CN" altLang="en-US" dirty="0"/>
              <a:t>的</a:t>
            </a:r>
            <a:r>
              <a:rPr lang="en-US" altLang="zh-CN" dirty="0"/>
              <a:t>variable【</a:t>
            </a:r>
            <a:r>
              <a:rPr lang="zh-CN" altLang="en-US" dirty="0"/>
              <a:t>板报</a:t>
            </a:r>
            <a:r>
              <a:rPr lang="en-US" altLang="zh-CN" dirty="0"/>
              <a:t>】</a:t>
            </a:r>
            <a:r>
              <a:rPr lang="zh-CN" altLang="en-US" dirty="0"/>
              <a:t>，</a:t>
            </a:r>
            <a:r>
              <a:rPr lang="zh-CN" altLang="en-US" b="1" dirty="0"/>
              <a:t>也许</a:t>
            </a:r>
            <a:r>
              <a:rPr lang="en-US" altLang="zh-CN" b="1" dirty="0"/>
              <a:t>network</a:t>
            </a:r>
            <a:r>
              <a:rPr lang="zh-CN" altLang="en-US" b="1" dirty="0"/>
              <a:t>就可以学到说</a:t>
            </a:r>
            <a:r>
              <a:rPr lang="en-US" altLang="zh-CN" b="1" dirty="0"/>
              <a:t>Z sample</a:t>
            </a:r>
            <a:r>
              <a:rPr lang="zh-CN" altLang="en-US" b="1" dirty="0"/>
              <a:t>到</a:t>
            </a:r>
            <a:r>
              <a:rPr lang="en-US" altLang="zh-CN" b="1" dirty="0"/>
              <a:t>1</a:t>
            </a:r>
            <a:r>
              <a:rPr lang="zh-CN" altLang="en-US" b="1" dirty="0"/>
              <a:t>的时候向左转，</a:t>
            </a:r>
            <a:r>
              <a:rPr lang="en-US" altLang="zh-CN" b="1" dirty="0"/>
              <a:t>Z sample</a:t>
            </a:r>
            <a:r>
              <a:rPr lang="zh-CN" altLang="en-US" b="1" dirty="0"/>
              <a:t>到</a:t>
            </a:r>
            <a:r>
              <a:rPr lang="en-US" altLang="zh-CN" b="1" dirty="0"/>
              <a:t>0</a:t>
            </a:r>
            <a:r>
              <a:rPr lang="zh-CN" altLang="en-US" b="1" dirty="0"/>
              <a:t>的时候向右转</a:t>
            </a:r>
            <a:r>
              <a:rPr lang="zh-CN" altLang="en-US" dirty="0"/>
              <a:t>，这样就可以解决前面遇到的问题</a:t>
            </a:r>
            <a:r>
              <a:rPr lang="en-US" altLang="zh-CN" dirty="0"/>
              <a:t>【</a:t>
            </a:r>
            <a:r>
              <a:rPr lang="zh-CN" altLang="en-US" b="1" dirty="0"/>
              <a:t>问题：是否彻底解决前面遇到的问题了？前面是预测问题，这里能有效预测吗</a:t>
            </a:r>
            <a:r>
              <a:rPr lang="en-US" altLang="zh-CN" dirty="0"/>
              <a:t>】</a:t>
            </a:r>
            <a:r>
              <a:rPr lang="zh-CN" altLang="en-US" dirty="0"/>
              <a:t>。</a:t>
            </a:r>
            <a:endParaRPr lang="en-US" altLang="zh-CN" dirty="0"/>
          </a:p>
          <a:p>
            <a:pPr lvl="0"/>
            <a:endParaRPr lang="en-US" altLang="zh-CN" dirty="0"/>
          </a:p>
          <a:p>
            <a:pPr lvl="0"/>
            <a:r>
              <a:rPr lang="zh-CN" altLang="en-US" dirty="0"/>
              <a:t>那么什么时候我们会特别需要处理这种问题，也就是特别需要</a:t>
            </a:r>
            <a:r>
              <a:rPr lang="en-US" altLang="zh-CN" dirty="0"/>
              <a:t>generator</a:t>
            </a:r>
            <a:r>
              <a:rPr lang="zh-CN" altLang="en-US" dirty="0"/>
              <a:t>这种</a:t>
            </a:r>
            <a:r>
              <a:rPr lang="en-US" altLang="zh-CN" dirty="0"/>
              <a:t>model</a:t>
            </a:r>
            <a:r>
              <a:rPr lang="zh-CN" altLang="en-US" dirty="0"/>
              <a:t>呢？</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14694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总结起来就是当我们的</a:t>
            </a:r>
            <a:r>
              <a:rPr lang="zh-CN" altLang="en-US" b="1" dirty="0"/>
              <a:t>任务需要一点</a:t>
            </a:r>
            <a:r>
              <a:rPr kumimoji="0" lang="en-US" altLang="zh-TW" sz="1200" b="1" i="0" u="none" strike="noStrike" kern="1200" cap="none" spc="0" normalizeH="0" baseline="0" noProof="0" dirty="0">
                <a:ln>
                  <a:noFill/>
                </a:ln>
                <a:solidFill>
                  <a:sysClr val="windowText" lastClr="000000"/>
                </a:solidFill>
                <a:effectLst/>
                <a:uLnTx/>
                <a:uFillTx/>
                <a:latin typeface="+mn-lt"/>
                <a:ea typeface="+mn-ea"/>
                <a:cs typeface="+mn-cs"/>
              </a:rPr>
              <a:t>creativity</a:t>
            </a:r>
            <a:r>
              <a:rPr kumimoji="0" lang="zh-CN" altLang="en-US" sz="1200" b="1" i="0" u="none" strike="noStrike" kern="1200" cap="none" spc="0" normalizeH="0" baseline="0" noProof="0" dirty="0">
                <a:ln>
                  <a:noFill/>
                </a:ln>
                <a:solidFill>
                  <a:sysClr val="windowText" lastClr="000000"/>
                </a:solidFill>
                <a:effectLst/>
                <a:uLnTx/>
                <a:uFillTx/>
                <a:latin typeface="+mn-lt"/>
                <a:ea typeface="+mn-ea"/>
                <a:cs typeface="+mn-cs"/>
              </a:rPr>
              <a:t>的时候</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，具体来说就是我们想要找一个</a:t>
            </a:r>
            <a:r>
              <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rPr>
              <a:t>function</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，但是同样的输入可能有多种不同的输出，</a:t>
            </a:r>
            <a:r>
              <a:rPr kumimoji="0" lang="zh-CN" altLang="en-US" sz="1200" b="1" i="0" u="none" strike="noStrike" kern="1200" cap="none" spc="0" normalizeH="0" baseline="0" noProof="0" dirty="0">
                <a:ln>
                  <a:noFill/>
                </a:ln>
                <a:solidFill>
                  <a:sysClr val="windowText" lastClr="000000"/>
                </a:solidFill>
                <a:effectLst/>
                <a:uLnTx/>
                <a:uFillTx/>
                <a:latin typeface="+mn-lt"/>
                <a:ea typeface="+mn-ea"/>
                <a:cs typeface="+mn-cs"/>
              </a:rPr>
              <a:t>而这些不同的输出都是对的，这时就需要机器具有创造能力</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a:t>
            </a:r>
            <a:endPar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rPr>
              <a:t>【1】</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比如画图这件事情就需要一些创造力（</a:t>
            </a:r>
            <a:r>
              <a:rPr kumimoji="0" lang="zh-CN" altLang="en-US" sz="1200" b="1" i="0" u="none" strike="noStrike" kern="1200" cap="none" spc="0" normalizeH="0" baseline="0" noProof="0" dirty="0">
                <a:ln>
                  <a:noFill/>
                </a:ln>
                <a:solidFill>
                  <a:sysClr val="windowText" lastClr="000000"/>
                </a:solidFill>
                <a:effectLst/>
                <a:uLnTx/>
                <a:uFillTx/>
                <a:latin typeface="+mn-lt"/>
                <a:ea typeface="+mn-ea"/>
                <a:cs typeface="+mn-cs"/>
              </a:rPr>
              <a:t>典型的生成问题</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），举例来说我们想要</a:t>
            </a:r>
            <a:r>
              <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rPr>
              <a:t>network</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画一个红眼睛的动画人物，那可能每次画出来的人物都不一样，这时就需要机器能够</a:t>
            </a:r>
            <a:r>
              <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rPr>
              <a:t>output</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一个</a:t>
            </a:r>
            <a:r>
              <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rPr>
              <a:t>distribution</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a:t>
            </a:r>
            <a:endPar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rPr>
              <a:t>【2】</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再比如对话这件事情也需要机器具有一些创造力（</a:t>
            </a:r>
            <a:r>
              <a:rPr kumimoji="0" lang="zh-CN" altLang="en-US" sz="1200" b="1" i="0" u="none" strike="noStrike" kern="1200" cap="none" spc="0" normalizeH="0" baseline="0" noProof="0" dirty="0">
                <a:ln>
                  <a:noFill/>
                </a:ln>
                <a:solidFill>
                  <a:sysClr val="windowText" lastClr="000000"/>
                </a:solidFill>
                <a:effectLst/>
                <a:uLnTx/>
                <a:uFillTx/>
                <a:latin typeface="+mn-lt"/>
                <a:ea typeface="+mn-ea"/>
                <a:cs typeface="+mn-cs"/>
              </a:rPr>
              <a:t>以前是希望通过预测来指导对话，现在是通过“理解”后生成回答</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），假设要训练一个聊天机器人，当我们对它说“你知道什么是深度学习吗”，其实有很多不同的答案，比如“它是研究使计算机模拟人的思维过程和智能行为的学科”，或者“</a:t>
            </a:r>
            <a:r>
              <a:rPr lang="zh-CN" altLang="en-US" sz="1200" dirty="0">
                <a:solidFill>
                  <a:prstClr val="black"/>
                </a:solidFill>
                <a:latin typeface="宋体" panose="02010600030101010101" pitchFamily="2" charset="-122"/>
                <a:ea typeface="+mn-ea"/>
              </a:rPr>
              <a:t>它是关于怎样表示知识以及怎样获得知识并使用知识的科学</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”，这时就需要</a:t>
            </a:r>
            <a:r>
              <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rPr>
              <a:t>generative</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的</a:t>
            </a:r>
            <a:r>
              <a:rPr kumimoji="0" lang="en-US" altLang="zh-CN" sz="1200" b="0" i="0" u="none" strike="noStrike" kern="1200" cap="none" spc="0" normalizeH="0" baseline="0" noProof="0" dirty="0">
                <a:ln>
                  <a:noFill/>
                </a:ln>
                <a:solidFill>
                  <a:sysClr val="windowText" lastClr="000000"/>
                </a:solidFill>
                <a:effectLst/>
                <a:uLnTx/>
                <a:uFillTx/>
                <a:latin typeface="+mn-lt"/>
                <a:ea typeface="+mn-ea"/>
                <a:cs typeface="+mn-cs"/>
              </a:rPr>
              <a:t>model</a:t>
            </a:r>
            <a:r>
              <a:rPr kumimoji="0" lang="zh-CN" altLang="en-US" sz="1200" b="0" i="0" u="none" strike="noStrike" kern="1200" cap="none" spc="0" normalizeH="0" baseline="0" noProof="0" dirty="0">
                <a:ln>
                  <a:noFill/>
                </a:ln>
                <a:solidFill>
                  <a:sysClr val="windowText" lastClr="000000"/>
                </a:solidFill>
                <a:effectLst/>
                <a:uLnTx/>
                <a:uFillTx/>
                <a:latin typeface="+mn-lt"/>
                <a:ea typeface="+mn-ea"/>
                <a:cs typeface="+mn-cs"/>
              </a:rPr>
              <a:t>。</a:t>
            </a:r>
            <a:endParaRPr lang="en-US" altLang="zh-CN" i="0"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45890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en-US" altLang="zh-CN" dirty="0"/>
              <a:t>Generative model</a:t>
            </a:r>
            <a:r>
              <a:rPr lang="zh-CN" altLang="en-US" dirty="0"/>
              <a:t>其中一度非常知名的就是</a:t>
            </a:r>
            <a:r>
              <a:rPr lang="en-US" altLang="zh-CN" dirty="0"/>
              <a:t>generative adversarial network</a:t>
            </a:r>
            <a:r>
              <a:rPr lang="zh-CN" altLang="en-US" dirty="0"/>
              <a:t>，它的缩写是</a:t>
            </a:r>
            <a:r>
              <a:rPr lang="en-US" altLang="zh-CN" dirty="0"/>
              <a:t>GAN</a:t>
            </a:r>
            <a:r>
              <a:rPr lang="zh-CN" altLang="en-US" dirty="0"/>
              <a:t>，下面我们就为大家介绍</a:t>
            </a:r>
            <a:r>
              <a:rPr lang="en-US" altLang="zh-CN" dirty="0"/>
              <a:t>GAN</a:t>
            </a:r>
            <a:r>
              <a:rPr lang="zh-CN" altLang="en-US" dirty="0"/>
              <a:t>这个网络。</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620164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我们接下来要举的例子是让机器生成动漫人物的脸，这个例子属于</a:t>
            </a:r>
            <a:r>
              <a:rPr lang="en-US" altLang="zh-CN" dirty="0"/>
              <a:t>unconditional generation</a:t>
            </a:r>
            <a:r>
              <a:rPr lang="zh-CN" altLang="en-US" dirty="0"/>
              <a:t>，</a:t>
            </a:r>
            <a:endParaRPr lang="en-US" altLang="zh-CN" dirty="0"/>
          </a:p>
          <a:p>
            <a:pPr lvl="0"/>
            <a:endParaRPr lang="en-US" altLang="zh-CN" dirty="0"/>
          </a:p>
          <a:p>
            <a:pPr lvl="0"/>
            <a:r>
              <a:rPr lang="en-US" altLang="zh-CN" dirty="0"/>
              <a:t>unconditional generation</a:t>
            </a:r>
            <a:r>
              <a:rPr lang="zh-CN" altLang="en-US" dirty="0"/>
              <a:t>是指</a:t>
            </a:r>
            <a:r>
              <a:rPr lang="zh-CN" altLang="en-US" b="1" dirty="0"/>
              <a:t>先把</a:t>
            </a:r>
            <a:r>
              <a:rPr lang="en-US" altLang="zh-CN" b="1" dirty="0"/>
              <a:t>X</a:t>
            </a:r>
            <a:r>
              <a:rPr lang="zh-CN" altLang="en-US" b="1" dirty="0"/>
              <a:t>拿掉，也就是这里的</a:t>
            </a:r>
            <a:r>
              <a:rPr lang="en-US" altLang="zh-CN" b="1" dirty="0"/>
              <a:t>generator</a:t>
            </a:r>
            <a:r>
              <a:rPr lang="zh-CN" altLang="en-US" b="1" dirty="0"/>
              <a:t>它的输入就是</a:t>
            </a:r>
            <a:r>
              <a:rPr lang="en-US" altLang="zh-CN" b="1" dirty="0"/>
              <a:t>Z</a:t>
            </a:r>
            <a:r>
              <a:rPr lang="zh-CN" altLang="en-US" dirty="0"/>
              <a:t>，</a:t>
            </a:r>
            <a:endParaRPr lang="en-US" altLang="zh-CN" dirty="0"/>
          </a:p>
          <a:p>
            <a:pPr lvl="0"/>
            <a:endParaRPr lang="en-US" altLang="zh-CN" dirty="0"/>
          </a:p>
          <a:p>
            <a:pPr lvl="0"/>
            <a:r>
              <a:rPr lang="zh-CN" altLang="en-US" dirty="0"/>
              <a:t>假设这个</a:t>
            </a:r>
            <a:r>
              <a:rPr lang="en-US" altLang="zh-CN" dirty="0"/>
              <a:t>Z</a:t>
            </a:r>
            <a:r>
              <a:rPr lang="zh-CN" altLang="en-US" dirty="0"/>
              <a:t>是从一个</a:t>
            </a:r>
            <a:r>
              <a:rPr lang="en-US" altLang="zh-CN" dirty="0"/>
              <a:t>Normal distribution</a:t>
            </a:r>
            <a:r>
              <a:rPr lang="zh-CN" altLang="en-US" dirty="0"/>
              <a:t>中</a:t>
            </a:r>
            <a:r>
              <a:rPr lang="en-US" altLang="zh-CN" dirty="0"/>
              <a:t>sample</a:t>
            </a:r>
            <a:r>
              <a:rPr lang="zh-CN" altLang="en-US" dirty="0"/>
              <a:t>出来的</a:t>
            </a:r>
            <a:r>
              <a:rPr lang="en-US" altLang="zh-CN" dirty="0"/>
              <a:t>low-dimensional</a:t>
            </a:r>
            <a:r>
              <a:rPr lang="zh-CN" altLang="en-US" dirty="0"/>
              <a:t>的向量（通常是人为设定</a:t>
            </a:r>
            <a:r>
              <a:rPr lang="en-US" altLang="zh-CN" dirty="0"/>
              <a:t>50-100</a:t>
            </a:r>
            <a:r>
              <a:rPr lang="zh-CN" altLang="en-US" dirty="0"/>
              <a:t>），那么我们希望把这个</a:t>
            </a:r>
            <a:r>
              <a:rPr lang="en-US" altLang="zh-CN" dirty="0"/>
              <a:t>Z</a:t>
            </a:r>
            <a:r>
              <a:rPr lang="zh-CN" altLang="en-US" dirty="0"/>
              <a:t>输入给</a:t>
            </a:r>
            <a:r>
              <a:rPr lang="en-US" altLang="zh-CN" dirty="0"/>
              <a:t>generator</a:t>
            </a:r>
            <a:r>
              <a:rPr lang="zh-CN" altLang="en-US" dirty="0"/>
              <a:t>之后能够对应输出一个动漫人物的脸。</a:t>
            </a:r>
            <a:endParaRPr lang="en-US" altLang="zh-CN" dirty="0"/>
          </a:p>
          <a:p>
            <a:pPr lvl="0"/>
            <a:endParaRPr lang="en-US" altLang="zh-CN" dirty="0"/>
          </a:p>
          <a:p>
            <a:pPr lvl="0"/>
            <a:r>
              <a:rPr lang="zh-CN" altLang="en-US" dirty="0"/>
              <a:t>怎样让输出</a:t>
            </a:r>
            <a:r>
              <a:rPr lang="en-US" altLang="zh-CN" dirty="0"/>
              <a:t>Y</a:t>
            </a:r>
            <a:r>
              <a:rPr lang="zh-CN" altLang="en-US" dirty="0"/>
              <a:t>能够对应一个动漫人物的脸呢？其实一张图片就是一个非常高维的向量，所以</a:t>
            </a:r>
            <a:r>
              <a:rPr lang="en-US" altLang="zh-CN" dirty="0"/>
              <a:t>generator</a:t>
            </a:r>
            <a:r>
              <a:rPr lang="zh-CN" altLang="en-US" dirty="0"/>
              <a:t>要做的事情就是产生一个非常高维的向量，当输入</a:t>
            </a:r>
            <a:r>
              <a:rPr lang="en-US" altLang="zh-CN" dirty="0"/>
              <a:t>Z</a:t>
            </a:r>
            <a:r>
              <a:rPr lang="zh-CN" altLang="en-US" dirty="0"/>
              <a:t>不同的时候，让输出</a:t>
            </a:r>
            <a:r>
              <a:rPr lang="en-US" altLang="zh-CN" dirty="0"/>
              <a:t>Y</a:t>
            </a:r>
            <a:r>
              <a:rPr lang="zh-CN" altLang="en-US" dirty="0"/>
              <a:t>也跟着改变。</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322816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在</a:t>
            </a:r>
            <a:r>
              <a:rPr lang="en-US" altLang="zh-CN" dirty="0"/>
              <a:t>GAN</a:t>
            </a:r>
            <a:r>
              <a:rPr lang="zh-CN" altLang="en-US" dirty="0"/>
              <a:t>里面一个特别的地方就是，除了</a:t>
            </a:r>
            <a:r>
              <a:rPr lang="en-US" altLang="zh-CN" dirty="0"/>
              <a:t>generator</a:t>
            </a:r>
            <a:r>
              <a:rPr lang="zh-CN" altLang="en-US" dirty="0"/>
              <a:t>以外，</a:t>
            </a:r>
            <a:r>
              <a:rPr lang="zh-CN" altLang="en-US" b="1" dirty="0"/>
              <a:t>还要多训练一个叫做</a:t>
            </a:r>
            <a:r>
              <a:rPr lang="en-US" altLang="zh-CN" b="1" dirty="0"/>
              <a:t>discriminator</a:t>
            </a:r>
            <a:r>
              <a:rPr lang="zh-CN" altLang="en-US" b="1" dirty="0"/>
              <a:t>的神经网络</a:t>
            </a:r>
            <a:r>
              <a:rPr lang="zh-CN" altLang="en-US" dirty="0"/>
              <a:t>（或者称之为</a:t>
            </a:r>
            <a:r>
              <a:rPr lang="en-US" altLang="zh-CN" dirty="0"/>
              <a:t>function</a:t>
            </a:r>
            <a:r>
              <a:rPr lang="zh-CN" altLang="en-US" dirty="0"/>
              <a:t>），这个</a:t>
            </a:r>
            <a:r>
              <a:rPr lang="en-US" altLang="zh-CN" dirty="0"/>
              <a:t>discriminator</a:t>
            </a:r>
            <a:r>
              <a:rPr lang="zh-CN" altLang="en-US" dirty="0"/>
              <a:t>它的输入是一张图片，它的输出是一个数值</a:t>
            </a:r>
            <a:r>
              <a:rPr lang="en-US" altLang="zh-CN" dirty="0"/>
              <a:t>scalar</a:t>
            </a:r>
            <a:r>
              <a:rPr lang="zh-CN" altLang="en-US" dirty="0"/>
              <a:t>，</a:t>
            </a:r>
            <a:r>
              <a:rPr lang="zh-CN" altLang="en-US" b="1" dirty="0"/>
              <a:t>这个</a:t>
            </a:r>
            <a:r>
              <a:rPr lang="en-US" altLang="zh-CN" b="1" dirty="0"/>
              <a:t>scalar</a:t>
            </a:r>
            <a:r>
              <a:rPr lang="zh-CN" altLang="en-US" b="1" dirty="0"/>
              <a:t>越大就代表输入的图片越像真实的动漫人物头像</a:t>
            </a:r>
            <a:r>
              <a:rPr lang="zh-CN" altLang="en-US" dirty="0"/>
              <a:t>。</a:t>
            </a:r>
            <a:endParaRPr lang="en-US" altLang="zh-CN" dirty="0"/>
          </a:p>
          <a:p>
            <a:pPr lvl="0"/>
            <a:endParaRPr lang="en-US" altLang="zh-CN" dirty="0"/>
          </a:p>
          <a:p>
            <a:pPr lvl="0"/>
            <a:r>
              <a:rPr lang="zh-CN" altLang="en-US" dirty="0"/>
              <a:t>比如我们下面给出的第一排的图片很明显是动漫人物头像，所以它的输出就是</a:t>
            </a:r>
            <a:r>
              <a:rPr lang="en-US" altLang="zh-CN" dirty="0"/>
              <a:t>1</a:t>
            </a:r>
            <a:r>
              <a:rPr lang="zh-CN" altLang="en-US" dirty="0"/>
              <a:t>，下面一排看不太清楚画的是什么输出就是</a:t>
            </a:r>
            <a:r>
              <a:rPr lang="en-US" altLang="zh-CN" dirty="0"/>
              <a:t>0.1</a:t>
            </a:r>
            <a:r>
              <a:rPr lang="zh-CN" altLang="en-US" dirty="0"/>
              <a:t>，这就是</a:t>
            </a:r>
            <a:r>
              <a:rPr lang="en-US" altLang="zh-CN" dirty="0"/>
              <a:t>discriminator</a:t>
            </a:r>
            <a:r>
              <a:rPr lang="zh-CN" altLang="en-US" dirty="0"/>
              <a:t>的工作。</a:t>
            </a:r>
            <a:endParaRPr lang="en-US" altLang="zh-CN" dirty="0"/>
          </a:p>
          <a:p>
            <a:pPr lvl="0"/>
            <a:endParaRPr lang="en-US" altLang="zh-CN" dirty="0"/>
          </a:p>
          <a:p>
            <a:pPr lvl="0"/>
            <a:r>
              <a:rPr lang="zh-CN" altLang="en-US" dirty="0"/>
              <a:t>所以</a:t>
            </a:r>
            <a:r>
              <a:rPr lang="en-US" altLang="zh-CN" dirty="0"/>
              <a:t>generator</a:t>
            </a:r>
            <a:r>
              <a:rPr lang="zh-CN" altLang="en-US" dirty="0"/>
              <a:t>和</a:t>
            </a:r>
            <a:r>
              <a:rPr lang="en-US" altLang="zh-CN" dirty="0"/>
              <a:t>discriminator</a:t>
            </a:r>
            <a:r>
              <a:rPr lang="zh-CN" altLang="en-US" dirty="0"/>
              <a:t>都是</a:t>
            </a:r>
            <a:r>
              <a:rPr lang="en-US" altLang="zh-CN" dirty="0"/>
              <a:t>neural network</a:t>
            </a:r>
            <a:r>
              <a:rPr lang="zh-CN" altLang="en-US" dirty="0"/>
              <a:t>，它们的网络架构完全可以我们自己设计，只要能够产生对应的输入输出就可以。这里的输入是一张图片， 我们之前讲</a:t>
            </a:r>
            <a:r>
              <a:rPr lang="en-US" altLang="zh-CN" dirty="0"/>
              <a:t>CNN</a:t>
            </a:r>
            <a:r>
              <a:rPr lang="zh-CN" altLang="en-US" dirty="0"/>
              <a:t>在处理图片方面有很大优势，</a:t>
            </a:r>
            <a:r>
              <a:rPr lang="zh-CN" altLang="en-US" b="1" dirty="0"/>
              <a:t>所以</a:t>
            </a:r>
            <a:r>
              <a:rPr lang="en-US" altLang="zh-CN" b="1" dirty="0"/>
              <a:t>discriminator</a:t>
            </a:r>
            <a:r>
              <a:rPr lang="zh-CN" altLang="en-US" b="1" dirty="0"/>
              <a:t>有很多会用到</a:t>
            </a:r>
            <a:r>
              <a:rPr lang="en-US" altLang="zh-CN" b="1" dirty="0"/>
              <a:t>CNN</a:t>
            </a:r>
            <a:r>
              <a:rPr lang="zh-CN" altLang="en-US" b="1" dirty="0"/>
              <a:t>的架构</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552648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那么</a:t>
            </a:r>
            <a:r>
              <a:rPr lang="en-US" altLang="zh-CN" dirty="0"/>
              <a:t>GAN</a:t>
            </a:r>
            <a:r>
              <a:rPr lang="zh-CN" altLang="en-US" dirty="0"/>
              <a:t>的基本概念是什么呢？为什么要多一个</a:t>
            </a:r>
            <a:r>
              <a:rPr lang="en-US" altLang="zh-CN" dirty="0"/>
              <a:t>discriminator</a:t>
            </a:r>
            <a:r>
              <a:rPr lang="zh-CN" altLang="en-US" dirty="0"/>
              <a:t>呢？</a:t>
            </a:r>
            <a:endParaRPr lang="en-US" altLang="zh-CN" dirty="0"/>
          </a:p>
          <a:p>
            <a:pPr lvl="0"/>
            <a:endParaRPr lang="en-US" altLang="zh-CN" dirty="0"/>
          </a:p>
          <a:p>
            <a:pPr lvl="0"/>
            <a:r>
              <a:rPr lang="zh-CN" altLang="en-US" dirty="0"/>
              <a:t>下面我们来讲个与生物进化有关的故事：</a:t>
            </a:r>
            <a:r>
              <a:rPr lang="zh-CN" altLang="en-US" b="1" dirty="0"/>
              <a:t>第一排最右边这个图是枯叶蝶的拟态，枯叶蝶和枯叶长的非常像可以躲避天敌</a:t>
            </a:r>
            <a:r>
              <a:rPr lang="zh-CN" altLang="en-US" dirty="0"/>
              <a:t>，</a:t>
            </a:r>
            <a:endParaRPr lang="en-US" altLang="zh-CN" dirty="0"/>
          </a:p>
          <a:p>
            <a:pPr lvl="0"/>
            <a:endParaRPr lang="en-US" altLang="zh-CN" dirty="0"/>
          </a:p>
          <a:p>
            <a:pPr lvl="0"/>
            <a:r>
              <a:rPr lang="zh-CN" altLang="en-US" dirty="0"/>
              <a:t>而枯叶蝶的祖先其实长的并不像枯叶，也许它们原来也是</a:t>
            </a:r>
            <a:r>
              <a:rPr lang="zh-CN" altLang="en-US" b="1" dirty="0"/>
              <a:t>像最左边这样五彩斑斓的</a:t>
            </a:r>
            <a:r>
              <a:rPr lang="zh-CN" altLang="en-US" dirty="0"/>
              <a:t>，但因为有物竞天择的压力，所以才逐渐变成和枯叶长的一样。</a:t>
            </a:r>
            <a:endParaRPr lang="en-US" altLang="zh-CN" dirty="0"/>
          </a:p>
          <a:p>
            <a:pPr lvl="0"/>
            <a:endParaRPr lang="en-US" altLang="zh-CN" dirty="0"/>
          </a:p>
          <a:p>
            <a:pPr lvl="0"/>
            <a:r>
              <a:rPr lang="zh-CN" altLang="en-US" dirty="0"/>
              <a:t>例子中，最起初吃枯叶蝶的鸟看到彩色的东西知道是蝴蝶，而看到棕色的东西就会觉得是枯叶，但是鸟为了能吃到伪装成枯叶的枯叶蝶它也是会进化的，它进化后再判断枯叶蝶能不能吃的时候就不会只看颜色，而会逐渐去看纹路，比如看有没有叶脉；</a:t>
            </a:r>
            <a:endParaRPr lang="en-US" altLang="zh-CN" dirty="0"/>
          </a:p>
          <a:p>
            <a:pPr lvl="0"/>
            <a:r>
              <a:rPr lang="zh-CN" altLang="en-US" dirty="0"/>
              <a:t>于是枯叶蝶就会从棕色进一步进化成有叶脉，而这时鸟类也会随之进化去分辨枯叶蝶和枯叶的不同，这个是生物进化的过程。对应到</a:t>
            </a:r>
            <a:r>
              <a:rPr lang="en-US" altLang="zh-CN" dirty="0"/>
              <a:t>GAN</a:t>
            </a:r>
            <a:r>
              <a:rPr lang="zh-CN" altLang="en-US" dirty="0"/>
              <a:t>中，</a:t>
            </a:r>
            <a:r>
              <a:rPr lang="zh-CN" altLang="en-US" b="1" dirty="0"/>
              <a:t>枯叶蝶就是</a:t>
            </a:r>
            <a:r>
              <a:rPr lang="en-US" altLang="zh-CN" b="1" dirty="0"/>
              <a:t>generator</a:t>
            </a:r>
            <a:r>
              <a:rPr lang="zh-CN" altLang="en-US" dirty="0"/>
              <a:t>，而</a:t>
            </a:r>
            <a:r>
              <a:rPr lang="zh-CN" altLang="en-US" b="1" dirty="0"/>
              <a:t>它的天敌就是</a:t>
            </a:r>
            <a:r>
              <a:rPr lang="en-US" altLang="zh-CN" b="1" dirty="0"/>
              <a:t>discriminator</a:t>
            </a:r>
            <a:r>
              <a:rPr lang="zh-CN" altLang="en-US" dirty="0"/>
              <a:t>。现在</a:t>
            </a:r>
            <a:r>
              <a:rPr lang="en-US" altLang="zh-CN" dirty="0"/>
              <a:t>generator</a:t>
            </a:r>
            <a:r>
              <a:rPr lang="zh-CN" altLang="en-US" dirty="0"/>
              <a:t>要做的事情是画出动漫人物，那</a:t>
            </a:r>
            <a:r>
              <a:rPr lang="en-US" altLang="zh-CN" dirty="0"/>
              <a:t>generator</a:t>
            </a:r>
            <a:r>
              <a:rPr lang="zh-CN" altLang="en-US" dirty="0"/>
              <a:t>怎么学习画出动漫人物呢？</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9768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生成对抗网络的学习过程是这样的。</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第一代的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它的参数完全是随机的，所以它不知道要怎么画动漫人物，它画出来的都是一些模糊杂乱的信息。</a:t>
            </a: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那</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学习的目标就是要分辨</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的输出跟真正图片的不同（在这个例子里面可能非常容易，对</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来说它只要看图片里面有没有两个黑色的圆圈也就是眼睛，有眼睛就是真正的动漫人物头像，没有眼睛就是</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产生出来的东西）；</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接下来</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就调整它里面的参数，调整的目标是为了要骗过</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，假设</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判断一张图片是不是真实的动漫人物头像是依据有没有眼睛，那</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就产生眼睛出来就可以骗过第一代的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但是第一代的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也是会进化的，当变成第二代的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后会再试图分辨这组图片和真实图片的差异，比如它会发现由第二代</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产生的图片都是比较简单的没有嘴巴；</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60467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接下来第三代的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就会想办法骗过第二代的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，既然第二代的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是通过有没有嘴巴来判断是不是真正的动漫人物，那第三代的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就会把嘴巴加上去，这时</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也会逐渐进步变得越来越严苛，而</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越来越严苛，</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产生出的图片就可以越来越像真正的动漫人物。</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因为这里有一个</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，有一个</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，它们彼此之间存在对抗关系，所以就用了</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adversarial</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这个词，当然这个对抗关系只是人们的比喻，你也可以认为</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之间是亦敌亦友的合作关系。</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471317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接下来就从算法层面讲解一下</a:t>
            </a:r>
            <a:r>
              <a:rPr lang="en-US" altLang="zh-CN" dirty="0"/>
              <a:t>generator</a:t>
            </a:r>
            <a:r>
              <a:rPr lang="zh-CN" altLang="en-US" dirty="0"/>
              <a:t>和</a:t>
            </a:r>
            <a:r>
              <a:rPr lang="en-US" altLang="zh-CN" dirty="0"/>
              <a:t>discriminator</a:t>
            </a:r>
            <a:r>
              <a:rPr lang="zh-CN" altLang="en-US" dirty="0"/>
              <a:t>是如何运作的。</a:t>
            </a:r>
            <a:endParaRPr lang="en-US" altLang="zh-CN" dirty="0"/>
          </a:p>
          <a:p>
            <a:pPr lvl="0"/>
            <a:endParaRPr lang="en-US" altLang="zh-CN" dirty="0"/>
          </a:p>
          <a:p>
            <a:pPr lvl="0"/>
            <a:r>
              <a:rPr lang="zh-CN" altLang="en-US" dirty="0"/>
              <a:t>我们说</a:t>
            </a:r>
            <a:r>
              <a:rPr lang="en-US" altLang="zh-CN" dirty="0"/>
              <a:t>generator</a:t>
            </a:r>
            <a:r>
              <a:rPr lang="zh-CN" altLang="en-US" dirty="0"/>
              <a:t>和</a:t>
            </a:r>
            <a:r>
              <a:rPr lang="en-US" altLang="zh-CN" dirty="0"/>
              <a:t>discriminator</a:t>
            </a:r>
            <a:r>
              <a:rPr lang="zh-CN" altLang="en-US" dirty="0"/>
              <a:t>它们就是两个</a:t>
            </a:r>
            <a:r>
              <a:rPr lang="en-US" altLang="zh-CN" dirty="0"/>
              <a:t>Network</a:t>
            </a:r>
            <a:r>
              <a:rPr lang="zh-CN" altLang="en-US" dirty="0"/>
              <a:t>，</a:t>
            </a:r>
            <a:r>
              <a:rPr lang="zh-CN" altLang="en-US" b="1" dirty="0"/>
              <a:t>假设</a:t>
            </a:r>
            <a:r>
              <a:rPr lang="en-US" altLang="zh-CN" b="1" dirty="0"/>
              <a:t>network</a:t>
            </a:r>
            <a:r>
              <a:rPr lang="zh-CN" altLang="en-US" b="1" dirty="0"/>
              <a:t>在训练前已经初始化好了网络参数</a:t>
            </a:r>
            <a:r>
              <a:rPr lang="zh-CN" altLang="en-US" dirty="0"/>
              <a:t>。</a:t>
            </a:r>
            <a:endParaRPr lang="en-US" altLang="zh-CN" dirty="0"/>
          </a:p>
          <a:p>
            <a:pPr lvl="0"/>
            <a:endParaRPr lang="en-US" altLang="zh-CN" dirty="0"/>
          </a:p>
          <a:p>
            <a:pPr lvl="0"/>
            <a:r>
              <a:rPr lang="zh-CN" altLang="en-US" dirty="0"/>
              <a:t>初始化后训练的第一步是固定</a:t>
            </a:r>
            <a:r>
              <a:rPr lang="en-US" altLang="zh-CN" dirty="0"/>
              <a:t>generator</a:t>
            </a:r>
            <a:r>
              <a:rPr lang="zh-CN" altLang="en-US" dirty="0"/>
              <a:t>，只</a:t>
            </a:r>
            <a:r>
              <a:rPr lang="en-US" altLang="zh-CN" dirty="0"/>
              <a:t>train discriminator</a:t>
            </a:r>
            <a:r>
              <a:rPr lang="zh-CN" altLang="en-US" dirty="0"/>
              <a:t>：因为一开始</a:t>
            </a:r>
            <a:r>
              <a:rPr lang="en-US" altLang="zh-CN" dirty="0"/>
              <a:t>generator</a:t>
            </a:r>
            <a:r>
              <a:rPr lang="zh-CN" altLang="en-US" dirty="0"/>
              <a:t>的参数是随机初始化的，所以当</a:t>
            </a:r>
            <a:r>
              <a:rPr lang="en-US" altLang="zh-CN" dirty="0"/>
              <a:t>random sample</a:t>
            </a:r>
            <a:r>
              <a:rPr lang="zh-CN" altLang="en-US" dirty="0"/>
              <a:t>一堆</a:t>
            </a:r>
            <a:r>
              <a:rPr lang="en-US" altLang="zh-CN" dirty="0"/>
              <a:t>vector</a:t>
            </a:r>
            <a:r>
              <a:rPr lang="zh-CN" altLang="en-US" dirty="0"/>
              <a:t>输入给</a:t>
            </a:r>
            <a:r>
              <a:rPr lang="en-US" altLang="zh-CN" dirty="0"/>
              <a:t>generator</a:t>
            </a:r>
            <a:r>
              <a:rPr lang="zh-CN" altLang="en-US" dirty="0"/>
              <a:t>时，它的输出最开始就是一堆乱花七八糟的图片，会和真实的动漫人物非常不像。</a:t>
            </a:r>
            <a:endParaRPr lang="en-US" altLang="zh-CN" dirty="0"/>
          </a:p>
          <a:p>
            <a:pPr lvl="0"/>
            <a:endParaRPr lang="en-US" altLang="zh-CN" dirty="0"/>
          </a:p>
          <a:p>
            <a:pPr lvl="0"/>
            <a:r>
              <a:rPr lang="zh-CN" altLang="en-US" dirty="0"/>
              <a:t>这时我们会有一个</a:t>
            </a:r>
            <a:r>
              <a:rPr lang="en-US" altLang="zh-CN" b="1" dirty="0"/>
              <a:t>database</a:t>
            </a:r>
            <a:r>
              <a:rPr lang="zh-CN" altLang="en-US" dirty="0"/>
              <a:t>里面包含各种动漫人物头像（这个</a:t>
            </a:r>
            <a:r>
              <a:rPr lang="en-US" altLang="zh-CN" dirty="0"/>
              <a:t>database</a:t>
            </a:r>
            <a:r>
              <a:rPr lang="zh-CN" altLang="en-US" dirty="0"/>
              <a:t>可以从网络上爬个图库来得到，不难收集），可以</a:t>
            </a:r>
            <a:r>
              <a:rPr lang="zh-CN" altLang="en-US" b="1" dirty="0"/>
              <a:t>从这个图库里面</a:t>
            </a:r>
            <a:r>
              <a:rPr lang="en-US" altLang="zh-CN" b="1" dirty="0"/>
              <a:t>sample</a:t>
            </a:r>
            <a:r>
              <a:rPr lang="zh-CN" altLang="en-US" b="1" dirty="0"/>
              <a:t>一些动漫人物头像出来，并拿这些图像跟</a:t>
            </a:r>
            <a:r>
              <a:rPr lang="en-US" altLang="zh-CN" b="1" dirty="0"/>
              <a:t>generator</a:t>
            </a:r>
            <a:r>
              <a:rPr lang="zh-CN" altLang="en-US" b="1" dirty="0"/>
              <a:t>产生出来的结果去训练</a:t>
            </a:r>
            <a:r>
              <a:rPr lang="en-US" altLang="zh-CN" b="1" dirty="0"/>
              <a:t>discriminator</a:t>
            </a:r>
            <a:r>
              <a:rPr lang="zh-CN" altLang="en-US" dirty="0"/>
              <a:t>，</a:t>
            </a:r>
            <a:endParaRPr lang="en-US" altLang="zh-CN" dirty="0"/>
          </a:p>
          <a:p>
            <a:pPr lvl="0"/>
            <a:endParaRPr lang="en-US" altLang="zh-CN" dirty="0"/>
          </a:p>
          <a:p>
            <a:pPr lvl="0"/>
            <a:r>
              <a:rPr lang="en-US" altLang="zh-CN" b="1" dirty="0"/>
              <a:t>discriminator</a:t>
            </a:r>
            <a:r>
              <a:rPr lang="zh-CN" altLang="en-US" b="1" dirty="0"/>
              <a:t>训练的目标就是要分辨真正的动漫人物跟</a:t>
            </a:r>
            <a:r>
              <a:rPr lang="en-US" altLang="zh-CN" b="1" dirty="0"/>
              <a:t>generator</a:t>
            </a:r>
            <a:r>
              <a:rPr lang="zh-CN" altLang="en-US" b="1" dirty="0"/>
              <a:t>产生出来的图片之间的差异</a:t>
            </a:r>
            <a:r>
              <a:rPr lang="zh-CN" altLang="en-US" dirty="0"/>
              <a:t>。所以实际的操作可以是这个样子，就是我们把这些真正的动漫人物都标</a:t>
            </a:r>
            <a:r>
              <a:rPr lang="en-US" altLang="zh-CN" dirty="0"/>
              <a:t>1</a:t>
            </a:r>
            <a:r>
              <a:rPr lang="zh-CN" altLang="en-US" dirty="0"/>
              <a:t>，</a:t>
            </a:r>
            <a:r>
              <a:rPr lang="en-US" altLang="zh-CN" dirty="0"/>
              <a:t>generator</a:t>
            </a:r>
            <a:r>
              <a:rPr lang="zh-CN" altLang="en-US" dirty="0"/>
              <a:t>产生出的图片都标</a:t>
            </a:r>
            <a:r>
              <a:rPr lang="en-US" altLang="zh-CN" dirty="0"/>
              <a:t>0</a:t>
            </a:r>
            <a:r>
              <a:rPr lang="zh-CN" altLang="en-US" dirty="0"/>
              <a:t>，那么对于</a:t>
            </a:r>
            <a:r>
              <a:rPr lang="en-US" altLang="zh-CN" dirty="0"/>
              <a:t>discriminator</a:t>
            </a:r>
            <a:r>
              <a:rPr lang="zh-CN" altLang="en-US" dirty="0"/>
              <a:t>来说这就是一个分类问题，我们训练一个</a:t>
            </a:r>
            <a:r>
              <a:rPr lang="en-US" altLang="zh-CN" dirty="0"/>
              <a:t>classifier</a:t>
            </a:r>
            <a:r>
              <a:rPr lang="zh-CN" altLang="en-US" dirty="0"/>
              <a:t>就得到了</a:t>
            </a:r>
            <a:r>
              <a:rPr lang="en-US" altLang="zh-CN" dirty="0"/>
              <a:t>discriminator</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471539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tabLst>
                <a:tab pos="574040" algn="l"/>
              </a:tabLst>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第一步训练完</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以后，</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接下来第二步我们固定</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改为训练</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tabLst>
                <a:tab pos="574040" algn="l"/>
              </a:tabLst>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tabLst>
                <a:tab pos="574040" algn="l"/>
              </a:tabLst>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的训练目标是要想办法去骗过</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tabLst>
                <a:tab pos="574040" algn="l"/>
              </a:tabLst>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刚才</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已经学会分辨真图和假图的差异，如果</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可以产生一些图片让</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认为是真正的动漫人物，那</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就可以以假乱真。</a:t>
            </a:r>
          </a:p>
          <a:p>
            <a:pPr algn="just">
              <a:tabLst>
                <a:tab pos="574040" algn="l"/>
              </a:tabLst>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tabLst>
                <a:tab pos="574040" algn="l"/>
              </a:tabLst>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那欺骗这件事情是怎么操作的呢？它是这样操作的，</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我们给</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输入一个从</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gaussian distribution sample</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出来的向量产生一个图片</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tabLst>
                <a:tab pos="574040" algn="l"/>
              </a:tabLst>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tabLst>
                <a:tab pos="574040" algn="l"/>
              </a:tabLst>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然后把这个图片丢到</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里面，</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会给这张图片一个分数，</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它的训练目标是要</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的输出值越大越好</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tabLst>
                <a:tab pos="574040" algn="l"/>
              </a:tabLst>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如果</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可以在调整参数后输出的图片可以让</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给予高分，就意味着</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产生出的图片是比较真实的。</a:t>
            </a:r>
          </a:p>
          <a:p>
            <a:pPr algn="just">
              <a:tabLst>
                <a:tab pos="574040" algn="l"/>
              </a:tabLst>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30606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问题一，</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比如：现在随随便便一张图片都是</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1000×1000 </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像素以上的， 每个像素都有</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RGB 3</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个参数来表示颜色信息。那么处理一张图片，可能就需要处理几百万个参数。这么大量的数据处理起来是非常消耗资源的，而且这只是一张不算太大的图片！</a:t>
            </a:r>
          </a:p>
          <a:p>
            <a:pPr algn="just"/>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卷积神经网络</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 – CNN </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解决的第一个问题就是</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将复杂问题简化</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，把大量参数降维成少量参数，再做处理。</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384336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tabLst>
                <a:tab pos="574040" algn="l"/>
              </a:tabLst>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tabLst>
                <a:tab pos="574040" algn="l"/>
              </a:tabLst>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所以实际上的操作是这样，</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都是包含好几层的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network</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，我们可以把它们直接连接起来作为一个比较大的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Network</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来看待。</a:t>
            </a:r>
          </a:p>
          <a:p>
            <a:pPr algn="just">
              <a:tabLst>
                <a:tab pos="574040" algn="l"/>
              </a:tabLst>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tabLst>
                <a:tab pos="574040" algn="l"/>
              </a:tabLst>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而这个</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network</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其中某一层</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hidden layer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的输出就代表一张图片，这时我们就希望调整这个巨大</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network</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的参数让输出的分数越大越好，</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而这些待调整的参数仅限制于前几层对应到</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的参数</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tabLst>
                <a:tab pos="574040" algn="l"/>
              </a:tabLst>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tabLst>
                <a:tab pos="574040" algn="l"/>
              </a:tabLst>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至于怎么训练调整这些参数，是和前面介绍过的训练神经网络方法是一致的，都是定义</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Loss,</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然后采用</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gradient descent base</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的方法让</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loss</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越小越好。</a:t>
            </a: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901326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接下来就是反复训练</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1</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】训练完</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之后，</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2</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】固定</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训练</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训练完</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以后，再用</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去产生更多的图片，再给</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做训练，反复执行这个训练过程，从而让</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都可以做的越来越好。</a:t>
            </a: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95300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那我们来看一下采用</a:t>
            </a:r>
            <a:r>
              <a:rPr lang="en-US" altLang="zh-CN" dirty="0"/>
              <a:t>GAN</a:t>
            </a:r>
            <a:r>
              <a:rPr lang="zh-CN" altLang="en-US" dirty="0"/>
              <a:t>网络产生动漫人物图片的实际实验结果，这里是把</a:t>
            </a:r>
            <a:r>
              <a:rPr lang="en-US" altLang="zh-CN" dirty="0"/>
              <a:t>generator update</a:t>
            </a:r>
            <a:r>
              <a:rPr lang="zh-CN" altLang="en-US" dirty="0"/>
              <a:t>了一百次的结果，目前还看不出来画的是什么。</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84526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紧接着，训练了</a:t>
            </a:r>
            <a:r>
              <a:rPr lang="en-US" altLang="zh-CN" dirty="0"/>
              <a:t>1000</a:t>
            </a:r>
            <a:r>
              <a:rPr lang="zh-CN" altLang="en-US" dirty="0"/>
              <a:t>次</a:t>
            </a:r>
            <a:r>
              <a:rPr lang="en-US" altLang="zh-CN" dirty="0"/>
              <a:t>discriminator</a:t>
            </a:r>
            <a:r>
              <a:rPr lang="zh-CN" altLang="en-US" dirty="0"/>
              <a:t>和</a:t>
            </a:r>
            <a:r>
              <a:rPr lang="en-US" altLang="zh-CN" dirty="0"/>
              <a:t>generator</a:t>
            </a:r>
            <a:r>
              <a:rPr lang="zh-CN" altLang="en-US" dirty="0"/>
              <a:t>之后，机器就产生了眼睛，</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505235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训练到</a:t>
            </a:r>
            <a:r>
              <a:rPr lang="en-US" altLang="zh-CN" dirty="0"/>
              <a:t>2000</a:t>
            </a:r>
            <a:r>
              <a:rPr lang="zh-CN" altLang="en-US" dirty="0"/>
              <a:t>次的时候，可以发现嘴巴出现了。</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38650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训练到</a:t>
            </a:r>
            <a:r>
              <a:rPr lang="en-US" altLang="zh-CN" dirty="0"/>
              <a:t>5000</a:t>
            </a:r>
            <a:r>
              <a:rPr lang="zh-CN" altLang="en-US" dirty="0"/>
              <a:t>次的时候，已经开始有一些人脸的模样了，而且可以发现机器能够学习到动漫人物就是要有水汪汪的大眼睛。</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84257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这个是</a:t>
            </a:r>
            <a:r>
              <a:rPr lang="en-US" altLang="zh-CN" dirty="0"/>
              <a:t>update 50000</a:t>
            </a:r>
            <a:r>
              <a:rPr lang="zh-CN" altLang="en-US" dirty="0"/>
              <a:t>次的结果，这时其实画出来的人物已经和真正的动漫人物头像比较接近了。当然如果有更好的</a:t>
            </a:r>
            <a:r>
              <a:rPr lang="en-US" altLang="zh-CN" dirty="0"/>
              <a:t>database</a:t>
            </a:r>
            <a:r>
              <a:rPr lang="zh-CN" altLang="en-US" dirty="0"/>
              <a:t>图片资料库的话，也许能得到更好的结果。</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451208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当然除了动画人物之外，也可以产生真实的人脸，有一个技术叫做</a:t>
            </a:r>
            <a:r>
              <a:rPr lang="en-US" altLang="zh-CN" dirty="0"/>
              <a:t>progressive GAN</a:t>
            </a:r>
            <a:r>
              <a:rPr lang="zh-CN" altLang="en-US" dirty="0"/>
              <a:t>，它可以产生像这里给出的非常高清的人脸，所以这个</a:t>
            </a:r>
            <a:r>
              <a:rPr lang="en-US" altLang="zh-CN" dirty="0"/>
              <a:t>progressive GAN</a:t>
            </a:r>
            <a:r>
              <a:rPr lang="zh-CN" altLang="en-US" dirty="0"/>
              <a:t>它可以产生以假乱真的人脸。</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74708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生成图片有什么用？</a:t>
            </a: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如图所示，</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GAN</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可以产生你没有看过的人脸。</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1</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】我们刚才说</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GAN</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中</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就是输入一个向量，输出一张图片。</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2</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3</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】那我们不止可以输入一个向量输出一张图片，还可以把输入的向量做内插。当把输入向量做内插然后丢给</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之后会发生什么事呢？</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4</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这时就可以看到两张图片之间连续的变化。举例来说，我们左边输入一个向量输出一个看起来非常严肃的男人，右边输入一个向量产生一张笑口常开的女人，那输入这两个向量之间的内插向量之后，就可以看到左边这个男人逐渐笑了起来。</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5</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】或者还有更多的例子，当我们左边输入一个向量产生一个往左看的人，右边产生一个往右看的人，</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这时机器就会自己学到介于【往左看的人】和【往右看的人】中间的就是往正面看的人</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生成式</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AI</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的能力，首先提醒我们，要严肃地考虑</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AI</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伦理。</a:t>
            </a: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其次，它也很有用，比如用于数据增强，用于自动驾驶，或者游戏设计等。</a:t>
            </a: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438929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刚才我们采用比喻</a:t>
            </a:r>
            <a:r>
              <a:rPr lang="en-US" altLang="zh-CN" dirty="0"/>
              <a:t>/</a:t>
            </a:r>
            <a:r>
              <a:rPr lang="zh-CN" altLang="en-US" dirty="0"/>
              <a:t>拟人的方法告诉大家</a:t>
            </a:r>
            <a:r>
              <a:rPr lang="en-US" altLang="zh-CN" dirty="0"/>
              <a:t>GAN</a:t>
            </a:r>
            <a:r>
              <a:rPr lang="zh-CN" altLang="en-US" dirty="0"/>
              <a:t>实际是怎么运作的，接下来我们从理论角度讲解一下为什么</a:t>
            </a:r>
            <a:r>
              <a:rPr lang="en-US" altLang="zh-CN" dirty="0"/>
              <a:t>generator</a:t>
            </a:r>
            <a:r>
              <a:rPr lang="zh-CN" altLang="en-US" dirty="0"/>
              <a:t>和</a:t>
            </a:r>
            <a:r>
              <a:rPr lang="en-US" altLang="zh-CN" dirty="0"/>
              <a:t>discriminator</a:t>
            </a:r>
            <a:r>
              <a:rPr lang="zh-CN" altLang="en-US" dirty="0"/>
              <a:t>的互动可以让</a:t>
            </a:r>
            <a:r>
              <a:rPr lang="en-US" altLang="zh-CN" dirty="0"/>
              <a:t>generator</a:t>
            </a:r>
            <a:r>
              <a:rPr lang="zh-CN" altLang="en-US" dirty="0"/>
              <a:t>产生真实的人脸图片。</a:t>
            </a:r>
            <a:endParaRPr lang="en-US" altLang="zh-CN" dirty="0"/>
          </a:p>
          <a:p>
            <a:pPr lvl="0"/>
            <a:endParaRPr lang="en-US" altLang="zh-CN" dirty="0"/>
          </a:p>
          <a:p>
            <a:pPr lvl="0"/>
            <a:r>
              <a:rPr lang="zh-CN" altLang="en-US" dirty="0"/>
              <a:t>首先我们来明确一下训练</a:t>
            </a:r>
            <a:r>
              <a:rPr lang="en-US" altLang="zh-CN" dirty="0"/>
              <a:t>GAN</a:t>
            </a:r>
            <a:r>
              <a:rPr lang="zh-CN" altLang="en-US" dirty="0"/>
              <a:t>网络的目标到底是什么：之前讲到在训练</a:t>
            </a:r>
            <a:r>
              <a:rPr lang="en-US" altLang="zh-CN" dirty="0"/>
              <a:t>Network</a:t>
            </a:r>
            <a:r>
              <a:rPr lang="zh-CN" altLang="en-US" dirty="0"/>
              <a:t>时要定一个</a:t>
            </a:r>
            <a:r>
              <a:rPr lang="en-US" altLang="zh-CN" dirty="0"/>
              <a:t>Loss function</a:t>
            </a:r>
            <a:r>
              <a:rPr lang="zh-CN" altLang="en-US" dirty="0"/>
              <a:t>，然后用</a:t>
            </a:r>
            <a:r>
              <a:rPr lang="en-US" altLang="zh-CN" dirty="0"/>
              <a:t>gradient descent </a:t>
            </a:r>
            <a:r>
              <a:rPr lang="zh-CN" altLang="en-US" dirty="0"/>
              <a:t>调整参数去</a:t>
            </a:r>
            <a:r>
              <a:rPr lang="en-US" altLang="zh-CN" dirty="0"/>
              <a:t>Minimize</a:t>
            </a:r>
            <a:r>
              <a:rPr lang="zh-CN" altLang="en-US" dirty="0"/>
              <a:t> </a:t>
            </a:r>
            <a:r>
              <a:rPr lang="en-US" altLang="zh-CN" dirty="0"/>
              <a:t>loss function</a:t>
            </a:r>
            <a:r>
              <a:rPr lang="zh-CN" altLang="en-US" dirty="0"/>
              <a:t>。</a:t>
            </a:r>
            <a:r>
              <a:rPr lang="zh-CN" altLang="en-US" b="1" dirty="0"/>
              <a:t>那么在</a:t>
            </a:r>
            <a:r>
              <a:rPr lang="en-US" altLang="zh-CN" b="1" dirty="0"/>
              <a:t>GAN</a:t>
            </a:r>
            <a:r>
              <a:rPr lang="zh-CN" altLang="en-US" b="1" dirty="0"/>
              <a:t>里面要</a:t>
            </a:r>
            <a:r>
              <a:rPr lang="en-US" altLang="zh-CN" b="1" dirty="0"/>
              <a:t>minimize</a:t>
            </a:r>
            <a:r>
              <a:rPr lang="zh-CN" altLang="en-US" b="1" dirty="0"/>
              <a:t>或者</a:t>
            </a:r>
            <a:r>
              <a:rPr lang="en-US" altLang="zh-CN" b="1" dirty="0"/>
              <a:t>maximize</a:t>
            </a:r>
            <a:r>
              <a:rPr lang="zh-CN" altLang="en-US" b="1" dirty="0"/>
              <a:t>的到底是什么呢</a:t>
            </a:r>
            <a:r>
              <a:rPr lang="zh-CN" altLang="en-US" dirty="0"/>
              <a:t>？</a:t>
            </a:r>
            <a:endParaRPr lang="en-US" altLang="zh-CN" dirty="0"/>
          </a:p>
          <a:p>
            <a:pPr lvl="0"/>
            <a:endParaRPr lang="en-US" altLang="zh-CN" dirty="0"/>
          </a:p>
          <a:p>
            <a:pPr lvl="0"/>
            <a:r>
              <a:rPr lang="zh-CN" altLang="en-US" dirty="0"/>
              <a:t>假设有一个</a:t>
            </a:r>
            <a:r>
              <a:rPr lang="en-US" altLang="zh-CN" dirty="0"/>
              <a:t>generator</a:t>
            </a:r>
            <a:r>
              <a:rPr lang="zh-CN" altLang="en-US" dirty="0"/>
              <a:t>，给它输入一堆从</a:t>
            </a:r>
            <a:r>
              <a:rPr lang="en-US" altLang="zh-CN" dirty="0"/>
              <a:t>normal distribution</a:t>
            </a:r>
            <a:r>
              <a:rPr lang="zh-CN" altLang="en-US" dirty="0"/>
              <a:t>里面</a:t>
            </a:r>
            <a:r>
              <a:rPr lang="en-US" altLang="zh-CN" dirty="0"/>
              <a:t>sample</a:t>
            </a:r>
            <a:r>
              <a:rPr lang="zh-CN" altLang="en-US" dirty="0"/>
              <a:t>出的</a:t>
            </a:r>
            <a:r>
              <a:rPr lang="en-US" altLang="zh-CN" dirty="0"/>
              <a:t>vector</a:t>
            </a:r>
            <a:r>
              <a:rPr lang="zh-CN" altLang="en-US" dirty="0"/>
              <a:t>，会输出一个比较复杂的</a:t>
            </a:r>
            <a:r>
              <a:rPr lang="en-US" altLang="zh-CN" dirty="0"/>
              <a:t>distribution</a:t>
            </a:r>
            <a:r>
              <a:rPr lang="zh-CN" altLang="en-US" dirty="0"/>
              <a:t>（定义为</a:t>
            </a:r>
            <a:r>
              <a:rPr lang="en-US" altLang="zh-CN" dirty="0"/>
              <a:t>P_G</a:t>
            </a:r>
            <a:r>
              <a:rPr lang="zh-CN" altLang="en-US" dirty="0"/>
              <a:t>），另外把由一堆真正的</a:t>
            </a:r>
            <a:r>
              <a:rPr lang="en-US" altLang="zh-CN" dirty="0"/>
              <a:t>Data</a:t>
            </a:r>
            <a:r>
              <a:rPr lang="zh-CN" altLang="en-US" dirty="0"/>
              <a:t>形成的另外一个</a:t>
            </a:r>
            <a:r>
              <a:rPr lang="en-US" altLang="zh-CN" dirty="0"/>
              <a:t>distribution</a:t>
            </a:r>
            <a:r>
              <a:rPr lang="zh-CN" altLang="en-US" dirty="0"/>
              <a:t>叫做</a:t>
            </a:r>
            <a:r>
              <a:rPr lang="en-US" altLang="zh-CN" dirty="0" err="1"/>
              <a:t>P_data</a:t>
            </a:r>
            <a:r>
              <a:rPr lang="zh-CN" altLang="en-US" dirty="0"/>
              <a:t>，我们希望</a:t>
            </a:r>
            <a:r>
              <a:rPr lang="en-US" altLang="zh-CN" dirty="0"/>
              <a:t>P_G</a:t>
            </a:r>
            <a:r>
              <a:rPr lang="zh-CN" altLang="en-US" dirty="0"/>
              <a:t>与</a:t>
            </a:r>
            <a:r>
              <a:rPr lang="en-US" altLang="zh-CN" dirty="0" err="1"/>
              <a:t>P_data</a:t>
            </a:r>
            <a:r>
              <a:rPr lang="zh-CN" altLang="en-US" dirty="0"/>
              <a:t>越接近越好。</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134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问题二，</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保留图像原有特征方面：传统的方法中，对图像的简单数据化是难以保留图像特征的。假如有圆形是</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1</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，没有圆形是</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0</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，那么圆形的位置不同就会产生完全不同的数据表达。但是从视觉的角度来看，图像的内容（本质）并没有发生变化，只是位置发生了变化。</a:t>
            </a:r>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所以当我们移动图像中的物体，用传统的方式的得出来的参数会差异很大！这是不符合图像处理的要求的。</a:t>
            </a:r>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而卷积神经网络可以用类似视觉的方式保留了图像的特征，当图像做翻转，旋转或者变换位置时，它也能有效的识别出来是类似的图像。</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211910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为了更直观的描述，下面我们用一维的情形来加以说明：</a:t>
            </a:r>
            <a:endParaRPr lang="en-US" altLang="zh-CN" dirty="0"/>
          </a:p>
          <a:p>
            <a:pPr lvl="0"/>
            <a:endParaRPr lang="en-US" altLang="zh-CN" dirty="0"/>
          </a:p>
          <a:p>
            <a:pPr lvl="0"/>
            <a:r>
              <a:rPr lang="zh-CN" altLang="en-US" b="1" dirty="0"/>
              <a:t>假设</a:t>
            </a:r>
            <a:r>
              <a:rPr lang="en-US" altLang="zh-CN" b="1" dirty="0"/>
              <a:t>generator</a:t>
            </a:r>
            <a:r>
              <a:rPr lang="zh-CN" altLang="en-US" b="1" dirty="0"/>
              <a:t>的</a:t>
            </a:r>
            <a:r>
              <a:rPr lang="en-US" altLang="zh-CN" b="1" dirty="0"/>
              <a:t>Input</a:t>
            </a:r>
            <a:r>
              <a:rPr lang="zh-CN" altLang="en-US" b="1" dirty="0"/>
              <a:t>和</a:t>
            </a:r>
            <a:r>
              <a:rPr lang="en-US" altLang="zh-CN" b="1" dirty="0"/>
              <a:t>Output</a:t>
            </a:r>
            <a:r>
              <a:rPr lang="zh-CN" altLang="en-US" b="1" dirty="0"/>
              <a:t>都是一维向量</a:t>
            </a:r>
            <a:r>
              <a:rPr lang="zh-CN" altLang="en-US" dirty="0"/>
              <a:t>，那么当我们把对应为</a:t>
            </a:r>
            <a:r>
              <a:rPr lang="en-US" altLang="zh-CN" dirty="0"/>
              <a:t>normal distribution</a:t>
            </a:r>
            <a:r>
              <a:rPr lang="zh-CN" altLang="en-US" dirty="0"/>
              <a:t>的五个点</a:t>
            </a:r>
            <a:r>
              <a:rPr lang="en-US" altLang="zh-CN" dirty="0"/>
              <a:t>input</a:t>
            </a:r>
            <a:r>
              <a:rPr lang="zh-CN" altLang="en-US" dirty="0"/>
              <a:t>进</a:t>
            </a:r>
            <a:r>
              <a:rPr lang="en-US" altLang="zh-CN" dirty="0"/>
              <a:t>generator</a:t>
            </a:r>
            <a:r>
              <a:rPr lang="zh-CN" altLang="en-US" dirty="0"/>
              <a:t>之后，五个点的位置会发生改变，因为</a:t>
            </a:r>
            <a:r>
              <a:rPr lang="en-US" altLang="zh-CN" dirty="0"/>
              <a:t>generator</a:t>
            </a:r>
            <a:r>
              <a:rPr lang="zh-CN" altLang="en-US" dirty="0"/>
              <a:t>的</a:t>
            </a:r>
            <a:r>
              <a:rPr lang="en-US" altLang="zh-CN" dirty="0"/>
              <a:t>output</a:t>
            </a:r>
            <a:r>
              <a:rPr lang="zh-CN" altLang="en-US" dirty="0"/>
              <a:t>会是一个新的</a:t>
            </a:r>
            <a:r>
              <a:rPr lang="en-US" altLang="zh-CN" dirty="0"/>
              <a:t>distribution</a:t>
            </a:r>
            <a:r>
              <a:rPr lang="zh-CN" altLang="en-US" dirty="0"/>
              <a:t>，而真正</a:t>
            </a:r>
            <a:r>
              <a:rPr lang="en-US" altLang="zh-CN" dirty="0"/>
              <a:t>data</a:t>
            </a:r>
            <a:r>
              <a:rPr lang="zh-CN" altLang="en-US" dirty="0"/>
              <a:t>的</a:t>
            </a:r>
            <a:r>
              <a:rPr lang="en-US" altLang="zh-CN" dirty="0"/>
              <a:t>distribution</a:t>
            </a:r>
            <a:r>
              <a:rPr lang="zh-CN" altLang="en-US" dirty="0"/>
              <a:t>是长右边蓝色曲线这个样子，</a:t>
            </a:r>
            <a:endParaRPr lang="en-US" altLang="zh-CN" dirty="0"/>
          </a:p>
          <a:p>
            <a:pPr lvl="0"/>
            <a:endParaRPr lang="en-US" altLang="zh-CN" dirty="0"/>
          </a:p>
          <a:p>
            <a:pPr lvl="0"/>
            <a:r>
              <a:rPr lang="zh-CN" altLang="en-US" dirty="0"/>
              <a:t>所以我们现在就希望左边这个绿色分布和右边这个蓝色分布越接近越好，如果用数学式表达就可以写成下面这样：其中</a:t>
            </a:r>
            <a:r>
              <a:rPr lang="en-US" altLang="zh-CN" dirty="0" err="1"/>
              <a:t>Div</a:t>
            </a:r>
            <a:r>
              <a:rPr lang="en-US" altLang="zh-CN" dirty="0"/>
              <a:t> of (PG, </a:t>
            </a:r>
            <a:r>
              <a:rPr lang="en-US" altLang="zh-CN" dirty="0" err="1"/>
              <a:t>Pdata</a:t>
            </a:r>
            <a:r>
              <a:rPr lang="en-US" altLang="zh-CN" dirty="0"/>
              <a:t>)</a:t>
            </a:r>
            <a:r>
              <a:rPr lang="zh-CN" altLang="en-US" dirty="0"/>
              <a:t>指的就是</a:t>
            </a:r>
            <a:r>
              <a:rPr lang="en-US" altLang="zh-CN" dirty="0"/>
              <a:t>PG</a:t>
            </a:r>
            <a:r>
              <a:rPr lang="zh-CN" altLang="en-US" dirty="0"/>
              <a:t>跟</a:t>
            </a:r>
            <a:r>
              <a:rPr lang="en-US" altLang="zh-CN" dirty="0" err="1"/>
              <a:t>Pdata</a:t>
            </a:r>
            <a:r>
              <a:rPr lang="zh-CN" altLang="en-US" dirty="0"/>
              <a:t>两个</a:t>
            </a:r>
            <a:r>
              <a:rPr lang="en-US" altLang="zh-CN" dirty="0"/>
              <a:t>distribution</a:t>
            </a:r>
            <a:r>
              <a:rPr lang="zh-CN" altLang="en-US" dirty="0"/>
              <a:t>之间的</a:t>
            </a:r>
            <a:r>
              <a:rPr lang="en-US" altLang="zh-CN" dirty="0"/>
              <a:t>divergence</a:t>
            </a:r>
            <a:r>
              <a:rPr lang="zh-CN" altLang="en-US" dirty="0"/>
              <a:t>，</a:t>
            </a:r>
            <a:r>
              <a:rPr lang="en-US" altLang="zh-CN" dirty="0"/>
              <a:t>divergence</a:t>
            </a:r>
            <a:r>
              <a:rPr lang="zh-CN" altLang="en-US" dirty="0"/>
              <a:t>是用来衡量两个</a:t>
            </a:r>
            <a:r>
              <a:rPr lang="en-US" altLang="zh-CN" dirty="0"/>
              <a:t>distribution</a:t>
            </a:r>
            <a:r>
              <a:rPr lang="zh-CN" altLang="en-US" dirty="0"/>
              <a:t>之间相似度的</a:t>
            </a:r>
            <a:r>
              <a:rPr lang="en-US" altLang="zh-CN" dirty="0"/>
              <a:t>measure</a:t>
            </a:r>
            <a:r>
              <a:rPr lang="zh-CN" altLang="en-US" dirty="0"/>
              <a:t>，它可以看作是两个</a:t>
            </a:r>
            <a:r>
              <a:rPr lang="en-US" altLang="zh-CN" dirty="0"/>
              <a:t>distribution</a:t>
            </a:r>
            <a:r>
              <a:rPr lang="zh-CN" altLang="en-US" dirty="0"/>
              <a:t>之间的某种距离，</a:t>
            </a:r>
            <a:r>
              <a:rPr lang="en-US" altLang="zh-CN" dirty="0"/>
              <a:t>divergence</a:t>
            </a:r>
            <a:r>
              <a:rPr lang="zh-CN" altLang="en-US" dirty="0"/>
              <a:t>越大就代表两个</a:t>
            </a:r>
            <a:r>
              <a:rPr lang="en-US" altLang="zh-CN" dirty="0"/>
              <a:t>distribution</a:t>
            </a:r>
            <a:r>
              <a:rPr lang="zh-CN" altLang="en-US" dirty="0"/>
              <a:t>越不像，越小就代表两个</a:t>
            </a:r>
            <a:r>
              <a:rPr lang="en-US" altLang="zh-CN" dirty="0"/>
              <a:t>distribution</a:t>
            </a:r>
            <a:r>
              <a:rPr lang="zh-CN" altLang="en-US" dirty="0"/>
              <a:t>越相近。</a:t>
            </a:r>
            <a:endParaRPr lang="en-US" altLang="zh-CN" dirty="0"/>
          </a:p>
          <a:p>
            <a:pPr lvl="0"/>
            <a:endParaRPr lang="en-US" altLang="zh-CN" dirty="0"/>
          </a:p>
          <a:p>
            <a:pPr lvl="0"/>
            <a:r>
              <a:rPr lang="zh-CN" altLang="en-US" dirty="0"/>
              <a:t>那么现在的目标就是要找一组</a:t>
            </a:r>
            <a:r>
              <a:rPr lang="en-US" altLang="zh-CN" dirty="0"/>
              <a:t>generator</a:t>
            </a:r>
            <a:r>
              <a:rPr lang="zh-CN" altLang="en-US" dirty="0"/>
              <a:t>的参数，它可以使产生出来的</a:t>
            </a:r>
            <a:r>
              <a:rPr lang="en-US" altLang="zh-CN" dirty="0"/>
              <a:t>PG</a:t>
            </a:r>
            <a:r>
              <a:rPr lang="zh-CN" altLang="en-US" dirty="0"/>
              <a:t>与</a:t>
            </a:r>
            <a:r>
              <a:rPr lang="en-US" altLang="zh-CN" dirty="0" err="1"/>
              <a:t>Pdata</a:t>
            </a:r>
            <a:r>
              <a:rPr lang="zh-CN" altLang="en-US" dirty="0"/>
              <a:t>之间的</a:t>
            </a:r>
            <a:r>
              <a:rPr lang="en-US" altLang="zh-CN" dirty="0"/>
              <a:t>divergence</a:t>
            </a:r>
            <a:r>
              <a:rPr lang="zh-CN" altLang="en-US" dirty="0"/>
              <a:t>越小越好。所以类比神经网络的训练目标，在</a:t>
            </a:r>
            <a:r>
              <a:rPr lang="en-US" altLang="zh-CN" dirty="0"/>
              <a:t>generation</a:t>
            </a:r>
            <a:r>
              <a:rPr lang="zh-CN" altLang="en-US" dirty="0"/>
              <a:t>这个问题里面，我们的</a:t>
            </a:r>
            <a:r>
              <a:rPr lang="en-US" altLang="zh-CN" dirty="0"/>
              <a:t>loss function</a:t>
            </a:r>
            <a:r>
              <a:rPr lang="zh-CN" altLang="en-US" dirty="0"/>
              <a:t>就是</a:t>
            </a:r>
            <a:r>
              <a:rPr lang="en-US" altLang="zh-CN" dirty="0"/>
              <a:t>divergence</a:t>
            </a:r>
            <a:r>
              <a:rPr lang="zh-CN" altLang="en-US" dirty="0"/>
              <a:t>，但是在之前训练神经网络时</a:t>
            </a:r>
            <a:r>
              <a:rPr lang="en-US" altLang="zh-CN" dirty="0"/>
              <a:t>loss</a:t>
            </a:r>
            <a:r>
              <a:rPr lang="zh-CN" altLang="en-US" dirty="0"/>
              <a:t>是很容易计算的，这里的</a:t>
            </a:r>
            <a:r>
              <a:rPr lang="en-US" altLang="zh-CN" dirty="0"/>
              <a:t>divergence</a:t>
            </a:r>
            <a:r>
              <a:rPr lang="zh-CN" altLang="en-US" dirty="0"/>
              <a:t>该怎样计算呢？</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860786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现在我们遇到的问题就是不知道怎么计算</a:t>
            </a:r>
            <a:r>
              <a:rPr lang="en-US" altLang="zh-CN" dirty="0"/>
              <a:t>divergence</a:t>
            </a:r>
            <a:r>
              <a:rPr lang="zh-CN" altLang="en-US" dirty="0"/>
              <a:t>，</a:t>
            </a:r>
            <a:endParaRPr lang="en-US" altLang="zh-CN" dirty="0"/>
          </a:p>
          <a:p>
            <a:pPr lvl="0"/>
            <a:endParaRPr lang="en-US" altLang="zh-CN" dirty="0"/>
          </a:p>
          <a:p>
            <a:pPr lvl="0"/>
            <a:r>
              <a:rPr lang="zh-CN" altLang="en-US" dirty="0"/>
              <a:t>而</a:t>
            </a:r>
            <a:r>
              <a:rPr lang="en-US" altLang="zh-CN" dirty="0"/>
              <a:t>GAN</a:t>
            </a:r>
            <a:r>
              <a:rPr lang="zh-CN" altLang="en-US" dirty="0"/>
              <a:t>能做到的就是，我们不需要知道</a:t>
            </a:r>
            <a:r>
              <a:rPr lang="en-US" altLang="zh-CN" dirty="0"/>
              <a:t>PG</a:t>
            </a:r>
            <a:r>
              <a:rPr lang="zh-CN" altLang="en-US" dirty="0"/>
              <a:t>和</a:t>
            </a:r>
            <a:r>
              <a:rPr lang="en-US" altLang="zh-CN" dirty="0" err="1"/>
              <a:t>Pdata</a:t>
            </a:r>
            <a:r>
              <a:rPr lang="zh-CN" altLang="en-US" dirty="0"/>
              <a:t>它们实际的</a:t>
            </a:r>
            <a:r>
              <a:rPr lang="en-US" altLang="zh-CN" dirty="0"/>
              <a:t>formulation</a:t>
            </a:r>
            <a:r>
              <a:rPr lang="zh-CN" altLang="en-US" dirty="0"/>
              <a:t>长什么样子，只要能够从这两个</a:t>
            </a:r>
            <a:r>
              <a:rPr lang="en-US" altLang="zh-CN" dirty="0"/>
              <a:t>distribution</a:t>
            </a:r>
            <a:r>
              <a:rPr lang="zh-CN" altLang="en-US" dirty="0"/>
              <a:t>里</a:t>
            </a:r>
            <a:r>
              <a:rPr lang="en-US" altLang="zh-CN" dirty="0"/>
              <a:t>sample</a:t>
            </a:r>
            <a:r>
              <a:rPr lang="zh-CN" altLang="en-US" dirty="0"/>
              <a:t>出东西，就有办法计算</a:t>
            </a:r>
            <a:r>
              <a:rPr lang="en-US" altLang="zh-CN" dirty="0"/>
              <a:t>divergence</a:t>
            </a:r>
            <a:r>
              <a:rPr lang="zh-CN" altLang="en-US" dirty="0"/>
              <a:t>。</a:t>
            </a:r>
            <a:endParaRPr lang="en-US" altLang="zh-CN" dirty="0"/>
          </a:p>
          <a:p>
            <a:pPr lvl="0"/>
            <a:endParaRPr lang="en-US" altLang="zh-CN" dirty="0"/>
          </a:p>
          <a:p>
            <a:pPr lvl="0"/>
            <a:r>
              <a:rPr lang="zh-CN" altLang="en-US" dirty="0"/>
              <a:t>那么</a:t>
            </a:r>
            <a:r>
              <a:rPr lang="en-US" altLang="zh-CN" dirty="0"/>
              <a:t>PG</a:t>
            </a:r>
            <a:r>
              <a:rPr lang="zh-CN" altLang="en-US" dirty="0"/>
              <a:t>和</a:t>
            </a:r>
            <a:r>
              <a:rPr lang="en-US" altLang="zh-CN" dirty="0" err="1"/>
              <a:t>Pdata</a:t>
            </a:r>
            <a:r>
              <a:rPr lang="zh-CN" altLang="en-US" dirty="0"/>
              <a:t>怎么</a:t>
            </a:r>
            <a:r>
              <a:rPr lang="en-US" altLang="zh-CN" dirty="0"/>
              <a:t>sample</a:t>
            </a:r>
            <a:r>
              <a:rPr lang="zh-CN" altLang="en-US" dirty="0"/>
              <a:t>呢？对于</a:t>
            </a:r>
            <a:r>
              <a:rPr lang="en-US" altLang="zh-CN" dirty="0" err="1"/>
              <a:t>Pdata</a:t>
            </a:r>
            <a:r>
              <a:rPr lang="zh-CN" altLang="en-US" dirty="0"/>
              <a:t>而言，我们就从图库里面随机产生一些图片就可以得到</a:t>
            </a:r>
            <a:r>
              <a:rPr lang="en-US" altLang="zh-CN" dirty="0" err="1"/>
              <a:t>Pdata</a:t>
            </a:r>
            <a:r>
              <a:rPr lang="zh-CN" altLang="en-US" dirty="0"/>
              <a:t>，而对于</a:t>
            </a:r>
            <a:r>
              <a:rPr lang="en-US" altLang="zh-CN" dirty="0"/>
              <a:t>generator</a:t>
            </a:r>
            <a:r>
              <a:rPr lang="zh-CN" altLang="en-US" dirty="0"/>
              <a:t>而言，就从</a:t>
            </a:r>
            <a:r>
              <a:rPr lang="en-US" altLang="zh-CN" dirty="0"/>
              <a:t>normal distribution</a:t>
            </a:r>
            <a:r>
              <a:rPr lang="zh-CN" altLang="en-US" dirty="0"/>
              <a:t> 里</a:t>
            </a:r>
            <a:r>
              <a:rPr lang="en-US" altLang="zh-CN" dirty="0"/>
              <a:t>sample</a:t>
            </a:r>
            <a:r>
              <a:rPr lang="zh-CN" altLang="en-US" dirty="0"/>
              <a:t>一些</a:t>
            </a:r>
            <a:r>
              <a:rPr lang="en-US" altLang="zh-CN" dirty="0"/>
              <a:t>vector</a:t>
            </a:r>
            <a:r>
              <a:rPr lang="zh-CN" altLang="en-US" dirty="0"/>
              <a:t>出来，然后输入进</a:t>
            </a:r>
            <a:r>
              <a:rPr lang="en-US" altLang="zh-CN" dirty="0"/>
              <a:t>generator</a:t>
            </a:r>
            <a:r>
              <a:rPr lang="zh-CN" altLang="en-US" dirty="0"/>
              <a:t>产生出一些图片，这些图片就是</a:t>
            </a:r>
            <a:r>
              <a:rPr lang="en-US" altLang="zh-CN" dirty="0"/>
              <a:t>PG sample</a:t>
            </a:r>
            <a:r>
              <a:rPr lang="zh-CN" altLang="en-US" dirty="0"/>
              <a:t>的结果，</a:t>
            </a:r>
            <a:endParaRPr lang="en-US" altLang="zh-CN" dirty="0"/>
          </a:p>
          <a:p>
            <a:pPr lvl="0"/>
            <a:endParaRPr lang="en-US" altLang="zh-CN" dirty="0"/>
          </a:p>
          <a:p>
            <a:pPr lvl="0"/>
            <a:r>
              <a:rPr lang="zh-CN" altLang="en-US" dirty="0"/>
              <a:t>所以我们是可以分别让</a:t>
            </a:r>
            <a:r>
              <a:rPr lang="en-US" altLang="zh-CN" dirty="0"/>
              <a:t>PDATA</a:t>
            </a:r>
            <a:r>
              <a:rPr lang="zh-CN" altLang="en-US" dirty="0"/>
              <a:t>和</a:t>
            </a:r>
            <a:r>
              <a:rPr lang="en-US" altLang="zh-CN" dirty="0"/>
              <a:t>PG</a:t>
            </a:r>
            <a:r>
              <a:rPr lang="zh-CN" altLang="en-US" dirty="0"/>
              <a:t>做</a:t>
            </a:r>
            <a:r>
              <a:rPr lang="en-US" altLang="zh-CN" dirty="0"/>
              <a:t>sample</a:t>
            </a:r>
            <a:r>
              <a:rPr lang="zh-CN" altLang="en-US" dirty="0"/>
              <a:t>的，而</a:t>
            </a:r>
            <a:r>
              <a:rPr lang="en-US" altLang="zh-CN" dirty="0"/>
              <a:t>GAN</a:t>
            </a:r>
            <a:r>
              <a:rPr lang="zh-CN" altLang="en-US" dirty="0"/>
              <a:t>一系列的操作就是要在不知道</a:t>
            </a:r>
            <a:r>
              <a:rPr lang="en-US" altLang="zh-CN" dirty="0"/>
              <a:t>PG</a:t>
            </a:r>
            <a:r>
              <a:rPr lang="zh-CN" altLang="en-US" dirty="0"/>
              <a:t>和</a:t>
            </a:r>
            <a:r>
              <a:rPr lang="en-US" altLang="zh-CN" dirty="0" err="1"/>
              <a:t>Pdata</a:t>
            </a:r>
            <a:r>
              <a:rPr lang="zh-CN" altLang="en-US" dirty="0"/>
              <a:t>的实际</a:t>
            </a:r>
            <a:r>
              <a:rPr lang="en-US" altLang="zh-CN" dirty="0"/>
              <a:t>formulation</a:t>
            </a:r>
            <a:r>
              <a:rPr lang="zh-CN" altLang="en-US" dirty="0"/>
              <a:t>，</a:t>
            </a:r>
            <a:r>
              <a:rPr lang="zh-CN" altLang="en-US" b="1" dirty="0"/>
              <a:t>在只能做</a:t>
            </a:r>
            <a:r>
              <a:rPr lang="en-US" altLang="zh-CN" b="1" dirty="0"/>
              <a:t>sample</a:t>
            </a:r>
            <a:r>
              <a:rPr lang="zh-CN" altLang="en-US" b="1" dirty="0"/>
              <a:t>的情况下计算出</a:t>
            </a:r>
            <a:r>
              <a:rPr lang="en-US" altLang="zh-CN" b="1" dirty="0"/>
              <a:t>divergence</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771911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b="1" dirty="0"/>
              <a:t>这就需要借助于</a:t>
            </a:r>
            <a:r>
              <a:rPr lang="en-US" altLang="zh-CN" b="1" dirty="0"/>
              <a:t>discriminator</a:t>
            </a:r>
            <a:r>
              <a:rPr lang="zh-CN" altLang="en-US" b="1" dirty="0"/>
              <a:t>的力量：</a:t>
            </a:r>
            <a:endParaRPr lang="en-US" altLang="zh-CN" b="1" dirty="0"/>
          </a:p>
          <a:p>
            <a:pPr lvl="0"/>
            <a:endParaRPr lang="en-US" altLang="zh-CN" dirty="0"/>
          </a:p>
          <a:p>
            <a:pPr lvl="0"/>
            <a:r>
              <a:rPr lang="zh-CN" altLang="en-US" dirty="0"/>
              <a:t>刚才讲过</a:t>
            </a:r>
            <a:r>
              <a:rPr lang="en-US" altLang="zh-CN" dirty="0"/>
              <a:t>discriminator</a:t>
            </a:r>
            <a:r>
              <a:rPr lang="zh-CN" altLang="en-US" dirty="0"/>
              <a:t>是怎么训练出来的呢？就是我们有一大堆从</a:t>
            </a:r>
            <a:r>
              <a:rPr lang="en-US" altLang="zh-CN" dirty="0" err="1"/>
              <a:t>Pdata</a:t>
            </a:r>
            <a:r>
              <a:rPr lang="zh-CN" altLang="en-US" dirty="0"/>
              <a:t>里面</a:t>
            </a:r>
            <a:r>
              <a:rPr lang="en-US" altLang="zh-CN" dirty="0"/>
              <a:t>sample</a:t>
            </a:r>
            <a:r>
              <a:rPr lang="zh-CN" altLang="en-US" dirty="0"/>
              <a:t>出的</a:t>
            </a:r>
            <a:r>
              <a:rPr lang="en-US" altLang="zh-CN" dirty="0"/>
              <a:t>real data</a:t>
            </a:r>
            <a:r>
              <a:rPr lang="zh-CN" altLang="en-US" dirty="0"/>
              <a:t>，同时有一大堆从</a:t>
            </a:r>
            <a:r>
              <a:rPr lang="en-US" altLang="zh-CN" dirty="0"/>
              <a:t>generator</a:t>
            </a:r>
            <a:r>
              <a:rPr lang="zh-CN" altLang="en-US" dirty="0"/>
              <a:t>产生的</a:t>
            </a:r>
            <a:r>
              <a:rPr lang="en-US" altLang="zh-CN" dirty="0"/>
              <a:t>generative data</a:t>
            </a:r>
            <a:r>
              <a:rPr lang="zh-CN" altLang="en-US" dirty="0"/>
              <a:t>（它们可以看作是从</a:t>
            </a:r>
            <a:r>
              <a:rPr lang="en-US" altLang="zh-CN" dirty="0"/>
              <a:t>PG sample</a:t>
            </a:r>
            <a:r>
              <a:rPr lang="zh-CN" altLang="en-US" dirty="0"/>
              <a:t>出来的结果），根据</a:t>
            </a:r>
            <a:r>
              <a:rPr lang="en-US" altLang="zh-CN" dirty="0"/>
              <a:t>real data</a:t>
            </a:r>
            <a:r>
              <a:rPr lang="zh-CN" altLang="en-US" dirty="0"/>
              <a:t>和</a:t>
            </a:r>
            <a:r>
              <a:rPr lang="en-US" altLang="zh-CN" dirty="0"/>
              <a:t>generative data</a:t>
            </a:r>
            <a:r>
              <a:rPr lang="zh-CN" altLang="en-US" dirty="0"/>
              <a:t>我们就可以训练一个</a:t>
            </a:r>
            <a:r>
              <a:rPr lang="en-US" altLang="zh-CN" dirty="0"/>
              <a:t>discriminator</a:t>
            </a:r>
            <a:r>
              <a:rPr lang="zh-CN" altLang="en-US" dirty="0"/>
              <a:t>，它的训练目标是看到</a:t>
            </a:r>
            <a:r>
              <a:rPr lang="en-US" altLang="zh-CN" dirty="0"/>
              <a:t>real data</a:t>
            </a:r>
            <a:r>
              <a:rPr lang="zh-CN" altLang="en-US" dirty="0"/>
              <a:t>就给出比较高的分数，看到</a:t>
            </a:r>
            <a:r>
              <a:rPr lang="en-US" altLang="zh-CN" dirty="0"/>
              <a:t>generative data</a:t>
            </a:r>
            <a:r>
              <a:rPr lang="zh-CN" altLang="en-US" dirty="0"/>
              <a:t>就给比较低的分数，</a:t>
            </a:r>
            <a:endParaRPr lang="en-US" altLang="zh-CN" dirty="0"/>
          </a:p>
          <a:p>
            <a:pPr lvl="0"/>
            <a:endParaRPr lang="en-US" altLang="zh-CN" dirty="0"/>
          </a:p>
          <a:p>
            <a:pPr lvl="0"/>
            <a:r>
              <a:rPr lang="zh-CN" altLang="en-US" dirty="0"/>
              <a:t>我们也可以把它写成一个</a:t>
            </a:r>
            <a:r>
              <a:rPr lang="en-US" altLang="zh-CN" dirty="0"/>
              <a:t>optimization</a:t>
            </a:r>
            <a:r>
              <a:rPr lang="zh-CN" altLang="en-US" dirty="0"/>
              <a:t>的问题：也就是要训练一个</a:t>
            </a:r>
            <a:r>
              <a:rPr lang="en-US" altLang="zh-CN" dirty="0"/>
              <a:t>discriminator</a:t>
            </a:r>
            <a:r>
              <a:rPr lang="zh-CN" altLang="en-US" dirty="0"/>
              <a:t>，让它可以</a:t>
            </a:r>
            <a:r>
              <a:rPr lang="en-US" altLang="zh-CN" dirty="0"/>
              <a:t>maximize</a:t>
            </a:r>
            <a:r>
              <a:rPr lang="zh-CN" altLang="en-US" dirty="0"/>
              <a:t>某个</a:t>
            </a:r>
            <a:r>
              <a:rPr lang="en-US" altLang="zh-CN" dirty="0"/>
              <a:t>objective function</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836333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而这个</a:t>
            </a:r>
            <a:r>
              <a:rPr lang="en-US" altLang="zh-CN" dirty="0"/>
              <a:t>objective function</a:t>
            </a:r>
            <a:r>
              <a:rPr lang="zh-CN" altLang="en-US" dirty="0"/>
              <a:t>的具体表达式就长下面这个样子：</a:t>
            </a:r>
            <a:endParaRPr lang="en-US" altLang="zh-CN" dirty="0"/>
          </a:p>
          <a:p>
            <a:pPr lvl="0"/>
            <a:endParaRPr lang="en-US" altLang="zh-CN" dirty="0"/>
          </a:p>
          <a:p>
            <a:pPr lvl="0"/>
            <a:r>
              <a:rPr lang="zh-CN" altLang="en-US" dirty="0"/>
              <a:t>它表示从</a:t>
            </a:r>
            <a:r>
              <a:rPr lang="en-US" altLang="zh-CN" dirty="0" err="1"/>
              <a:t>Pdata</a:t>
            </a:r>
            <a:r>
              <a:rPr lang="zh-CN" altLang="en-US" dirty="0"/>
              <a:t>里面</a:t>
            </a:r>
            <a:r>
              <a:rPr lang="en-US" altLang="zh-CN" dirty="0"/>
              <a:t>sample</a:t>
            </a:r>
            <a:r>
              <a:rPr lang="zh-CN" altLang="en-US" dirty="0"/>
              <a:t>一堆</a:t>
            </a:r>
            <a:r>
              <a:rPr lang="en-US" altLang="zh-CN" dirty="0"/>
              <a:t>y,</a:t>
            </a:r>
            <a:r>
              <a:rPr lang="zh-CN" altLang="en-US" dirty="0"/>
              <a:t> 把它们丢进</a:t>
            </a:r>
            <a:r>
              <a:rPr lang="en-US" altLang="zh-CN" dirty="0"/>
              <a:t>D</a:t>
            </a:r>
            <a:r>
              <a:rPr lang="zh-CN" altLang="en-US" dirty="0"/>
              <a:t>里面会得到一个分数</a:t>
            </a:r>
            <a:r>
              <a:rPr lang="en-US" altLang="zh-CN" dirty="0"/>
              <a:t>D(y)</a:t>
            </a:r>
            <a:r>
              <a:rPr lang="zh-CN" altLang="en-US" dirty="0"/>
              <a:t>，另外从</a:t>
            </a:r>
            <a:r>
              <a:rPr lang="en-US" altLang="zh-CN" dirty="0"/>
              <a:t>PG</a:t>
            </a:r>
            <a:r>
              <a:rPr lang="zh-CN" altLang="en-US" dirty="0"/>
              <a:t>也就是</a:t>
            </a:r>
            <a:r>
              <a:rPr lang="en-US" altLang="zh-CN" dirty="0"/>
              <a:t>generator</a:t>
            </a:r>
            <a:r>
              <a:rPr lang="zh-CN" altLang="en-US" dirty="0"/>
              <a:t>产生一堆</a:t>
            </a:r>
            <a:r>
              <a:rPr lang="en-US" altLang="zh-CN" dirty="0"/>
              <a:t>y</a:t>
            </a:r>
            <a:r>
              <a:rPr lang="zh-CN" altLang="en-US" dirty="0"/>
              <a:t>，把它们也丢进</a:t>
            </a:r>
            <a:r>
              <a:rPr lang="en-US" altLang="zh-CN" dirty="0"/>
              <a:t>discriminator</a:t>
            </a:r>
            <a:r>
              <a:rPr lang="zh-CN" altLang="en-US" dirty="0"/>
              <a:t>里面得到一个分数</a:t>
            </a:r>
            <a:r>
              <a:rPr lang="en-US" altLang="zh-CN" dirty="0"/>
              <a:t>D(y)</a:t>
            </a:r>
            <a:r>
              <a:rPr lang="zh-CN" altLang="en-US" dirty="0"/>
              <a:t>，再取</a:t>
            </a:r>
            <a:r>
              <a:rPr lang="en-US" altLang="zh-CN" dirty="0"/>
              <a:t>log(1-D(y))</a:t>
            </a:r>
            <a:r>
              <a:rPr lang="zh-CN" altLang="en-US" dirty="0"/>
              <a:t>，</a:t>
            </a:r>
            <a:endParaRPr lang="en-US" altLang="zh-CN" dirty="0"/>
          </a:p>
          <a:p>
            <a:pPr lvl="0"/>
            <a:endParaRPr lang="en-US" altLang="zh-CN" dirty="0"/>
          </a:p>
          <a:p>
            <a:pPr lvl="0"/>
            <a:r>
              <a:rPr lang="zh-CN" altLang="en-US" dirty="0"/>
              <a:t>当我们希望这个</a:t>
            </a:r>
            <a:r>
              <a:rPr lang="en-US" altLang="zh-CN" dirty="0"/>
              <a:t>objective function V</a:t>
            </a:r>
            <a:r>
              <a:rPr lang="zh-CN" altLang="en-US" dirty="0"/>
              <a:t>越大越好时，也就意味着希望第一个</a:t>
            </a:r>
            <a:r>
              <a:rPr lang="en-US" altLang="zh-CN" dirty="0"/>
              <a:t>D(y)</a:t>
            </a:r>
            <a:r>
              <a:rPr lang="zh-CN" altLang="en-US" dirty="0"/>
              <a:t>越大越好，而让第二个</a:t>
            </a:r>
            <a:r>
              <a:rPr lang="en-US" altLang="zh-CN" dirty="0"/>
              <a:t>D(y)</a:t>
            </a:r>
            <a:r>
              <a:rPr lang="zh-CN" altLang="en-US" dirty="0"/>
              <a:t>越小越好。</a:t>
            </a:r>
            <a:endParaRPr lang="en-US" altLang="zh-CN" dirty="0"/>
          </a:p>
          <a:p>
            <a:pPr lvl="0"/>
            <a:endParaRPr lang="en-US" altLang="zh-CN" dirty="0"/>
          </a:p>
          <a:p>
            <a:pPr lvl="0"/>
            <a:r>
              <a:rPr lang="zh-CN" altLang="en-US" dirty="0"/>
              <a:t>事实上，</a:t>
            </a:r>
            <a:r>
              <a:rPr lang="zh-CN" altLang="en-US" b="1" dirty="0"/>
              <a:t>这里</a:t>
            </a:r>
            <a:r>
              <a:rPr lang="en-US" altLang="zh-CN" b="1" dirty="0"/>
              <a:t>objective function</a:t>
            </a:r>
            <a:r>
              <a:rPr lang="zh-CN" altLang="en-US" b="1" dirty="0"/>
              <a:t>的表达式和在训练一个</a:t>
            </a:r>
            <a:r>
              <a:rPr lang="en-US" altLang="zh-CN" b="1" dirty="0"/>
              <a:t>binary classifier</a:t>
            </a:r>
            <a:r>
              <a:rPr lang="zh-CN" altLang="en-US" b="1" dirty="0"/>
              <a:t>时用到的表达式是一样的</a:t>
            </a:r>
            <a:r>
              <a:rPr lang="zh-CN" altLang="en-US" dirty="0"/>
              <a:t>，所以这个</a:t>
            </a:r>
            <a:r>
              <a:rPr lang="en-US" altLang="zh-CN" dirty="0"/>
              <a:t>discriminator</a:t>
            </a:r>
            <a:r>
              <a:rPr lang="zh-CN" altLang="en-US" dirty="0"/>
              <a:t>做的事情就是在训练一个</a:t>
            </a:r>
            <a:r>
              <a:rPr lang="en-US" altLang="zh-CN" dirty="0"/>
              <a:t>binary classifier</a:t>
            </a:r>
            <a:r>
              <a:rPr lang="zh-CN" altLang="en-US" dirty="0"/>
              <a:t>。这里</a:t>
            </a:r>
            <a:r>
              <a:rPr lang="en-US" altLang="zh-CN" b="1" dirty="0"/>
              <a:t>objective function</a:t>
            </a:r>
            <a:r>
              <a:rPr lang="zh-CN" altLang="en-US" b="1" dirty="0"/>
              <a:t>的最大值是跟</a:t>
            </a:r>
            <a:r>
              <a:rPr lang="en-US" altLang="zh-CN" b="1" dirty="0"/>
              <a:t>divergence</a:t>
            </a:r>
            <a:r>
              <a:rPr lang="zh-CN" altLang="en-US" b="1" dirty="0"/>
              <a:t>有关的</a:t>
            </a:r>
            <a:r>
              <a:rPr lang="zh-CN" altLang="en-US" dirty="0"/>
              <a:t>。</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569207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我们可以从直观上来理解一下，</a:t>
            </a:r>
            <a:r>
              <a:rPr lang="zh-CN" altLang="en-US" b="1" dirty="0"/>
              <a:t>为什么</a:t>
            </a:r>
            <a:r>
              <a:rPr lang="en-US" altLang="zh-CN" b="1" dirty="0"/>
              <a:t>train discriminator</a:t>
            </a:r>
            <a:r>
              <a:rPr lang="zh-CN" altLang="en-US" b="1" dirty="0"/>
              <a:t>时的</a:t>
            </a:r>
            <a:r>
              <a:rPr lang="en-US" altLang="zh-CN" b="1" dirty="0"/>
              <a:t>objective function</a:t>
            </a:r>
            <a:r>
              <a:rPr lang="zh-CN" altLang="en-US" b="1" dirty="0"/>
              <a:t>值会和</a:t>
            </a:r>
            <a:r>
              <a:rPr lang="en-US" altLang="zh-CN" b="1" dirty="0"/>
              <a:t>divergence</a:t>
            </a:r>
            <a:r>
              <a:rPr lang="zh-CN" altLang="en-US" b="1" dirty="0"/>
              <a:t>有关。</a:t>
            </a:r>
            <a:endParaRPr lang="en-US" altLang="zh-CN" b="1" dirty="0"/>
          </a:p>
          <a:p>
            <a:pPr lvl="0"/>
            <a:endParaRPr lang="en-US" altLang="zh-CN" dirty="0"/>
          </a:p>
          <a:p>
            <a:pPr lvl="0"/>
            <a:r>
              <a:rPr lang="zh-CN" altLang="en-US" dirty="0"/>
              <a:t>假设</a:t>
            </a:r>
            <a:r>
              <a:rPr lang="en-US" altLang="zh-CN" dirty="0"/>
              <a:t>PG</a:t>
            </a:r>
            <a:r>
              <a:rPr lang="zh-CN" altLang="en-US" dirty="0"/>
              <a:t>跟</a:t>
            </a:r>
            <a:r>
              <a:rPr lang="en-US" altLang="zh-CN" dirty="0" err="1"/>
              <a:t>Pdata</a:t>
            </a:r>
            <a:r>
              <a:rPr lang="zh-CN" altLang="en-US" dirty="0"/>
              <a:t>的</a:t>
            </a:r>
            <a:r>
              <a:rPr lang="en-US" altLang="zh-CN" dirty="0"/>
              <a:t>divergence</a:t>
            </a:r>
            <a:r>
              <a:rPr lang="zh-CN" altLang="en-US" dirty="0"/>
              <a:t>很小，也就是从两个</a:t>
            </a:r>
            <a:r>
              <a:rPr lang="en-US" altLang="zh-CN" dirty="0"/>
              <a:t>distribution sample</a:t>
            </a:r>
            <a:r>
              <a:rPr lang="zh-CN" altLang="en-US" dirty="0"/>
              <a:t>出来的蓝色星和红色星是混在一起的，这时对</a:t>
            </a:r>
            <a:r>
              <a:rPr lang="en-US" altLang="zh-CN" dirty="0"/>
              <a:t>discriminator</a:t>
            </a:r>
            <a:r>
              <a:rPr lang="zh-CN" altLang="en-US" dirty="0"/>
              <a:t>来说就很难分辨两种</a:t>
            </a:r>
            <a:r>
              <a:rPr lang="en-US" altLang="zh-CN" dirty="0"/>
              <a:t>data</a:t>
            </a:r>
            <a:r>
              <a:rPr lang="zh-CN" altLang="en-US" dirty="0"/>
              <a:t>，所以在解</a:t>
            </a:r>
            <a:r>
              <a:rPr lang="en-US" altLang="zh-CN" dirty="0"/>
              <a:t>optimization problem</a:t>
            </a:r>
            <a:r>
              <a:rPr lang="zh-CN" altLang="en-US" dirty="0"/>
              <a:t>时就没有办法让它的</a:t>
            </a:r>
            <a:r>
              <a:rPr lang="en-US" altLang="zh-CN" dirty="0"/>
              <a:t>Objective</a:t>
            </a:r>
            <a:r>
              <a:rPr lang="zh-CN" altLang="en-US" dirty="0"/>
              <a:t>值很大，也就是</a:t>
            </a:r>
            <a:r>
              <a:rPr lang="en-US" altLang="zh-CN" dirty="0"/>
              <a:t>Max V</a:t>
            </a:r>
            <a:r>
              <a:rPr lang="zh-CN" altLang="en-US" dirty="0"/>
              <a:t>的值是比较小的，所以小的</a:t>
            </a:r>
            <a:r>
              <a:rPr lang="en-US" altLang="zh-CN" dirty="0"/>
              <a:t>divergence</a:t>
            </a:r>
            <a:r>
              <a:rPr lang="zh-CN" altLang="en-US" dirty="0"/>
              <a:t>就对应小的（</a:t>
            </a:r>
            <a:r>
              <a:rPr lang="en-US" altLang="zh-CN" dirty="0"/>
              <a:t>objective function</a:t>
            </a:r>
            <a:r>
              <a:rPr lang="zh-CN" altLang="en-US" dirty="0"/>
              <a:t>）的值；</a:t>
            </a:r>
            <a:endParaRPr lang="en-US" altLang="zh-CN" dirty="0"/>
          </a:p>
          <a:p>
            <a:pPr lvl="0"/>
            <a:endParaRPr lang="en-US" altLang="zh-CN" dirty="0"/>
          </a:p>
          <a:p>
            <a:pPr lvl="0"/>
            <a:r>
              <a:rPr lang="zh-CN" altLang="en-US" dirty="0"/>
              <a:t>如果</a:t>
            </a:r>
            <a:r>
              <a:rPr lang="en-US" altLang="zh-CN" dirty="0"/>
              <a:t>sample</a:t>
            </a:r>
            <a:r>
              <a:rPr lang="zh-CN" altLang="en-US" dirty="0"/>
              <a:t>出的两组</a:t>
            </a:r>
            <a:r>
              <a:rPr lang="en-US" altLang="zh-CN" dirty="0"/>
              <a:t>data</a:t>
            </a:r>
            <a:r>
              <a:rPr lang="zh-CN" altLang="en-US" dirty="0"/>
              <a:t>差别很大，它们的</a:t>
            </a:r>
            <a:r>
              <a:rPr lang="en-US" altLang="zh-CN" dirty="0"/>
              <a:t>divergence</a:t>
            </a:r>
            <a:r>
              <a:rPr lang="zh-CN" altLang="en-US" dirty="0"/>
              <a:t>很大，那对</a:t>
            </a:r>
            <a:r>
              <a:rPr lang="en-US" altLang="zh-CN" dirty="0"/>
              <a:t>discriminator</a:t>
            </a:r>
            <a:r>
              <a:rPr lang="zh-CN" altLang="en-US" dirty="0"/>
              <a:t>而言就可以轻易把它们分开，所以这时</a:t>
            </a:r>
            <a:r>
              <a:rPr lang="en-US" altLang="zh-CN" dirty="0"/>
              <a:t>objective function</a:t>
            </a:r>
            <a:r>
              <a:rPr lang="zh-CN" altLang="en-US" dirty="0"/>
              <a:t>的</a:t>
            </a:r>
            <a:r>
              <a:rPr lang="en-US" altLang="zh-CN" dirty="0"/>
              <a:t>maximum</a:t>
            </a:r>
            <a:r>
              <a:rPr lang="zh-CN" altLang="en-US" dirty="0"/>
              <a:t>的值就会很大。</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444418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所以我们本来的目标是要找一个</a:t>
            </a:r>
            <a:r>
              <a:rPr lang="en-US" altLang="zh-CN" dirty="0"/>
              <a:t>generator</a:t>
            </a:r>
            <a:r>
              <a:rPr lang="zh-CN" altLang="en-US" dirty="0"/>
              <a:t>去</a:t>
            </a:r>
            <a:r>
              <a:rPr lang="en-US" altLang="zh-CN" dirty="0"/>
              <a:t>minimize P</a:t>
            </a:r>
            <a:r>
              <a:rPr lang="en-US" altLang="zh-CN" baseline="-25000" dirty="0"/>
              <a:t>G</a:t>
            </a:r>
            <a:r>
              <a:rPr lang="zh-CN" altLang="en-US" dirty="0"/>
              <a:t>跟</a:t>
            </a:r>
            <a:r>
              <a:rPr lang="en-US" altLang="zh-CN" dirty="0" err="1"/>
              <a:t>Pdata</a:t>
            </a:r>
            <a:r>
              <a:rPr lang="zh-CN" altLang="en-US" dirty="0"/>
              <a:t>的</a:t>
            </a:r>
            <a:r>
              <a:rPr lang="en-US" altLang="zh-CN" dirty="0"/>
              <a:t>divergence</a:t>
            </a:r>
            <a:r>
              <a:rPr lang="zh-CN" altLang="en-US" dirty="0"/>
              <a:t>，但是并不知道怎么计算</a:t>
            </a:r>
            <a:r>
              <a:rPr lang="en-US" altLang="zh-CN" dirty="0"/>
              <a:t>divergence</a:t>
            </a:r>
            <a:r>
              <a:rPr lang="zh-CN" altLang="en-US" dirty="0"/>
              <a:t>。</a:t>
            </a:r>
            <a:endParaRPr lang="en-US" altLang="zh-CN" dirty="0"/>
          </a:p>
          <a:p>
            <a:pPr lvl="0"/>
            <a:endParaRPr lang="en-US" altLang="zh-CN" dirty="0"/>
          </a:p>
          <a:p>
            <a:pPr lvl="0"/>
            <a:r>
              <a:rPr lang="en-US" altLang="zh-CN" dirty="0"/>
              <a:t>【1】</a:t>
            </a:r>
            <a:r>
              <a:rPr lang="zh-CN" altLang="en-US" dirty="0"/>
              <a:t>那我们现在知道只要训练一个</a:t>
            </a:r>
            <a:r>
              <a:rPr lang="en-US" altLang="zh-CN" dirty="0"/>
              <a:t>discriminator</a:t>
            </a:r>
            <a:r>
              <a:rPr lang="zh-CN" altLang="en-US" dirty="0"/>
              <a:t>，训练完之后这个</a:t>
            </a:r>
            <a:r>
              <a:rPr lang="en-US" altLang="zh-CN" dirty="0"/>
              <a:t>objective function</a:t>
            </a:r>
            <a:r>
              <a:rPr lang="zh-CN" altLang="en-US" dirty="0"/>
              <a:t>的最大值就与这个</a:t>
            </a:r>
            <a:r>
              <a:rPr lang="en-US" altLang="zh-CN" dirty="0"/>
              <a:t>divergence</a:t>
            </a:r>
            <a:r>
              <a:rPr lang="zh-CN" altLang="en-US" dirty="0"/>
              <a:t>有关，</a:t>
            </a:r>
            <a:r>
              <a:rPr lang="zh-CN" altLang="en-US" b="1" dirty="0"/>
              <a:t>所以我们就可以考虑把红框里的这一项与</a:t>
            </a:r>
            <a:r>
              <a:rPr lang="en-US" altLang="zh-CN" b="1" dirty="0"/>
              <a:t>divergence</a:t>
            </a:r>
            <a:r>
              <a:rPr lang="zh-CN" altLang="en-US" b="1" dirty="0"/>
              <a:t>做替换</a:t>
            </a:r>
            <a:r>
              <a:rPr lang="en-US" altLang="zh-CN" b="1" dirty="0"/>
              <a:t>【2】</a:t>
            </a:r>
            <a:r>
              <a:rPr lang="zh-CN" altLang="en-US" b="1" dirty="0"/>
              <a:t>，于是就有了这样一个新的</a:t>
            </a:r>
            <a:r>
              <a:rPr lang="en-US" altLang="zh-CN" b="1" dirty="0"/>
              <a:t>Objective function</a:t>
            </a:r>
            <a:r>
              <a:rPr lang="zh-CN" altLang="en-US" dirty="0"/>
              <a:t>，</a:t>
            </a:r>
            <a:endParaRPr lang="en-US" altLang="zh-CN" dirty="0"/>
          </a:p>
          <a:p>
            <a:pPr lvl="0"/>
            <a:endParaRPr lang="en-US" altLang="zh-CN" dirty="0"/>
          </a:p>
          <a:p>
            <a:pPr lvl="0"/>
            <a:r>
              <a:rPr lang="zh-CN" altLang="en-US" dirty="0"/>
              <a:t>这个</a:t>
            </a:r>
            <a:r>
              <a:rPr lang="en-US" altLang="zh-CN" dirty="0"/>
              <a:t>objective function</a:t>
            </a:r>
            <a:r>
              <a:rPr lang="zh-CN" altLang="en-US" dirty="0"/>
              <a:t>它有一个</a:t>
            </a:r>
            <a:r>
              <a:rPr lang="en-US" altLang="zh-CN" dirty="0"/>
              <a:t>minimum</a:t>
            </a:r>
            <a:r>
              <a:rPr lang="zh-CN" altLang="en-US" dirty="0"/>
              <a:t>也有一个</a:t>
            </a:r>
            <a:r>
              <a:rPr lang="en-US" altLang="zh-CN" dirty="0"/>
              <a:t>maximum</a:t>
            </a:r>
            <a:r>
              <a:rPr lang="zh-CN" altLang="en-US" dirty="0"/>
              <a:t>，它描述的就是我们要找一个</a:t>
            </a:r>
            <a:r>
              <a:rPr lang="en-US" altLang="zh-CN" dirty="0"/>
              <a:t>generator</a:t>
            </a:r>
            <a:r>
              <a:rPr lang="zh-CN" altLang="en-US" dirty="0"/>
              <a:t>去</a:t>
            </a:r>
            <a:r>
              <a:rPr lang="en-US" altLang="zh-CN" dirty="0"/>
              <a:t>minimize</a:t>
            </a:r>
            <a:r>
              <a:rPr lang="zh-CN" altLang="en-US" dirty="0"/>
              <a:t>红框里的这个式子，而红框里这个式子是另外一个</a:t>
            </a:r>
            <a:r>
              <a:rPr lang="en-US" altLang="zh-CN" dirty="0"/>
              <a:t>optimization problem</a:t>
            </a:r>
            <a:r>
              <a:rPr lang="zh-CN" altLang="en-US" dirty="0"/>
              <a:t>，它是在给定</a:t>
            </a:r>
            <a:r>
              <a:rPr lang="en-US" altLang="zh-CN" dirty="0"/>
              <a:t>generator</a:t>
            </a:r>
            <a:r>
              <a:rPr lang="zh-CN" altLang="en-US" dirty="0"/>
              <a:t>的情况下去找一个</a:t>
            </a:r>
            <a:r>
              <a:rPr lang="en-US" altLang="zh-CN" dirty="0"/>
              <a:t>discriminator</a:t>
            </a:r>
            <a:r>
              <a:rPr lang="zh-CN" altLang="en-US" dirty="0"/>
              <a:t>，而这个</a:t>
            </a:r>
            <a:r>
              <a:rPr lang="en-US" altLang="zh-CN" dirty="0"/>
              <a:t>discriminator</a:t>
            </a:r>
            <a:r>
              <a:rPr lang="zh-CN" altLang="en-US" dirty="0"/>
              <a:t>可以让</a:t>
            </a:r>
            <a:r>
              <a:rPr lang="en-US" altLang="zh-CN" dirty="0"/>
              <a:t>V</a:t>
            </a:r>
            <a:r>
              <a:rPr lang="zh-CN" altLang="en-US" dirty="0"/>
              <a:t>这个</a:t>
            </a:r>
            <a:r>
              <a:rPr lang="en-US" altLang="zh-CN" dirty="0"/>
              <a:t>objective function</a:t>
            </a:r>
            <a:r>
              <a:rPr lang="zh-CN" altLang="en-US" dirty="0"/>
              <a:t>越大越好。</a:t>
            </a:r>
            <a:endParaRPr lang="en-US" altLang="zh-CN" dirty="0"/>
          </a:p>
          <a:p>
            <a:pPr lvl="0"/>
            <a:endParaRPr lang="en-US" altLang="zh-CN" dirty="0"/>
          </a:p>
          <a:p>
            <a:pPr lvl="0"/>
            <a:r>
              <a:rPr lang="zh-CN" altLang="en-US" dirty="0"/>
              <a:t>而刚才我们讲的</a:t>
            </a:r>
            <a:r>
              <a:rPr lang="en-US" altLang="zh-CN" dirty="0"/>
              <a:t>discriminator</a:t>
            </a:r>
            <a:r>
              <a:rPr lang="zh-CN" altLang="en-US" dirty="0"/>
              <a:t>和</a:t>
            </a:r>
            <a:r>
              <a:rPr lang="en-US" altLang="zh-CN" dirty="0"/>
              <a:t>generator</a:t>
            </a:r>
            <a:r>
              <a:rPr lang="zh-CN" altLang="en-US" dirty="0"/>
              <a:t>互动的整个过程，也就是</a:t>
            </a:r>
            <a:r>
              <a:rPr lang="en-US" altLang="zh-CN" dirty="0"/>
              <a:t>GAN</a:t>
            </a:r>
            <a:r>
              <a:rPr lang="zh-CN" altLang="en-US" dirty="0"/>
              <a:t>的算法运作过程其实就是在解这个同时包含</a:t>
            </a:r>
            <a:r>
              <a:rPr lang="en-US" altLang="zh-CN" dirty="0"/>
              <a:t>minimize</a:t>
            </a:r>
            <a:r>
              <a:rPr lang="zh-CN" altLang="en-US" dirty="0"/>
              <a:t>和</a:t>
            </a:r>
            <a:r>
              <a:rPr lang="en-US" altLang="zh-CN" dirty="0"/>
              <a:t>maximize</a:t>
            </a:r>
            <a:r>
              <a:rPr lang="zh-CN" altLang="en-US" dirty="0"/>
              <a:t>的</a:t>
            </a:r>
            <a:r>
              <a:rPr lang="en-US" altLang="zh-CN" dirty="0"/>
              <a:t>optimization problem</a:t>
            </a:r>
            <a:r>
              <a:rPr lang="zh-CN" altLang="en-US" dirty="0"/>
              <a:t>，所以这就是</a:t>
            </a:r>
            <a:r>
              <a:rPr lang="en-US" altLang="zh-CN" dirty="0"/>
              <a:t>GAN</a:t>
            </a:r>
            <a:r>
              <a:rPr lang="zh-CN" altLang="en-US" dirty="0"/>
              <a:t>算法背后的数学原理。</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65244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前面讲解的是</a:t>
            </a:r>
            <a:r>
              <a:rPr lang="en-US" altLang="zh-CN" dirty="0"/>
              <a:t>unconditional generation</a:t>
            </a:r>
            <a:r>
              <a:rPr lang="zh-CN" altLang="en-US" dirty="0"/>
              <a:t>，接下来我们要讲</a:t>
            </a:r>
            <a:r>
              <a:rPr lang="en-US" altLang="zh-CN" dirty="0"/>
              <a:t>conditional generation</a:t>
            </a:r>
            <a:r>
              <a:rPr lang="zh-CN" altLang="en-US" dirty="0"/>
              <a:t>，什么是</a:t>
            </a:r>
            <a:r>
              <a:rPr lang="en-US" altLang="zh-CN" dirty="0"/>
              <a:t>conditional generation</a:t>
            </a:r>
            <a:r>
              <a:rPr lang="zh-CN" altLang="en-US" dirty="0"/>
              <a:t>呢？</a:t>
            </a:r>
            <a:endParaRPr lang="en-US" altLang="zh-CN" dirty="0"/>
          </a:p>
          <a:p>
            <a:pPr lvl="0"/>
            <a:endParaRPr lang="en-US" altLang="zh-CN" dirty="0"/>
          </a:p>
          <a:p>
            <a:pPr lvl="0"/>
            <a:r>
              <a:rPr lang="zh-CN" altLang="en-US" dirty="0"/>
              <a:t>到目前为止讲的</a:t>
            </a:r>
            <a:r>
              <a:rPr lang="en-US" altLang="zh-CN" dirty="0"/>
              <a:t>generator</a:t>
            </a:r>
            <a:r>
              <a:rPr lang="zh-CN" altLang="en-US" dirty="0"/>
              <a:t>它的输入都是一个随机分布，现在我们想要进一步操控</a:t>
            </a:r>
            <a:r>
              <a:rPr lang="en-US" altLang="zh-CN" dirty="0"/>
              <a:t>generator</a:t>
            </a:r>
            <a:r>
              <a:rPr lang="zh-CN" altLang="en-US" dirty="0"/>
              <a:t>的输出，给它一个</a:t>
            </a:r>
            <a:r>
              <a:rPr lang="en-US" altLang="zh-CN" dirty="0"/>
              <a:t>condition x</a:t>
            </a:r>
            <a:r>
              <a:rPr lang="zh-CN" altLang="en-US" dirty="0"/>
              <a:t>让它根据</a:t>
            </a:r>
            <a:r>
              <a:rPr lang="en-US" altLang="zh-CN" dirty="0"/>
              <a:t>x</a:t>
            </a:r>
            <a:r>
              <a:rPr lang="zh-CN" altLang="en-US" dirty="0"/>
              <a:t>跟</a:t>
            </a:r>
            <a:r>
              <a:rPr lang="en-US" altLang="zh-CN" dirty="0"/>
              <a:t>z</a:t>
            </a:r>
            <a:r>
              <a:rPr lang="zh-CN" altLang="en-US" dirty="0"/>
              <a:t>来产生</a:t>
            </a:r>
            <a:r>
              <a:rPr lang="en-US" altLang="zh-CN" dirty="0"/>
              <a:t>y</a:t>
            </a:r>
            <a:r>
              <a:rPr lang="zh-CN" altLang="en-US" dirty="0"/>
              <a:t>，</a:t>
            </a:r>
            <a:endParaRPr lang="en-US" altLang="zh-CN" dirty="0"/>
          </a:p>
          <a:p>
            <a:pPr lvl="0"/>
            <a:endParaRPr lang="en-US" altLang="zh-CN" dirty="0"/>
          </a:p>
          <a:p>
            <a:pPr lvl="0"/>
            <a:r>
              <a:rPr lang="zh-CN" altLang="en-US" dirty="0"/>
              <a:t>那这样的</a:t>
            </a:r>
            <a:r>
              <a:rPr lang="en-US" altLang="zh-CN" dirty="0"/>
              <a:t>conditional generation</a:t>
            </a:r>
            <a:r>
              <a:rPr lang="zh-CN" altLang="en-US" dirty="0"/>
              <a:t>有什么样的应用呢？比如可以做文字对图片的生成（它其实是一个</a:t>
            </a:r>
            <a:r>
              <a:rPr lang="en-US" altLang="zh-CN" dirty="0"/>
              <a:t>supervised learning</a:t>
            </a:r>
            <a:r>
              <a:rPr lang="zh-CN" altLang="en-US" dirty="0"/>
              <a:t>的问题）：这时需要收集一些人脸图片，并且这些人脸都有文字描述能够告诉我们左边这个图是红色眼睛和黑色头发，右边这个图是黄色头发有黑眼圈等等，有了这些带</a:t>
            </a:r>
            <a:r>
              <a:rPr lang="en-US" altLang="zh-CN" dirty="0" err="1"/>
              <a:t>lable</a:t>
            </a:r>
            <a:r>
              <a:rPr lang="zh-CN" altLang="en-US" dirty="0"/>
              <a:t>的资料后，才能训练这种</a:t>
            </a:r>
            <a:r>
              <a:rPr lang="en-US" altLang="zh-CN" dirty="0"/>
              <a:t>conditional</a:t>
            </a:r>
            <a:r>
              <a:rPr lang="zh-CN" altLang="en-US" dirty="0"/>
              <a:t>的</a:t>
            </a:r>
            <a:r>
              <a:rPr lang="en-US" altLang="zh-CN" dirty="0"/>
              <a:t>generation</a:t>
            </a:r>
            <a:r>
              <a:rPr lang="zh-CN" altLang="en-US" dirty="0"/>
              <a:t>。</a:t>
            </a:r>
            <a:endParaRPr lang="en-US" altLang="zh-CN" dirty="0"/>
          </a:p>
          <a:p>
            <a:pPr lvl="0"/>
            <a:endParaRPr lang="en-US" altLang="zh-CN" dirty="0"/>
          </a:p>
          <a:p>
            <a:pPr lvl="0"/>
            <a:r>
              <a:rPr lang="zh-CN" altLang="en-US" dirty="0"/>
              <a:t>所以在</a:t>
            </a:r>
            <a:r>
              <a:rPr lang="en-US" altLang="zh-CN" dirty="0"/>
              <a:t>text to image</a:t>
            </a:r>
            <a:r>
              <a:rPr lang="zh-CN" altLang="en-US" dirty="0"/>
              <a:t>的任务里面，</a:t>
            </a:r>
            <a:r>
              <a:rPr lang="en-US" altLang="zh-CN" dirty="0"/>
              <a:t>x</a:t>
            </a:r>
            <a:r>
              <a:rPr lang="zh-CN" altLang="en-US" dirty="0"/>
              <a:t>就是一段文字比如“</a:t>
            </a:r>
            <a:r>
              <a:rPr lang="en-US" altLang="zh-CN" dirty="0"/>
              <a:t>red eyes</a:t>
            </a:r>
            <a:r>
              <a:rPr lang="zh-CN" altLang="en-US" dirty="0"/>
              <a:t>”，那我们就期望输入“</a:t>
            </a:r>
            <a:r>
              <a:rPr lang="en-US" altLang="zh-CN" dirty="0"/>
              <a:t>red eyes</a:t>
            </a:r>
            <a:r>
              <a:rPr lang="zh-CN" altLang="en-US" dirty="0"/>
              <a:t>”之后，机器就可以画一个红眼睛的人物头像， 当然每次画出来的图片都不一样，至于画出来的角色是什么样的取决于</a:t>
            </a:r>
            <a:r>
              <a:rPr lang="en-US" altLang="zh-CN" dirty="0"/>
              <a:t>sample</a:t>
            </a:r>
            <a:r>
              <a:rPr lang="zh-CN" altLang="en-US" dirty="0"/>
              <a:t>到什么样的</a:t>
            </a:r>
            <a:r>
              <a:rPr lang="en-US" altLang="zh-CN" dirty="0"/>
              <a:t>z</a:t>
            </a:r>
            <a:r>
              <a:rPr lang="zh-CN" altLang="en-US" dirty="0"/>
              <a:t>，但是通通都是红眼睛的，这就是</a:t>
            </a:r>
            <a:r>
              <a:rPr lang="en-US" altLang="zh-CN" dirty="0"/>
              <a:t>text to image</a:t>
            </a:r>
            <a:r>
              <a:rPr lang="zh-CN" altLang="en-US" dirty="0"/>
              <a:t>想要做的事情。真的可以做到这样的事情吗？可以，下面给出来的就是实际产生的结果，输入红头发绿眼睛就可以产生出这样的动漫人物角色。</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98081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那要怎么做</a:t>
            </a:r>
            <a:r>
              <a:rPr lang="en-US" altLang="zh-CN" dirty="0"/>
              <a:t>conditional</a:t>
            </a:r>
            <a:r>
              <a:rPr lang="zh-CN" altLang="en-US" dirty="0"/>
              <a:t>的</a:t>
            </a:r>
            <a:r>
              <a:rPr lang="en-US" altLang="zh-CN" dirty="0"/>
              <a:t>GAN</a:t>
            </a:r>
            <a:r>
              <a:rPr lang="zh-CN" altLang="en-US" dirty="0"/>
              <a:t>呢？</a:t>
            </a:r>
            <a:endParaRPr lang="en-US" altLang="zh-CN" dirty="0"/>
          </a:p>
          <a:p>
            <a:pPr lvl="0"/>
            <a:endParaRPr lang="en-US" altLang="zh-CN" dirty="0"/>
          </a:p>
          <a:p>
            <a:pPr lvl="0"/>
            <a:r>
              <a:rPr lang="zh-CN" altLang="en-US" dirty="0"/>
              <a:t>我们现在的</a:t>
            </a:r>
            <a:r>
              <a:rPr lang="en-US" altLang="zh-CN" dirty="0"/>
              <a:t>generator</a:t>
            </a:r>
            <a:r>
              <a:rPr lang="zh-CN" altLang="en-US" dirty="0"/>
              <a:t>有两个输入，一个是从</a:t>
            </a:r>
            <a:r>
              <a:rPr lang="en-US" altLang="zh-CN" dirty="0"/>
              <a:t>normal distribution sample</a:t>
            </a:r>
            <a:r>
              <a:rPr lang="zh-CN" altLang="en-US" dirty="0"/>
              <a:t>出来的</a:t>
            </a:r>
            <a:r>
              <a:rPr lang="en-US" altLang="zh-CN" dirty="0"/>
              <a:t>z</a:t>
            </a:r>
            <a:r>
              <a:rPr lang="zh-CN" altLang="en-US" dirty="0"/>
              <a:t>，</a:t>
            </a:r>
            <a:r>
              <a:rPr lang="zh-CN" altLang="en-US" b="1" dirty="0"/>
              <a:t>另外一个是</a:t>
            </a:r>
            <a:r>
              <a:rPr lang="en-US" altLang="zh-CN" b="1" dirty="0"/>
              <a:t>x</a:t>
            </a:r>
            <a:r>
              <a:rPr lang="zh-CN" altLang="en-US" b="1" dirty="0"/>
              <a:t>也就是一段文字</a:t>
            </a:r>
            <a:r>
              <a:rPr lang="zh-CN" altLang="en-US" dirty="0"/>
              <a:t>，</a:t>
            </a:r>
            <a:r>
              <a:rPr lang="en-US" altLang="zh-CN" dirty="0"/>
              <a:t>generator</a:t>
            </a:r>
            <a:r>
              <a:rPr lang="zh-CN" altLang="en-US" dirty="0"/>
              <a:t>会产生一张图片</a:t>
            </a:r>
            <a:r>
              <a:rPr lang="en-US" altLang="zh-CN" dirty="0"/>
              <a:t>y</a:t>
            </a:r>
            <a:r>
              <a:rPr lang="zh-CN" altLang="en-US" dirty="0"/>
              <a:t>，这里我们同样需要一个</a:t>
            </a:r>
            <a:r>
              <a:rPr lang="en-US" altLang="zh-CN" dirty="0"/>
              <a:t>discriminator</a:t>
            </a:r>
            <a:r>
              <a:rPr lang="zh-CN" altLang="en-US" dirty="0"/>
              <a:t>。</a:t>
            </a:r>
            <a:endParaRPr lang="en-US" altLang="zh-CN" dirty="0"/>
          </a:p>
          <a:p>
            <a:pPr lvl="0"/>
            <a:endParaRPr lang="en-US" altLang="zh-CN" dirty="0"/>
          </a:p>
          <a:p>
            <a:pPr lvl="0"/>
            <a:r>
              <a:rPr lang="en-US" altLang="zh-CN" dirty="0"/>
              <a:t>【1】</a:t>
            </a:r>
            <a:r>
              <a:rPr lang="zh-CN" altLang="en-US" dirty="0"/>
              <a:t>如果按照之前讲的，</a:t>
            </a:r>
            <a:r>
              <a:rPr lang="en-US" altLang="zh-CN" dirty="0"/>
              <a:t>discriminator</a:t>
            </a:r>
            <a:r>
              <a:rPr lang="zh-CN" altLang="en-US" dirty="0"/>
              <a:t>就是输入一张图片，输出一个数值，这个数值代表输入图片与真实图片的相似度，训练</a:t>
            </a:r>
            <a:r>
              <a:rPr lang="en-US" altLang="zh-CN" dirty="0"/>
              <a:t>discriminator</a:t>
            </a:r>
            <a:r>
              <a:rPr lang="zh-CN" altLang="en-US" dirty="0"/>
              <a:t>就是如果看到真实图片就输出</a:t>
            </a:r>
            <a:r>
              <a:rPr lang="en-US" altLang="zh-CN" dirty="0"/>
              <a:t>1</a:t>
            </a:r>
            <a:r>
              <a:rPr lang="zh-CN" altLang="en-US" dirty="0"/>
              <a:t>，如果看到生成的图片就输出</a:t>
            </a:r>
            <a:r>
              <a:rPr lang="en-US" altLang="zh-CN" dirty="0"/>
              <a:t>0</a:t>
            </a:r>
            <a:r>
              <a:rPr lang="zh-CN" altLang="en-US" dirty="0"/>
              <a:t>，然后把</a:t>
            </a:r>
            <a:r>
              <a:rPr lang="en-US" altLang="zh-CN" dirty="0"/>
              <a:t>generator</a:t>
            </a:r>
            <a:r>
              <a:rPr lang="zh-CN" altLang="en-US" dirty="0"/>
              <a:t>和</a:t>
            </a:r>
            <a:r>
              <a:rPr lang="en-US" altLang="zh-CN" dirty="0"/>
              <a:t>discriminator</a:t>
            </a:r>
            <a:r>
              <a:rPr lang="zh-CN" altLang="en-US" dirty="0"/>
              <a:t>反复训练从而把</a:t>
            </a:r>
            <a:r>
              <a:rPr lang="en-US" altLang="zh-CN" dirty="0"/>
              <a:t>generator</a:t>
            </a:r>
            <a:r>
              <a:rPr lang="zh-CN" altLang="en-US" dirty="0"/>
              <a:t>训练出来。</a:t>
            </a:r>
            <a:endParaRPr lang="en-US" altLang="zh-CN" dirty="0"/>
          </a:p>
          <a:p>
            <a:pPr lvl="0"/>
            <a:endParaRPr lang="en-US" altLang="zh-CN" dirty="0"/>
          </a:p>
          <a:p>
            <a:pPr lvl="0"/>
            <a:r>
              <a:rPr lang="zh-CN" altLang="en-US" dirty="0"/>
              <a:t>但是这样的方法没办法解决</a:t>
            </a:r>
            <a:r>
              <a:rPr lang="en-US" altLang="zh-CN" dirty="0"/>
              <a:t>conditional GAN</a:t>
            </a:r>
            <a:r>
              <a:rPr lang="zh-CN" altLang="en-US" dirty="0"/>
              <a:t>的问题，为什么呢？</a:t>
            </a:r>
            <a:r>
              <a:rPr lang="en-US" altLang="zh-CN" dirty="0"/>
              <a:t>【2】</a:t>
            </a:r>
            <a:r>
              <a:rPr lang="zh-CN" altLang="en-US" dirty="0"/>
              <a:t>因为如果训练</a:t>
            </a:r>
            <a:r>
              <a:rPr lang="en-US" altLang="zh-CN" dirty="0"/>
              <a:t>discriminator</a:t>
            </a:r>
            <a:r>
              <a:rPr lang="zh-CN" altLang="en-US" dirty="0"/>
              <a:t>只是把</a:t>
            </a:r>
            <a:r>
              <a:rPr lang="en-US" altLang="zh-CN" dirty="0"/>
              <a:t>y</a:t>
            </a:r>
            <a:r>
              <a:rPr lang="zh-CN" altLang="en-US" dirty="0"/>
              <a:t>当做输入，那</a:t>
            </a:r>
            <a:r>
              <a:rPr lang="en-US" altLang="zh-CN" dirty="0"/>
              <a:t>generator</a:t>
            </a:r>
            <a:r>
              <a:rPr lang="zh-CN" altLang="en-US" dirty="0"/>
              <a:t>学到的只是产生近乎真实的图片来骗过</a:t>
            </a:r>
            <a:r>
              <a:rPr lang="en-US" altLang="zh-CN" dirty="0"/>
              <a:t>discriminator</a:t>
            </a:r>
            <a:r>
              <a:rPr lang="zh-CN" altLang="en-US" dirty="0"/>
              <a:t>，但是这跟</a:t>
            </a:r>
            <a:r>
              <a:rPr lang="en-US" altLang="zh-CN" dirty="0"/>
              <a:t>Input</a:t>
            </a:r>
            <a:r>
              <a:rPr lang="zh-CN" altLang="en-US" dirty="0"/>
              <a:t>的文字描述没有任何关系，这显然不是我们想要的。</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92140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所以在</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conditional GAN</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里面需要一些不同的设计：</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这里的</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不止要输入图片</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y</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，还要给它输入</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condition x</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【】所以这时</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输出的数值不只是看</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y</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好不好，只是图片</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y</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是真实图片</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也不会给与高分，只有在同时图片是真实的，且图片与文字描述</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x</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匹配的时候</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才会给高分。</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【】那要怎么训练这样的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呢？这就需要提供给它文字跟图片成对的资料，也就是说需要成对</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pair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data</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（有标注的资料）才可以训练</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这时当输入真正的成对资料就让它输出</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1</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kern="100" dirty="0">
                <a:effectLst/>
                <a:highlight>
                  <a:srgbClr val="FFFF00"/>
                </a:highlight>
                <a:latin typeface="DengXian" panose="02010600030101010101" pitchFamily="2" charset="-122"/>
                <a:ea typeface="DengXian" panose="02010600030101010101" pitchFamily="2" charset="-122"/>
                <a:cs typeface="Times New Roman" panose="02020603050405020304" pitchFamily="18" charset="0"/>
              </a:rPr>
              <a:t>如果是</a:t>
            </a:r>
            <a:r>
              <a:rPr lang="en-US" altLang="zh-CN" sz="1800" kern="100" dirty="0">
                <a:effectLst/>
                <a:highlight>
                  <a:srgbClr val="FFFF00"/>
                </a:highlight>
                <a:latin typeface="DengXian" panose="02010600030101010101" pitchFamily="2" charset="-122"/>
                <a:ea typeface="DengXian" panose="02010600030101010101" pitchFamily="2" charset="-122"/>
                <a:cs typeface="Times New Roman" panose="02020603050405020304" pitchFamily="18" charset="0"/>
              </a:rPr>
              <a:t>red eyes</a:t>
            </a:r>
            <a:r>
              <a:rPr lang="zh-CN" altLang="zh-CN" sz="1800" kern="100" dirty="0">
                <a:effectLst/>
                <a:highlight>
                  <a:srgbClr val="FFFF00"/>
                </a:highlight>
                <a:latin typeface="DengXian" panose="02010600030101010101" pitchFamily="2" charset="-122"/>
                <a:ea typeface="DengXian" panose="02010600030101010101" pitchFamily="2" charset="-122"/>
                <a:cs typeface="Times New Roman" panose="02020603050405020304" pitchFamily="18" charset="0"/>
              </a:rPr>
              <a:t>和机器产生的不好的图片就输出</a:t>
            </a:r>
            <a:r>
              <a:rPr lang="en-US" altLang="zh-CN" sz="1800" kern="100" dirty="0">
                <a:effectLst/>
                <a:highlight>
                  <a:srgbClr val="FFFF00"/>
                </a:highlight>
                <a:latin typeface="DengXian" panose="02010600030101010101" pitchFamily="2" charset="-122"/>
                <a:ea typeface="DengXian" panose="02010600030101010101" pitchFamily="2" charset="-122"/>
                <a:cs typeface="Times New Roman" panose="02020603050405020304" pitchFamily="18" charset="0"/>
              </a:rPr>
              <a:t>0</a:t>
            </a:r>
            <a:r>
              <a:rPr lang="zh-CN" altLang="zh-CN" sz="1800" kern="100" dirty="0">
                <a:effectLst/>
                <a:highlight>
                  <a:srgbClr val="FFFF00"/>
                </a:highlight>
                <a:latin typeface="DengXian" panose="02010600030101010101" pitchFamily="2" charset="-122"/>
                <a:ea typeface="DengXian" panose="02010600030101010101" pitchFamily="2" charset="-122"/>
                <a:cs typeface="Times New Roman" panose="02020603050405020304" pitchFamily="18" charset="0"/>
              </a:rPr>
              <a:t>分</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，这样训练下去就可以得到</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conditional GAN</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43364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【】在实际运作中，只是给</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这两类资料还是不够的，</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还需要再加上一种不好的情况，那就是已经产生好的图片和文字描述不匹配的状况</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这个可以把训练资料拿出来故意匹配一些错误的，然后让</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输出</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0</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用这样的资料才能把</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训练的更好，然后再让</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generator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discriminator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反复训练最终得到好的结果。这就是</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conditional GAN.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89990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通过前边课程，我们已经知道神经网络是什么。那么卷积是什么呢？</a:t>
            </a:r>
          </a:p>
          <a:p>
            <a:pPr algn="just"/>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在泛函分析中，卷积、旋积或褶积</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英语：</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Convolution)</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是通过</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两个函数</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f</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g</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生成第三个函数的一种数学运算</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p>
          <a:p>
            <a:pPr lvl="0"/>
            <a:endParaRPr lang="en-US" altLang="zh-CN" dirty="0"/>
          </a:p>
          <a:p>
            <a:pPr lvl="0"/>
            <a:r>
              <a:rPr lang="zh-CN" altLang="en-US" dirty="0"/>
              <a:t>包括了连续形式和离散形式</a:t>
            </a:r>
            <a:endParaRPr lang="en-US" altLang="zh-CN" dirty="0"/>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可以看出卷积（离散形式）是先对</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函数进行翻转，相当于在</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数轴上把</a:t>
            </a:r>
            <a:r>
              <a:rPr lang="en-US"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g</a:t>
            </a:r>
            <a:r>
              <a:rPr lang="zh-CN" altLang="zh-CN" sz="1800" b="1" kern="100" dirty="0">
                <a:effectLst/>
                <a:latin typeface="DengXian" panose="02010600030101010101" pitchFamily="2" charset="-122"/>
                <a:ea typeface="DengXian" panose="02010600030101010101" pitchFamily="2" charset="-122"/>
                <a:cs typeface="Times New Roman" panose="02020603050405020304" pitchFamily="18" charset="0"/>
              </a:rPr>
              <a:t>函数从右边褶到左边去</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，也就是卷积的</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卷</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的由来。</a:t>
            </a: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lvl="0"/>
            <a:r>
              <a:rPr lang="zh-CN" altLang="en-US" dirty="0"/>
              <a:t>然后再把</a:t>
            </a:r>
            <a:r>
              <a:rPr lang="en-US" altLang="zh-CN" dirty="0"/>
              <a:t>g</a:t>
            </a:r>
            <a:r>
              <a:rPr lang="zh-CN" altLang="en-US" dirty="0"/>
              <a:t>函数平移到</a:t>
            </a:r>
            <a:r>
              <a:rPr lang="en-US" altLang="zh-CN" dirty="0"/>
              <a:t>n</a:t>
            </a:r>
            <a:r>
              <a:rPr lang="zh-CN" altLang="en-US" dirty="0"/>
              <a:t>，在这个位置对两个函数的</a:t>
            </a:r>
            <a:r>
              <a:rPr lang="zh-CN" altLang="en-US" b="1" dirty="0"/>
              <a:t>对应点相乘</a:t>
            </a:r>
            <a:r>
              <a:rPr lang="zh-CN" altLang="en-US" dirty="0"/>
              <a:t>，然后相加，这个过程是卷积的“积”的过程。</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788158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当然除了</a:t>
            </a:r>
            <a:r>
              <a:rPr lang="en-US" altLang="zh-CN" dirty="0"/>
              <a:t>text to image</a:t>
            </a:r>
            <a:r>
              <a:rPr lang="zh-CN" altLang="en-US" dirty="0"/>
              <a:t>这种任务之外，</a:t>
            </a:r>
            <a:r>
              <a:rPr lang="en-US" altLang="zh-CN" dirty="0"/>
              <a:t>conditional GAN</a:t>
            </a:r>
            <a:r>
              <a:rPr lang="zh-CN" altLang="en-US" dirty="0"/>
              <a:t>还有很多其他的应用，比如看一张图片产生图片，</a:t>
            </a:r>
            <a:endParaRPr lang="en-US" altLang="zh-CN" dirty="0"/>
          </a:p>
          <a:p>
            <a:pPr lvl="0"/>
            <a:endParaRPr lang="en-US" altLang="zh-CN" dirty="0"/>
          </a:p>
          <a:p>
            <a:pPr lvl="0"/>
            <a:r>
              <a:rPr lang="zh-CN" altLang="en-US" dirty="0"/>
              <a:t>像这里给</a:t>
            </a:r>
            <a:r>
              <a:rPr lang="en-US" altLang="zh-CN" dirty="0"/>
              <a:t>generator</a:t>
            </a:r>
            <a:r>
              <a:rPr lang="zh-CN" altLang="en-US" dirty="0"/>
              <a:t>一张房屋设计图，让它直接把房屋产生出来；给它黑白的图片，然后让它把颜色着上；给它素描图，让它把它变成实景图，给它白天的图片，让它变成晚上的图片，所以</a:t>
            </a:r>
            <a:r>
              <a:rPr lang="en-US" altLang="zh-CN" dirty="0"/>
              <a:t>conditional GAN</a:t>
            </a:r>
            <a:r>
              <a:rPr lang="zh-CN" altLang="en-US" dirty="0"/>
              <a:t>除了输入文字产生图片外，也可以输入图片产生图片；具体做法和刚才</a:t>
            </a:r>
            <a:r>
              <a:rPr lang="en-US" altLang="zh-CN" dirty="0"/>
              <a:t>text to image</a:t>
            </a:r>
            <a:r>
              <a:rPr lang="zh-CN" altLang="en-US" dirty="0"/>
              <a:t>的训练过程没什么区别。</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853031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最近比较有趣的</a:t>
            </a:r>
            <a:r>
              <a:rPr lang="en-US" altLang="zh-CN" dirty="0"/>
              <a:t>conditional GAN</a:t>
            </a:r>
            <a:r>
              <a:rPr lang="zh-CN" altLang="en-US" dirty="0"/>
              <a:t>的应用是有人用</a:t>
            </a:r>
            <a:r>
              <a:rPr lang="en-US" altLang="zh-CN" dirty="0"/>
              <a:t>conditional GAN</a:t>
            </a:r>
            <a:r>
              <a:rPr lang="zh-CN" altLang="en-US" dirty="0"/>
              <a:t>产生会动的图片，比如这里给机器一张蒙娜丽莎的图片，然后</a:t>
            </a:r>
            <a:r>
              <a:rPr lang="en-US" altLang="zh-CN" dirty="0"/>
              <a:t>GAN</a:t>
            </a:r>
            <a:r>
              <a:rPr lang="zh-CN" altLang="en-US" dirty="0"/>
              <a:t>就可以做到让蒙娜丽莎开始讲话，这个也是</a:t>
            </a:r>
            <a:r>
              <a:rPr lang="en-US" altLang="zh-CN" dirty="0"/>
              <a:t>conditional GAN</a:t>
            </a:r>
            <a:r>
              <a:rPr lang="zh-CN" altLang="en-US" dirty="0"/>
              <a:t>其中的一个应用。</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980591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476539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3B442F6-2102-4D27-AC04-D2BA4CD81B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29447B0-D015-4FF1-8BD5-8CB78366FB3C}"/>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dirty="0"/>
              <a:t>以上就是关于</a:t>
            </a:r>
            <a:r>
              <a:rPr lang="en-US" altLang="zh-CN" dirty="0"/>
              <a:t>GAN</a:t>
            </a:r>
            <a:r>
              <a:rPr lang="zh-CN" altLang="en-US" dirty="0"/>
              <a:t>的讲解。</a:t>
            </a:r>
            <a:endParaRPr lang="en-US" altLang="zh-CN" dirty="0"/>
          </a:p>
        </p:txBody>
      </p:sp>
      <p:sp>
        <p:nvSpPr>
          <p:cNvPr id="4" name="灯片编号占位符 3">
            <a:extLst>
              <a:ext uri="{FF2B5EF4-FFF2-40B4-BE49-F238E27FC236}">
                <a16:creationId xmlns:a16="http://schemas.microsoft.com/office/drawing/2014/main" id="{74BE8BA1-BB53-4C3B-9B4F-06D5E936ADC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CAA03E-9192-451C-9736-C8FB83B6126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864047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DF5DAF-6A0D-4EB6-BEE4-4A3D9B453FF2}" type="slidenum">
              <a:rPr lang="zh-TW" altLang="en-US" smtClean="0"/>
              <a:t>94</a:t>
            </a:fld>
            <a:endParaRPr lang="zh-TW" altLang="en-US"/>
          </a:p>
        </p:txBody>
      </p:sp>
    </p:spTree>
    <p:extLst>
      <p:ext uri="{BB962C8B-B14F-4D97-AF65-F5344CB8AC3E}">
        <p14:creationId xmlns:p14="http://schemas.microsoft.com/office/powerpoint/2010/main" val="10351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2024/4/1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7656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2024/4/1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19143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2024/4/1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78963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6">
            <a:extLst>
              <a:ext uri="{FF2B5EF4-FFF2-40B4-BE49-F238E27FC236}">
                <a16:creationId xmlns:a16="http://schemas.microsoft.com/office/drawing/2014/main" id="{D5C054E8-7249-4EDB-A45D-4A70482FF690}"/>
              </a:ext>
            </a:extLst>
          </p:cNvPr>
          <p:cNvSpPr>
            <a:spLocks noChangeArrowheads="1"/>
          </p:cNvSpPr>
          <p:nvPr userDrawn="1"/>
        </p:nvSpPr>
        <p:spPr bwMode="auto">
          <a:xfrm flipV="1">
            <a:off x="1371600" y="3181350"/>
            <a:ext cx="7391400" cy="44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楷体_GB2312"/>
                <a:cs typeface="楷体_GB2312"/>
              </a:defRPr>
            </a:lvl1pPr>
            <a:lvl2pPr marL="742950" indent="-285750">
              <a:defRPr>
                <a:solidFill>
                  <a:schemeClr val="tx1"/>
                </a:solidFill>
                <a:latin typeface="Arial" panose="020B0604020202020204" pitchFamily="34" charset="0"/>
                <a:ea typeface="楷体_GB2312"/>
                <a:cs typeface="楷体_GB2312"/>
              </a:defRPr>
            </a:lvl2pPr>
            <a:lvl3pPr marL="1143000" indent="-228600">
              <a:defRPr>
                <a:solidFill>
                  <a:schemeClr val="tx1"/>
                </a:solidFill>
                <a:latin typeface="Arial" panose="020B0604020202020204" pitchFamily="34" charset="0"/>
                <a:ea typeface="楷体_GB2312"/>
                <a:cs typeface="楷体_GB2312"/>
              </a:defRPr>
            </a:lvl3pPr>
            <a:lvl4pPr marL="1600200" indent="-228600">
              <a:defRPr>
                <a:solidFill>
                  <a:schemeClr val="tx1"/>
                </a:solidFill>
                <a:latin typeface="Arial" panose="020B0604020202020204" pitchFamily="34" charset="0"/>
                <a:ea typeface="楷体_GB2312"/>
                <a:cs typeface="楷体_GB2312"/>
              </a:defRPr>
            </a:lvl4pPr>
            <a:lvl5pPr marL="2057400" indent="-228600">
              <a:defRPr>
                <a:solidFill>
                  <a:schemeClr val="tx1"/>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9pPr>
          </a:lstStyle>
          <a:p>
            <a:pPr algn="ctr">
              <a:defRPr/>
            </a:pPr>
            <a:endParaRPr kumimoji="1" lang="zh-CN" altLang="zh-CN" sz="2400">
              <a:ea typeface="宋体" panose="02010600030101010101" pitchFamily="2" charset="-122"/>
            </a:endParaRPr>
          </a:p>
        </p:txBody>
      </p:sp>
      <p:pic>
        <p:nvPicPr>
          <p:cNvPr id="5" name="图片 11">
            <a:extLst>
              <a:ext uri="{FF2B5EF4-FFF2-40B4-BE49-F238E27FC236}">
                <a16:creationId xmlns:a16="http://schemas.microsoft.com/office/drawing/2014/main" id="{41736DBA-9058-4A6B-A5BB-058986041E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2063750"/>
            <a:ext cx="10668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1371600" y="2060520"/>
            <a:ext cx="7048500" cy="1062304"/>
          </a:xfrm>
        </p:spPr>
        <p:txBody>
          <a:bodyPr/>
          <a:lstStyle>
            <a:lvl1pPr>
              <a:defRPr>
                <a:solidFill>
                  <a:schemeClr val="accent2"/>
                </a:solidFill>
              </a:defRPr>
            </a:lvl1pPr>
          </a:lstStyle>
          <a:p>
            <a:r>
              <a:rPr lang="zh-CN" altLang="en-US" dirty="0"/>
              <a:t>单击此处编辑母版标题样式</a:t>
            </a:r>
          </a:p>
        </p:txBody>
      </p:sp>
      <p:sp>
        <p:nvSpPr>
          <p:cNvPr id="9219" name="Rectangle 3"/>
          <p:cNvSpPr>
            <a:spLocks noGrp="1" noChangeArrowheads="1"/>
          </p:cNvSpPr>
          <p:nvPr>
            <p:ph type="subTitle" idx="1"/>
          </p:nvPr>
        </p:nvSpPr>
        <p:spPr>
          <a:xfrm>
            <a:off x="1752600" y="3733800"/>
            <a:ext cx="6400800" cy="1752600"/>
          </a:xfrm>
        </p:spPr>
        <p:txBody>
          <a:bodyPr/>
          <a:lstStyle>
            <a:lvl1pPr marL="0" indent="0" algn="ctr">
              <a:buFont typeface="Wingdings 2" pitchFamily="18" charset="2"/>
              <a:buNone/>
              <a:defRPr/>
            </a:lvl1pPr>
          </a:lstStyle>
          <a:p>
            <a:endParaRPr lang="en-US" altLang="zh-CN" dirty="0"/>
          </a:p>
          <a:p>
            <a:r>
              <a:rPr lang="zh-CN" altLang="en-US" dirty="0"/>
              <a:t>单击此处编辑母版副标题样式</a:t>
            </a:r>
          </a:p>
        </p:txBody>
      </p:sp>
    </p:spTree>
    <p:extLst>
      <p:ext uri="{BB962C8B-B14F-4D97-AF65-F5344CB8AC3E}">
        <p14:creationId xmlns:p14="http://schemas.microsoft.com/office/powerpoint/2010/main" val="34927165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lnSpc>
                <a:spcPct val="100000"/>
              </a:lnSpc>
              <a:buClr>
                <a:srgbClr val="FF0000"/>
              </a:buClr>
              <a:defRPr sz="3200">
                <a:latin typeface="Times New Roman" panose="02020603050405020304" pitchFamily="18" charset="0"/>
                <a:ea typeface="+mj-ea"/>
                <a:cs typeface="Times New Roman" panose="02020603050405020304" pitchFamily="18" charset="0"/>
              </a:defRPr>
            </a:lvl1pPr>
            <a:lvl2pPr>
              <a:lnSpc>
                <a:spcPct val="150000"/>
              </a:lnSpc>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a:extLst>
              <a:ext uri="{FF2B5EF4-FFF2-40B4-BE49-F238E27FC236}">
                <a16:creationId xmlns:a16="http://schemas.microsoft.com/office/drawing/2014/main" id="{7BD090D0-8C4F-4CED-B0DE-E60D11F1ACE6}"/>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5" name="Rectangle 6">
            <a:extLst>
              <a:ext uri="{FF2B5EF4-FFF2-40B4-BE49-F238E27FC236}">
                <a16:creationId xmlns:a16="http://schemas.microsoft.com/office/drawing/2014/main" id="{9D8255D9-CE6B-4F94-A748-D0E4B9670186}"/>
              </a:ext>
            </a:extLst>
          </p:cNvPr>
          <p:cNvSpPr>
            <a:spLocks noGrp="1" noChangeArrowheads="1"/>
          </p:cNvSpPr>
          <p:nvPr>
            <p:ph type="sldNum" sz="quarter" idx="11"/>
          </p:nvPr>
        </p:nvSpPr>
        <p:spPr/>
        <p:txBody>
          <a:bodyPr/>
          <a:lstStyle>
            <a:lvl1pPr>
              <a:defRPr/>
            </a:lvl1pPr>
          </a:lstStyle>
          <a:p>
            <a:pPr>
              <a:defRPr/>
            </a:pPr>
            <a:fld id="{6FFC8AFD-5598-4A8F-A77E-5219EEEB66AF}" type="slidenum">
              <a:rPr lang="en-US" altLang="zh-CN"/>
              <a:pPr>
                <a:defRPr/>
              </a:pPr>
              <a:t>‹#›</a:t>
            </a:fld>
            <a:endParaRPr lang="en-US" altLang="zh-CN"/>
          </a:p>
        </p:txBody>
      </p:sp>
      <p:sp>
        <p:nvSpPr>
          <p:cNvPr id="6" name="Rectangle 4">
            <a:extLst>
              <a:ext uri="{FF2B5EF4-FFF2-40B4-BE49-F238E27FC236}">
                <a16:creationId xmlns:a16="http://schemas.microsoft.com/office/drawing/2014/main" id="{5B7F2402-19E3-41A3-9E7F-D404FED6FDFB}"/>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1385002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59467CFE-0171-49C1-A5D3-6FA7D8AE912E}"/>
              </a:ext>
            </a:extLst>
          </p:cNvPr>
          <p:cNvSpPr>
            <a:spLocks noGrp="1" noChangeArrowheads="1"/>
          </p:cNvSpPr>
          <p:nvPr>
            <p:ph type="sldNum" sz="quarter" idx="10"/>
          </p:nvPr>
        </p:nvSpPr>
        <p:spPr/>
        <p:txBody>
          <a:bodyPr/>
          <a:lstStyle>
            <a:lvl1pPr>
              <a:defRPr/>
            </a:lvl1pPr>
          </a:lstStyle>
          <a:p>
            <a:pPr>
              <a:defRPr/>
            </a:pPr>
            <a:fld id="{03386305-9EB6-44B6-8B55-3DDAA32CA2F2}" type="slidenum">
              <a:rPr lang="en-US" altLang="zh-CN"/>
              <a:pPr>
                <a:defRPr/>
              </a:pPr>
              <a:t>‹#›</a:t>
            </a:fld>
            <a:endParaRPr lang="en-US" altLang="zh-CN"/>
          </a:p>
        </p:txBody>
      </p:sp>
      <p:sp>
        <p:nvSpPr>
          <p:cNvPr id="5" name="Rectangle 5">
            <a:extLst>
              <a:ext uri="{FF2B5EF4-FFF2-40B4-BE49-F238E27FC236}">
                <a16:creationId xmlns:a16="http://schemas.microsoft.com/office/drawing/2014/main" id="{41D59440-7BE5-4CE1-8D86-BD18F0C71FDB}"/>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6" name="Rectangle 4">
            <a:extLst>
              <a:ext uri="{FF2B5EF4-FFF2-40B4-BE49-F238E27FC236}">
                <a16:creationId xmlns:a16="http://schemas.microsoft.com/office/drawing/2014/main" id="{54B141BE-EE61-4BD0-BDED-B1115A3A9B4F}"/>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1939789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A97DCBE2-1576-4D09-AB30-AA966792BDEA}"/>
              </a:ext>
            </a:extLst>
          </p:cNvPr>
          <p:cNvSpPr>
            <a:spLocks noGrp="1" noChangeArrowheads="1"/>
          </p:cNvSpPr>
          <p:nvPr>
            <p:ph type="sldNum" sz="quarter" idx="10"/>
          </p:nvPr>
        </p:nvSpPr>
        <p:spPr/>
        <p:txBody>
          <a:bodyPr/>
          <a:lstStyle>
            <a:lvl1pPr>
              <a:defRPr/>
            </a:lvl1pPr>
          </a:lstStyle>
          <a:p>
            <a:pPr>
              <a:defRPr/>
            </a:pPr>
            <a:fld id="{4E445159-345F-4A38-AD63-D3CF7D249A4A}" type="slidenum">
              <a:rPr lang="en-US" altLang="zh-CN"/>
              <a:pPr>
                <a:defRPr/>
              </a:pPr>
              <a:t>‹#›</a:t>
            </a:fld>
            <a:endParaRPr lang="en-US" altLang="zh-CN"/>
          </a:p>
        </p:txBody>
      </p:sp>
      <p:sp>
        <p:nvSpPr>
          <p:cNvPr id="6" name="Rectangle 5">
            <a:extLst>
              <a:ext uri="{FF2B5EF4-FFF2-40B4-BE49-F238E27FC236}">
                <a16:creationId xmlns:a16="http://schemas.microsoft.com/office/drawing/2014/main" id="{FE6822D8-75FB-4EE5-9F3F-E5C2A7D6DC07}"/>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7" name="Rectangle 4">
            <a:extLst>
              <a:ext uri="{FF2B5EF4-FFF2-40B4-BE49-F238E27FC236}">
                <a16:creationId xmlns:a16="http://schemas.microsoft.com/office/drawing/2014/main" id="{779BE8E3-4098-4A46-B608-1C5B54972370}"/>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5712893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F71D95E3-7562-4630-B403-F405F3C770DC}"/>
              </a:ext>
            </a:extLst>
          </p:cNvPr>
          <p:cNvSpPr>
            <a:spLocks noGrp="1" noChangeArrowheads="1"/>
          </p:cNvSpPr>
          <p:nvPr>
            <p:ph type="sldNum" sz="quarter" idx="10"/>
          </p:nvPr>
        </p:nvSpPr>
        <p:spPr/>
        <p:txBody>
          <a:bodyPr/>
          <a:lstStyle>
            <a:lvl1pPr>
              <a:defRPr/>
            </a:lvl1pPr>
          </a:lstStyle>
          <a:p>
            <a:pPr>
              <a:defRPr/>
            </a:pPr>
            <a:fld id="{C058BE3C-27FF-4D5C-8E2A-D518C8C83994}" type="slidenum">
              <a:rPr lang="en-US" altLang="zh-CN"/>
              <a:pPr>
                <a:defRPr/>
              </a:pPr>
              <a:t>‹#›</a:t>
            </a:fld>
            <a:endParaRPr lang="en-US" altLang="zh-CN"/>
          </a:p>
        </p:txBody>
      </p:sp>
      <p:sp>
        <p:nvSpPr>
          <p:cNvPr id="8" name="Rectangle 5">
            <a:extLst>
              <a:ext uri="{FF2B5EF4-FFF2-40B4-BE49-F238E27FC236}">
                <a16:creationId xmlns:a16="http://schemas.microsoft.com/office/drawing/2014/main" id="{86751532-8E8A-4221-B09D-5F21D4F34711}"/>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9" name="Rectangle 4">
            <a:extLst>
              <a:ext uri="{FF2B5EF4-FFF2-40B4-BE49-F238E27FC236}">
                <a16:creationId xmlns:a16="http://schemas.microsoft.com/office/drawing/2014/main" id="{9D9B459B-C5BF-42AB-AABF-159031C272C4}"/>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902165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9D37E850-09CD-4F95-9130-678B484773F4}"/>
              </a:ext>
            </a:extLst>
          </p:cNvPr>
          <p:cNvSpPr>
            <a:spLocks noGrp="1" noChangeArrowheads="1"/>
          </p:cNvSpPr>
          <p:nvPr>
            <p:ph type="sldNum" sz="quarter" idx="10"/>
          </p:nvPr>
        </p:nvSpPr>
        <p:spPr/>
        <p:txBody>
          <a:bodyPr/>
          <a:lstStyle>
            <a:lvl1pPr>
              <a:defRPr/>
            </a:lvl1pPr>
          </a:lstStyle>
          <a:p>
            <a:pPr>
              <a:defRPr/>
            </a:pPr>
            <a:fld id="{88773202-64A4-434D-BE17-072EEA6EDD28}" type="slidenum">
              <a:rPr lang="en-US" altLang="zh-CN"/>
              <a:pPr>
                <a:defRPr/>
              </a:pPr>
              <a:t>‹#›</a:t>
            </a:fld>
            <a:endParaRPr lang="en-US" altLang="zh-CN"/>
          </a:p>
        </p:txBody>
      </p:sp>
      <p:sp>
        <p:nvSpPr>
          <p:cNvPr id="4" name="Rectangle 5">
            <a:extLst>
              <a:ext uri="{FF2B5EF4-FFF2-40B4-BE49-F238E27FC236}">
                <a16:creationId xmlns:a16="http://schemas.microsoft.com/office/drawing/2014/main" id="{5630F080-55F8-48D3-9A88-F975CB9F4627}"/>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5" name="Rectangle 4">
            <a:extLst>
              <a:ext uri="{FF2B5EF4-FFF2-40B4-BE49-F238E27FC236}">
                <a16:creationId xmlns:a16="http://schemas.microsoft.com/office/drawing/2014/main" id="{22A5552F-9AF1-40D4-BE27-D7F37DFD208F}"/>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6392318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43F61F5-7D21-49CD-805C-299A54B87DDA}"/>
              </a:ext>
            </a:extLst>
          </p:cNvPr>
          <p:cNvSpPr>
            <a:spLocks noGrp="1" noChangeArrowheads="1"/>
          </p:cNvSpPr>
          <p:nvPr>
            <p:ph type="sldNum" sz="quarter" idx="10"/>
          </p:nvPr>
        </p:nvSpPr>
        <p:spPr/>
        <p:txBody>
          <a:bodyPr/>
          <a:lstStyle>
            <a:lvl1pPr>
              <a:defRPr/>
            </a:lvl1pPr>
          </a:lstStyle>
          <a:p>
            <a:pPr>
              <a:defRPr/>
            </a:pPr>
            <a:fld id="{EAE8E7A5-9D4A-4256-82B2-9DE200EEE286}" type="slidenum">
              <a:rPr lang="en-US" altLang="zh-CN"/>
              <a:pPr>
                <a:defRPr/>
              </a:pPr>
              <a:t>‹#›</a:t>
            </a:fld>
            <a:endParaRPr lang="en-US" altLang="zh-CN"/>
          </a:p>
        </p:txBody>
      </p:sp>
      <p:sp>
        <p:nvSpPr>
          <p:cNvPr id="3" name="Rectangle 5">
            <a:extLst>
              <a:ext uri="{FF2B5EF4-FFF2-40B4-BE49-F238E27FC236}">
                <a16:creationId xmlns:a16="http://schemas.microsoft.com/office/drawing/2014/main" id="{14501894-8D2D-43C7-B240-52D94F691491}"/>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4" name="Rectangle 4">
            <a:extLst>
              <a:ext uri="{FF2B5EF4-FFF2-40B4-BE49-F238E27FC236}">
                <a16:creationId xmlns:a16="http://schemas.microsoft.com/office/drawing/2014/main" id="{82993AAE-1747-439F-AF83-F8FD96823D4C}"/>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405438385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a:extLst>
              <a:ext uri="{FF2B5EF4-FFF2-40B4-BE49-F238E27FC236}">
                <a16:creationId xmlns:a16="http://schemas.microsoft.com/office/drawing/2014/main" id="{7241BE2C-3ED8-483D-A397-501023833805}"/>
              </a:ext>
            </a:extLst>
          </p:cNvPr>
          <p:cNvSpPr>
            <a:spLocks noGrp="1" noChangeArrowheads="1"/>
          </p:cNvSpPr>
          <p:nvPr>
            <p:ph type="sldNum" sz="quarter" idx="10"/>
          </p:nvPr>
        </p:nvSpPr>
        <p:spPr/>
        <p:txBody>
          <a:bodyPr/>
          <a:lstStyle>
            <a:lvl1pPr>
              <a:defRPr/>
            </a:lvl1pPr>
          </a:lstStyle>
          <a:p>
            <a:pPr>
              <a:defRPr/>
            </a:pPr>
            <a:fld id="{5A98C3E2-4C0F-4210-BEA5-48ED9B643C50}" type="slidenum">
              <a:rPr lang="en-US" altLang="zh-CN"/>
              <a:pPr>
                <a:defRPr/>
              </a:pPr>
              <a:t>‹#›</a:t>
            </a:fld>
            <a:endParaRPr lang="en-US" altLang="zh-CN"/>
          </a:p>
        </p:txBody>
      </p:sp>
      <p:sp>
        <p:nvSpPr>
          <p:cNvPr id="7" name="Rectangle 5">
            <a:extLst>
              <a:ext uri="{FF2B5EF4-FFF2-40B4-BE49-F238E27FC236}">
                <a16:creationId xmlns:a16="http://schemas.microsoft.com/office/drawing/2014/main" id="{3CC65BBA-E67D-4766-B7C1-E999D06B37E3}"/>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8" name="Rectangle 4">
            <a:extLst>
              <a:ext uri="{FF2B5EF4-FFF2-40B4-BE49-F238E27FC236}">
                <a16:creationId xmlns:a16="http://schemas.microsoft.com/office/drawing/2014/main" id="{2DD49236-E975-4F8A-B63D-79CD6844FF23}"/>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20160394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2024/4/1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741234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F590FB5B-0997-4201-9A17-5F3CDC452FC7}"/>
              </a:ext>
            </a:extLst>
          </p:cNvPr>
          <p:cNvSpPr>
            <a:spLocks noGrp="1" noChangeArrowheads="1"/>
          </p:cNvSpPr>
          <p:nvPr>
            <p:ph type="sldNum" sz="quarter" idx="10"/>
          </p:nvPr>
        </p:nvSpPr>
        <p:spPr/>
        <p:txBody>
          <a:bodyPr/>
          <a:lstStyle>
            <a:lvl1pPr>
              <a:defRPr/>
            </a:lvl1pPr>
          </a:lstStyle>
          <a:p>
            <a:pPr>
              <a:defRPr/>
            </a:pPr>
            <a:fld id="{0D0B89FF-B55C-458C-8DD8-43699F861E7E}" type="slidenum">
              <a:rPr lang="en-US" altLang="zh-CN"/>
              <a:pPr>
                <a:defRPr/>
              </a:pPr>
              <a:t>‹#›</a:t>
            </a:fld>
            <a:endParaRPr lang="en-US" altLang="zh-CN"/>
          </a:p>
        </p:txBody>
      </p:sp>
      <p:sp>
        <p:nvSpPr>
          <p:cNvPr id="6" name="Rectangle 5">
            <a:extLst>
              <a:ext uri="{FF2B5EF4-FFF2-40B4-BE49-F238E27FC236}">
                <a16:creationId xmlns:a16="http://schemas.microsoft.com/office/drawing/2014/main" id="{464F0BBE-2923-4928-AEF0-10D041FB22C3}"/>
              </a:ext>
            </a:extLst>
          </p:cNvPr>
          <p:cNvSpPr>
            <a:spLocks noGrp="1" noChangeArrowheads="1"/>
          </p:cNvSpPr>
          <p:nvPr>
            <p:ph type="ftr" sz="quarter" idx="11"/>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7" name="Rectangle 4">
            <a:extLst>
              <a:ext uri="{FF2B5EF4-FFF2-40B4-BE49-F238E27FC236}">
                <a16:creationId xmlns:a16="http://schemas.microsoft.com/office/drawing/2014/main" id="{6401E522-0F34-451B-8722-D1E9E557808A}"/>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25911759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3362DCA-7833-44E6-81EA-F9DD5EFB5C5A}"/>
              </a:ext>
            </a:extLst>
          </p:cNvPr>
          <p:cNvGrpSpPr/>
          <p:nvPr userDrawn="1"/>
        </p:nvGrpSpPr>
        <p:grpSpPr>
          <a:xfrm>
            <a:off x="7465063" y="5158168"/>
            <a:ext cx="1698372" cy="1699833"/>
            <a:chOff x="7255986" y="2773363"/>
            <a:chExt cx="1843088" cy="1844674"/>
          </a:xfrm>
          <a:solidFill>
            <a:srgbClr val="585858">
              <a:alpha val="25000"/>
            </a:srgbClr>
          </a:solidFill>
        </p:grpSpPr>
        <p:sp>
          <p:nvSpPr>
            <p:cNvPr id="3" name="Freeform 5">
              <a:extLst>
                <a:ext uri="{FF2B5EF4-FFF2-40B4-BE49-F238E27FC236}">
                  <a16:creationId xmlns:a16="http://schemas.microsoft.com/office/drawing/2014/main" id="{8AC377B9-019B-475B-A53D-AE48CEE4B604}"/>
                </a:ext>
              </a:extLst>
            </p:cNvPr>
            <p:cNvSpPr>
              <a:spLocks/>
            </p:cNvSpPr>
            <p:nvPr/>
          </p:nvSpPr>
          <p:spPr bwMode="auto">
            <a:xfrm>
              <a:off x="7506811" y="3117850"/>
              <a:ext cx="160338" cy="166687"/>
            </a:xfrm>
            <a:custGeom>
              <a:avLst/>
              <a:gdLst>
                <a:gd name="T0" fmla="*/ 36 w 157"/>
                <a:gd name="T1" fmla="*/ 105 h 163"/>
                <a:gd name="T2" fmla="*/ 24 w 157"/>
                <a:gd name="T3" fmla="*/ 56 h 163"/>
                <a:gd name="T4" fmla="*/ 58 w 157"/>
                <a:gd name="T5" fmla="*/ 18 h 163"/>
                <a:gd name="T6" fmla="*/ 67 w 157"/>
                <a:gd name="T7" fmla="*/ 9 h 163"/>
                <a:gd name="T8" fmla="*/ 145 w 157"/>
                <a:gd name="T9" fmla="*/ 67 h 163"/>
                <a:gd name="T10" fmla="*/ 152 w 157"/>
                <a:gd name="T11" fmla="*/ 111 h 163"/>
                <a:gd name="T12" fmla="*/ 137 w 157"/>
                <a:gd name="T13" fmla="*/ 82 h 163"/>
                <a:gd name="T14" fmla="*/ 74 w 157"/>
                <a:gd name="T15" fmla="*/ 29 h 163"/>
                <a:gd name="T16" fmla="*/ 44 w 157"/>
                <a:gd name="T17" fmla="*/ 67 h 163"/>
                <a:gd name="T18" fmla="*/ 107 w 157"/>
                <a:gd name="T19" fmla="*/ 158 h 163"/>
                <a:gd name="T20" fmla="*/ 91 w 157"/>
                <a:gd name="T21" fmla="*/ 161 h 163"/>
                <a:gd name="T22" fmla="*/ 36 w 157"/>
                <a:gd name="T23" fmla="*/ 10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63">
                  <a:moveTo>
                    <a:pt x="36" y="105"/>
                  </a:moveTo>
                  <a:cubicBezTo>
                    <a:pt x="26" y="92"/>
                    <a:pt x="0" y="68"/>
                    <a:pt x="24" y="56"/>
                  </a:cubicBezTo>
                  <a:cubicBezTo>
                    <a:pt x="24" y="65"/>
                    <a:pt x="68" y="22"/>
                    <a:pt x="58" y="18"/>
                  </a:cubicBezTo>
                  <a:cubicBezTo>
                    <a:pt x="63" y="12"/>
                    <a:pt x="65" y="10"/>
                    <a:pt x="67" y="9"/>
                  </a:cubicBezTo>
                  <a:cubicBezTo>
                    <a:pt x="94" y="0"/>
                    <a:pt x="130" y="47"/>
                    <a:pt x="145" y="67"/>
                  </a:cubicBezTo>
                  <a:cubicBezTo>
                    <a:pt x="148" y="79"/>
                    <a:pt x="157" y="105"/>
                    <a:pt x="152" y="111"/>
                  </a:cubicBezTo>
                  <a:cubicBezTo>
                    <a:pt x="109" y="90"/>
                    <a:pt x="137" y="92"/>
                    <a:pt x="137" y="82"/>
                  </a:cubicBezTo>
                  <a:cubicBezTo>
                    <a:pt x="126" y="58"/>
                    <a:pt x="88" y="24"/>
                    <a:pt x="74" y="29"/>
                  </a:cubicBezTo>
                  <a:cubicBezTo>
                    <a:pt x="67" y="35"/>
                    <a:pt x="55" y="60"/>
                    <a:pt x="44" y="67"/>
                  </a:cubicBezTo>
                  <a:cubicBezTo>
                    <a:pt x="34" y="87"/>
                    <a:pt x="92" y="139"/>
                    <a:pt x="107" y="158"/>
                  </a:cubicBezTo>
                  <a:cubicBezTo>
                    <a:pt x="99" y="163"/>
                    <a:pt x="97" y="162"/>
                    <a:pt x="91" y="161"/>
                  </a:cubicBezTo>
                  <a:cubicBezTo>
                    <a:pt x="76" y="145"/>
                    <a:pt x="42" y="111"/>
                    <a:pt x="36" y="10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4" name="Freeform 6">
              <a:extLst>
                <a:ext uri="{FF2B5EF4-FFF2-40B4-BE49-F238E27FC236}">
                  <a16:creationId xmlns:a16="http://schemas.microsoft.com/office/drawing/2014/main" id="{0DD8D48A-7EA4-4BAF-8A01-DAC85B0F0272}"/>
                </a:ext>
              </a:extLst>
            </p:cNvPr>
            <p:cNvSpPr>
              <a:spLocks/>
            </p:cNvSpPr>
            <p:nvPr/>
          </p:nvSpPr>
          <p:spPr bwMode="auto">
            <a:xfrm>
              <a:off x="7563961" y="3175000"/>
              <a:ext cx="26988" cy="25400"/>
            </a:xfrm>
            <a:custGeom>
              <a:avLst/>
              <a:gdLst>
                <a:gd name="T0" fmla="*/ 2 w 25"/>
                <a:gd name="T1" fmla="*/ 21 h 25"/>
                <a:gd name="T2" fmla="*/ 8 w 25"/>
                <a:gd name="T3" fmla="*/ 24 h 25"/>
                <a:gd name="T4" fmla="*/ 22 w 25"/>
                <a:gd name="T5" fmla="*/ 4 h 25"/>
                <a:gd name="T6" fmla="*/ 16 w 25"/>
                <a:gd name="T7" fmla="*/ 1 h 25"/>
                <a:gd name="T8" fmla="*/ 7 w 25"/>
                <a:gd name="T9" fmla="*/ 9 h 25"/>
                <a:gd name="T10" fmla="*/ 2 w 25"/>
                <a:gd name="T11" fmla="*/ 21 h 25"/>
              </a:gdLst>
              <a:ahLst/>
              <a:cxnLst>
                <a:cxn ang="0">
                  <a:pos x="T0" y="T1"/>
                </a:cxn>
                <a:cxn ang="0">
                  <a:pos x="T2" y="T3"/>
                </a:cxn>
                <a:cxn ang="0">
                  <a:pos x="T4" y="T5"/>
                </a:cxn>
                <a:cxn ang="0">
                  <a:pos x="T6" y="T7"/>
                </a:cxn>
                <a:cxn ang="0">
                  <a:pos x="T8" y="T9"/>
                </a:cxn>
                <a:cxn ang="0">
                  <a:pos x="T10" y="T11"/>
                </a:cxn>
              </a:cxnLst>
              <a:rect l="0" t="0" r="r" b="b"/>
              <a:pathLst>
                <a:path w="25" h="25">
                  <a:moveTo>
                    <a:pt x="2" y="21"/>
                  </a:moveTo>
                  <a:cubicBezTo>
                    <a:pt x="2" y="21"/>
                    <a:pt x="6" y="25"/>
                    <a:pt x="8" y="24"/>
                  </a:cubicBezTo>
                  <a:cubicBezTo>
                    <a:pt x="19" y="14"/>
                    <a:pt x="25" y="7"/>
                    <a:pt x="22" y="4"/>
                  </a:cubicBezTo>
                  <a:cubicBezTo>
                    <a:pt x="19" y="2"/>
                    <a:pt x="18" y="0"/>
                    <a:pt x="16" y="1"/>
                  </a:cubicBezTo>
                  <a:cubicBezTo>
                    <a:pt x="14" y="1"/>
                    <a:pt x="10" y="6"/>
                    <a:pt x="7" y="9"/>
                  </a:cubicBezTo>
                  <a:cubicBezTo>
                    <a:pt x="4" y="13"/>
                    <a:pt x="0" y="16"/>
                    <a:pt x="2" y="2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5" name="Freeform 7">
              <a:extLst>
                <a:ext uri="{FF2B5EF4-FFF2-40B4-BE49-F238E27FC236}">
                  <a16:creationId xmlns:a16="http://schemas.microsoft.com/office/drawing/2014/main" id="{10328BF3-DC02-4B46-8377-57B592476BCD}"/>
                </a:ext>
              </a:extLst>
            </p:cNvPr>
            <p:cNvSpPr>
              <a:spLocks/>
            </p:cNvSpPr>
            <p:nvPr/>
          </p:nvSpPr>
          <p:spPr bwMode="auto">
            <a:xfrm>
              <a:off x="7560786" y="3175000"/>
              <a:ext cx="76200" cy="63500"/>
            </a:xfrm>
            <a:custGeom>
              <a:avLst/>
              <a:gdLst>
                <a:gd name="T0" fmla="*/ 42 w 75"/>
                <a:gd name="T1" fmla="*/ 46 h 63"/>
                <a:gd name="T2" fmla="*/ 26 w 75"/>
                <a:gd name="T3" fmla="*/ 58 h 63"/>
                <a:gd name="T4" fmla="*/ 62 w 75"/>
                <a:gd name="T5" fmla="*/ 40 h 63"/>
                <a:gd name="T6" fmla="*/ 42 w 75"/>
                <a:gd name="T7" fmla="*/ 46 h 63"/>
              </a:gdLst>
              <a:ahLst/>
              <a:cxnLst>
                <a:cxn ang="0">
                  <a:pos x="T0" y="T1"/>
                </a:cxn>
                <a:cxn ang="0">
                  <a:pos x="T2" y="T3"/>
                </a:cxn>
                <a:cxn ang="0">
                  <a:pos x="T4" y="T5"/>
                </a:cxn>
                <a:cxn ang="0">
                  <a:pos x="T6" y="T7"/>
                </a:cxn>
              </a:cxnLst>
              <a:rect l="0" t="0" r="r" b="b"/>
              <a:pathLst>
                <a:path w="75" h="63">
                  <a:moveTo>
                    <a:pt x="42" y="46"/>
                  </a:moveTo>
                  <a:cubicBezTo>
                    <a:pt x="61" y="63"/>
                    <a:pt x="36" y="63"/>
                    <a:pt x="26" y="58"/>
                  </a:cubicBezTo>
                  <a:cubicBezTo>
                    <a:pt x="0" y="32"/>
                    <a:pt x="75" y="0"/>
                    <a:pt x="62" y="40"/>
                  </a:cubicBezTo>
                  <a:cubicBezTo>
                    <a:pt x="57" y="58"/>
                    <a:pt x="40" y="31"/>
                    <a:pt x="42" y="4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6" name="Freeform 8">
              <a:extLst>
                <a:ext uri="{FF2B5EF4-FFF2-40B4-BE49-F238E27FC236}">
                  <a16:creationId xmlns:a16="http://schemas.microsoft.com/office/drawing/2014/main" id="{5E873BAE-DEEF-4FA1-AA68-8CB4AC998E3E}"/>
                </a:ext>
              </a:extLst>
            </p:cNvPr>
            <p:cNvSpPr>
              <a:spLocks/>
            </p:cNvSpPr>
            <p:nvPr/>
          </p:nvSpPr>
          <p:spPr bwMode="auto">
            <a:xfrm>
              <a:off x="7908449" y="2894013"/>
              <a:ext cx="34925" cy="23812"/>
            </a:xfrm>
            <a:custGeom>
              <a:avLst/>
              <a:gdLst>
                <a:gd name="T0" fmla="*/ 8 w 34"/>
                <a:gd name="T1" fmla="*/ 3 h 24"/>
                <a:gd name="T2" fmla="*/ 25 w 34"/>
                <a:gd name="T3" fmla="*/ 20 h 24"/>
                <a:gd name="T4" fmla="*/ 19 w 34"/>
                <a:gd name="T5" fmla="*/ 7 h 24"/>
                <a:gd name="T6" fmla="*/ 16 w 34"/>
                <a:gd name="T7" fmla="*/ 0 h 24"/>
                <a:gd name="T8" fmla="*/ 8 w 34"/>
                <a:gd name="T9" fmla="*/ 3 h 24"/>
              </a:gdLst>
              <a:ahLst/>
              <a:cxnLst>
                <a:cxn ang="0">
                  <a:pos x="T0" y="T1"/>
                </a:cxn>
                <a:cxn ang="0">
                  <a:pos x="T2" y="T3"/>
                </a:cxn>
                <a:cxn ang="0">
                  <a:pos x="T4" y="T5"/>
                </a:cxn>
                <a:cxn ang="0">
                  <a:pos x="T6" y="T7"/>
                </a:cxn>
                <a:cxn ang="0">
                  <a:pos x="T8" y="T9"/>
                </a:cxn>
              </a:cxnLst>
              <a:rect l="0" t="0" r="r" b="b"/>
              <a:pathLst>
                <a:path w="34" h="24">
                  <a:moveTo>
                    <a:pt x="8" y="3"/>
                  </a:moveTo>
                  <a:cubicBezTo>
                    <a:pt x="0" y="13"/>
                    <a:pt x="12" y="24"/>
                    <a:pt x="25" y="20"/>
                  </a:cubicBezTo>
                  <a:cubicBezTo>
                    <a:pt x="34" y="18"/>
                    <a:pt x="20" y="11"/>
                    <a:pt x="19" y="7"/>
                  </a:cubicBezTo>
                  <a:cubicBezTo>
                    <a:pt x="19" y="6"/>
                    <a:pt x="18" y="0"/>
                    <a:pt x="16" y="0"/>
                  </a:cubicBezTo>
                  <a:cubicBezTo>
                    <a:pt x="15" y="0"/>
                    <a:pt x="7" y="1"/>
                    <a:pt x="8" y="3"/>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7" name="Freeform 9">
              <a:extLst>
                <a:ext uri="{FF2B5EF4-FFF2-40B4-BE49-F238E27FC236}">
                  <a16:creationId xmlns:a16="http://schemas.microsoft.com/office/drawing/2014/main" id="{030A02B1-C702-4569-94F6-F28894ED7504}"/>
                </a:ext>
              </a:extLst>
            </p:cNvPr>
            <p:cNvSpPr>
              <a:spLocks/>
            </p:cNvSpPr>
            <p:nvPr/>
          </p:nvSpPr>
          <p:spPr bwMode="auto">
            <a:xfrm>
              <a:off x="7914799" y="2919413"/>
              <a:ext cx="19050" cy="31750"/>
            </a:xfrm>
            <a:custGeom>
              <a:avLst/>
              <a:gdLst>
                <a:gd name="T0" fmla="*/ 12 w 18"/>
                <a:gd name="T1" fmla="*/ 2 h 32"/>
                <a:gd name="T2" fmla="*/ 15 w 18"/>
                <a:gd name="T3" fmla="*/ 19 h 32"/>
                <a:gd name="T4" fmla="*/ 5 w 18"/>
                <a:gd name="T5" fmla="*/ 18 h 32"/>
                <a:gd name="T6" fmla="*/ 2 w 18"/>
                <a:gd name="T7" fmla="*/ 3 h 32"/>
                <a:gd name="T8" fmla="*/ 12 w 18"/>
                <a:gd name="T9" fmla="*/ 2 h 32"/>
              </a:gdLst>
              <a:ahLst/>
              <a:cxnLst>
                <a:cxn ang="0">
                  <a:pos x="T0" y="T1"/>
                </a:cxn>
                <a:cxn ang="0">
                  <a:pos x="T2" y="T3"/>
                </a:cxn>
                <a:cxn ang="0">
                  <a:pos x="T4" y="T5"/>
                </a:cxn>
                <a:cxn ang="0">
                  <a:pos x="T6" y="T7"/>
                </a:cxn>
                <a:cxn ang="0">
                  <a:pos x="T8" y="T9"/>
                </a:cxn>
              </a:cxnLst>
              <a:rect l="0" t="0" r="r" b="b"/>
              <a:pathLst>
                <a:path w="18" h="32">
                  <a:moveTo>
                    <a:pt x="12" y="2"/>
                  </a:moveTo>
                  <a:cubicBezTo>
                    <a:pt x="17" y="8"/>
                    <a:pt x="18" y="13"/>
                    <a:pt x="15" y="19"/>
                  </a:cubicBezTo>
                  <a:cubicBezTo>
                    <a:pt x="11" y="28"/>
                    <a:pt x="0" y="32"/>
                    <a:pt x="5" y="18"/>
                  </a:cubicBezTo>
                  <a:cubicBezTo>
                    <a:pt x="6" y="16"/>
                    <a:pt x="3" y="6"/>
                    <a:pt x="2" y="3"/>
                  </a:cubicBezTo>
                  <a:cubicBezTo>
                    <a:pt x="0" y="0"/>
                    <a:pt x="12" y="0"/>
                    <a:pt x="12" y="2"/>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8" name="Freeform 10">
              <a:extLst>
                <a:ext uri="{FF2B5EF4-FFF2-40B4-BE49-F238E27FC236}">
                  <a16:creationId xmlns:a16="http://schemas.microsoft.com/office/drawing/2014/main" id="{2D3F2B28-40C4-43E5-8A8A-CCF41148DA47}"/>
                </a:ext>
              </a:extLst>
            </p:cNvPr>
            <p:cNvSpPr>
              <a:spLocks/>
            </p:cNvSpPr>
            <p:nvPr/>
          </p:nvSpPr>
          <p:spPr bwMode="auto">
            <a:xfrm>
              <a:off x="7917974" y="2952750"/>
              <a:ext cx="28575" cy="101600"/>
            </a:xfrm>
            <a:custGeom>
              <a:avLst/>
              <a:gdLst>
                <a:gd name="T0" fmla="*/ 24 w 29"/>
                <a:gd name="T1" fmla="*/ 98 h 99"/>
                <a:gd name="T2" fmla="*/ 9 w 29"/>
                <a:gd name="T3" fmla="*/ 82 h 99"/>
                <a:gd name="T4" fmla="*/ 0 w 29"/>
                <a:gd name="T5" fmla="*/ 1 h 99"/>
                <a:gd name="T6" fmla="*/ 6 w 29"/>
                <a:gd name="T7" fmla="*/ 1 h 99"/>
                <a:gd name="T8" fmla="*/ 20 w 29"/>
                <a:gd name="T9" fmla="*/ 51 h 99"/>
                <a:gd name="T10" fmla="*/ 27 w 29"/>
                <a:gd name="T11" fmla="*/ 80 h 99"/>
                <a:gd name="T12" fmla="*/ 24 w 29"/>
                <a:gd name="T13" fmla="*/ 98 h 99"/>
              </a:gdLst>
              <a:ahLst/>
              <a:cxnLst>
                <a:cxn ang="0">
                  <a:pos x="T0" y="T1"/>
                </a:cxn>
                <a:cxn ang="0">
                  <a:pos x="T2" y="T3"/>
                </a:cxn>
                <a:cxn ang="0">
                  <a:pos x="T4" y="T5"/>
                </a:cxn>
                <a:cxn ang="0">
                  <a:pos x="T6" y="T7"/>
                </a:cxn>
                <a:cxn ang="0">
                  <a:pos x="T8" y="T9"/>
                </a:cxn>
                <a:cxn ang="0">
                  <a:pos x="T10" y="T11"/>
                </a:cxn>
                <a:cxn ang="0">
                  <a:pos x="T12" y="T13"/>
                </a:cxn>
              </a:cxnLst>
              <a:rect l="0" t="0" r="r" b="b"/>
              <a:pathLst>
                <a:path w="29" h="99">
                  <a:moveTo>
                    <a:pt x="24" y="98"/>
                  </a:moveTo>
                  <a:cubicBezTo>
                    <a:pt x="17" y="96"/>
                    <a:pt x="15" y="92"/>
                    <a:pt x="9" y="82"/>
                  </a:cubicBezTo>
                  <a:cubicBezTo>
                    <a:pt x="7" y="58"/>
                    <a:pt x="14" y="40"/>
                    <a:pt x="0" y="1"/>
                  </a:cubicBezTo>
                  <a:cubicBezTo>
                    <a:pt x="0" y="1"/>
                    <a:pt x="6" y="0"/>
                    <a:pt x="6" y="1"/>
                  </a:cubicBezTo>
                  <a:cubicBezTo>
                    <a:pt x="12" y="16"/>
                    <a:pt x="23" y="39"/>
                    <a:pt x="20" y="51"/>
                  </a:cubicBezTo>
                  <a:cubicBezTo>
                    <a:pt x="18" y="55"/>
                    <a:pt x="25" y="75"/>
                    <a:pt x="27" y="80"/>
                  </a:cubicBezTo>
                  <a:cubicBezTo>
                    <a:pt x="29" y="91"/>
                    <a:pt x="29" y="99"/>
                    <a:pt x="24" y="98"/>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9" name="Freeform 11">
              <a:extLst>
                <a:ext uri="{FF2B5EF4-FFF2-40B4-BE49-F238E27FC236}">
                  <a16:creationId xmlns:a16="http://schemas.microsoft.com/office/drawing/2014/main" id="{C96A690E-4270-45BD-98B7-E1B877EC7E40}"/>
                </a:ext>
              </a:extLst>
            </p:cNvPr>
            <p:cNvSpPr>
              <a:spLocks/>
            </p:cNvSpPr>
            <p:nvPr/>
          </p:nvSpPr>
          <p:spPr bwMode="auto">
            <a:xfrm>
              <a:off x="7944961" y="2855913"/>
              <a:ext cx="92075" cy="133350"/>
            </a:xfrm>
            <a:custGeom>
              <a:avLst/>
              <a:gdLst>
                <a:gd name="T0" fmla="*/ 12 w 89"/>
                <a:gd name="T1" fmla="*/ 60 h 131"/>
                <a:gd name="T2" fmla="*/ 17 w 89"/>
                <a:gd name="T3" fmla="*/ 79 h 131"/>
                <a:gd name="T4" fmla="*/ 4 w 89"/>
                <a:gd name="T5" fmla="*/ 112 h 131"/>
                <a:gd name="T6" fmla="*/ 7 w 89"/>
                <a:gd name="T7" fmla="*/ 131 h 131"/>
                <a:gd name="T8" fmla="*/ 25 w 89"/>
                <a:gd name="T9" fmla="*/ 111 h 131"/>
                <a:gd name="T10" fmla="*/ 31 w 89"/>
                <a:gd name="T11" fmla="*/ 81 h 131"/>
                <a:gd name="T12" fmla="*/ 42 w 89"/>
                <a:gd name="T13" fmla="*/ 67 h 131"/>
                <a:gd name="T14" fmla="*/ 39 w 89"/>
                <a:gd name="T15" fmla="*/ 94 h 131"/>
                <a:gd name="T16" fmla="*/ 49 w 89"/>
                <a:gd name="T17" fmla="*/ 71 h 131"/>
                <a:gd name="T18" fmla="*/ 60 w 89"/>
                <a:gd name="T19" fmla="*/ 58 h 131"/>
                <a:gd name="T20" fmla="*/ 73 w 89"/>
                <a:gd name="T21" fmla="*/ 80 h 131"/>
                <a:gd name="T22" fmla="*/ 82 w 89"/>
                <a:gd name="T23" fmla="*/ 70 h 131"/>
                <a:gd name="T24" fmla="*/ 64 w 89"/>
                <a:gd name="T25" fmla="*/ 49 h 131"/>
                <a:gd name="T26" fmla="*/ 72 w 89"/>
                <a:gd name="T27" fmla="*/ 39 h 131"/>
                <a:gd name="T28" fmla="*/ 67 w 89"/>
                <a:gd name="T29" fmla="*/ 31 h 131"/>
                <a:gd name="T30" fmla="*/ 42 w 89"/>
                <a:gd name="T31" fmla="*/ 54 h 131"/>
                <a:gd name="T32" fmla="*/ 55 w 89"/>
                <a:gd name="T33" fmla="*/ 27 h 131"/>
                <a:gd name="T34" fmla="*/ 56 w 89"/>
                <a:gd name="T35" fmla="*/ 16 h 131"/>
                <a:gd name="T36" fmla="*/ 39 w 89"/>
                <a:gd name="T37" fmla="*/ 7 h 131"/>
                <a:gd name="T38" fmla="*/ 21 w 89"/>
                <a:gd name="T39" fmla="*/ 12 h 131"/>
                <a:gd name="T40" fmla="*/ 5 w 89"/>
                <a:gd name="T41" fmla="*/ 42 h 131"/>
                <a:gd name="T42" fmla="*/ 20 w 89"/>
                <a:gd name="T43" fmla="*/ 45 h 131"/>
                <a:gd name="T44" fmla="*/ 35 w 89"/>
                <a:gd name="T45" fmla="*/ 28 h 131"/>
                <a:gd name="T46" fmla="*/ 33 w 89"/>
                <a:gd name="T47" fmla="*/ 58 h 131"/>
                <a:gd name="T48" fmla="*/ 34 w 89"/>
                <a:gd name="T49" fmla="*/ 68 h 131"/>
                <a:gd name="T50" fmla="*/ 12 w 89"/>
                <a:gd name="T51"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 h="131">
                  <a:moveTo>
                    <a:pt x="12" y="60"/>
                  </a:moveTo>
                  <a:cubicBezTo>
                    <a:pt x="7" y="72"/>
                    <a:pt x="13" y="76"/>
                    <a:pt x="17" y="79"/>
                  </a:cubicBezTo>
                  <a:cubicBezTo>
                    <a:pt x="20" y="87"/>
                    <a:pt x="8" y="104"/>
                    <a:pt x="4" y="112"/>
                  </a:cubicBezTo>
                  <a:cubicBezTo>
                    <a:pt x="2" y="117"/>
                    <a:pt x="0" y="126"/>
                    <a:pt x="7" y="131"/>
                  </a:cubicBezTo>
                  <a:cubicBezTo>
                    <a:pt x="20" y="129"/>
                    <a:pt x="23" y="122"/>
                    <a:pt x="25" y="111"/>
                  </a:cubicBezTo>
                  <a:cubicBezTo>
                    <a:pt x="26" y="105"/>
                    <a:pt x="29" y="92"/>
                    <a:pt x="31" y="81"/>
                  </a:cubicBezTo>
                  <a:cubicBezTo>
                    <a:pt x="30" y="82"/>
                    <a:pt x="36" y="68"/>
                    <a:pt x="42" y="67"/>
                  </a:cubicBezTo>
                  <a:cubicBezTo>
                    <a:pt x="49" y="76"/>
                    <a:pt x="33" y="81"/>
                    <a:pt x="39" y="94"/>
                  </a:cubicBezTo>
                  <a:cubicBezTo>
                    <a:pt x="50" y="99"/>
                    <a:pt x="49" y="74"/>
                    <a:pt x="49" y="71"/>
                  </a:cubicBezTo>
                  <a:cubicBezTo>
                    <a:pt x="50" y="60"/>
                    <a:pt x="55" y="45"/>
                    <a:pt x="60" y="58"/>
                  </a:cubicBezTo>
                  <a:cubicBezTo>
                    <a:pt x="65" y="70"/>
                    <a:pt x="66" y="74"/>
                    <a:pt x="73" y="80"/>
                  </a:cubicBezTo>
                  <a:cubicBezTo>
                    <a:pt x="80" y="85"/>
                    <a:pt x="89" y="77"/>
                    <a:pt x="82" y="70"/>
                  </a:cubicBezTo>
                  <a:cubicBezTo>
                    <a:pt x="74" y="66"/>
                    <a:pt x="71" y="71"/>
                    <a:pt x="64" y="49"/>
                  </a:cubicBezTo>
                  <a:cubicBezTo>
                    <a:pt x="63" y="46"/>
                    <a:pt x="66" y="48"/>
                    <a:pt x="72" y="39"/>
                  </a:cubicBezTo>
                  <a:cubicBezTo>
                    <a:pt x="70" y="39"/>
                    <a:pt x="77" y="28"/>
                    <a:pt x="67" y="31"/>
                  </a:cubicBezTo>
                  <a:cubicBezTo>
                    <a:pt x="66" y="32"/>
                    <a:pt x="48" y="60"/>
                    <a:pt x="42" y="54"/>
                  </a:cubicBezTo>
                  <a:cubicBezTo>
                    <a:pt x="36" y="48"/>
                    <a:pt x="52" y="34"/>
                    <a:pt x="55" y="27"/>
                  </a:cubicBezTo>
                  <a:cubicBezTo>
                    <a:pt x="56" y="24"/>
                    <a:pt x="58" y="22"/>
                    <a:pt x="56" y="16"/>
                  </a:cubicBezTo>
                  <a:cubicBezTo>
                    <a:pt x="49" y="18"/>
                    <a:pt x="32" y="28"/>
                    <a:pt x="39" y="7"/>
                  </a:cubicBezTo>
                  <a:cubicBezTo>
                    <a:pt x="39" y="0"/>
                    <a:pt x="22" y="10"/>
                    <a:pt x="21" y="12"/>
                  </a:cubicBezTo>
                  <a:cubicBezTo>
                    <a:pt x="15" y="18"/>
                    <a:pt x="7" y="32"/>
                    <a:pt x="5" y="42"/>
                  </a:cubicBezTo>
                  <a:cubicBezTo>
                    <a:pt x="5" y="59"/>
                    <a:pt x="13" y="50"/>
                    <a:pt x="20" y="45"/>
                  </a:cubicBezTo>
                  <a:cubicBezTo>
                    <a:pt x="23" y="40"/>
                    <a:pt x="26" y="31"/>
                    <a:pt x="35" y="28"/>
                  </a:cubicBezTo>
                  <a:cubicBezTo>
                    <a:pt x="47" y="26"/>
                    <a:pt x="32" y="54"/>
                    <a:pt x="33" y="58"/>
                  </a:cubicBezTo>
                  <a:cubicBezTo>
                    <a:pt x="33" y="63"/>
                    <a:pt x="35" y="66"/>
                    <a:pt x="34" y="68"/>
                  </a:cubicBezTo>
                  <a:cubicBezTo>
                    <a:pt x="24" y="80"/>
                    <a:pt x="18" y="54"/>
                    <a:pt x="12" y="6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0" name="Freeform 12">
              <a:extLst>
                <a:ext uri="{FF2B5EF4-FFF2-40B4-BE49-F238E27FC236}">
                  <a16:creationId xmlns:a16="http://schemas.microsoft.com/office/drawing/2014/main" id="{62353A48-AD65-43A5-8133-E7C1BA08C23B}"/>
                </a:ext>
              </a:extLst>
            </p:cNvPr>
            <p:cNvSpPr>
              <a:spLocks/>
            </p:cNvSpPr>
            <p:nvPr/>
          </p:nvSpPr>
          <p:spPr bwMode="auto">
            <a:xfrm>
              <a:off x="8016399" y="2894013"/>
              <a:ext cx="73025" cy="39687"/>
            </a:xfrm>
            <a:custGeom>
              <a:avLst/>
              <a:gdLst>
                <a:gd name="T0" fmla="*/ 16 w 72"/>
                <a:gd name="T1" fmla="*/ 0 h 39"/>
                <a:gd name="T2" fmla="*/ 20 w 72"/>
                <a:gd name="T3" fmla="*/ 14 h 39"/>
                <a:gd name="T4" fmla="*/ 39 w 72"/>
                <a:gd name="T5" fmla="*/ 16 h 39"/>
                <a:gd name="T6" fmla="*/ 63 w 72"/>
                <a:gd name="T7" fmla="*/ 25 h 39"/>
                <a:gd name="T8" fmla="*/ 19 w 72"/>
                <a:gd name="T9" fmla="*/ 30 h 39"/>
                <a:gd name="T10" fmla="*/ 3 w 72"/>
                <a:gd name="T11" fmla="*/ 18 h 39"/>
                <a:gd name="T12" fmla="*/ 16 w 7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2" h="39">
                  <a:moveTo>
                    <a:pt x="16" y="0"/>
                  </a:moveTo>
                  <a:cubicBezTo>
                    <a:pt x="26" y="5"/>
                    <a:pt x="25" y="3"/>
                    <a:pt x="20" y="14"/>
                  </a:cubicBezTo>
                  <a:cubicBezTo>
                    <a:pt x="18" y="19"/>
                    <a:pt x="38" y="16"/>
                    <a:pt x="39" y="16"/>
                  </a:cubicBezTo>
                  <a:cubicBezTo>
                    <a:pt x="44" y="19"/>
                    <a:pt x="72" y="6"/>
                    <a:pt x="63" y="25"/>
                  </a:cubicBezTo>
                  <a:cubicBezTo>
                    <a:pt x="57" y="39"/>
                    <a:pt x="27" y="34"/>
                    <a:pt x="19" y="30"/>
                  </a:cubicBezTo>
                  <a:cubicBezTo>
                    <a:pt x="16" y="29"/>
                    <a:pt x="0" y="24"/>
                    <a:pt x="3" y="18"/>
                  </a:cubicBezTo>
                  <a:cubicBezTo>
                    <a:pt x="5" y="12"/>
                    <a:pt x="10" y="3"/>
                    <a:pt x="16" y="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1" name="Freeform 13">
              <a:extLst>
                <a:ext uri="{FF2B5EF4-FFF2-40B4-BE49-F238E27FC236}">
                  <a16:creationId xmlns:a16="http://schemas.microsoft.com/office/drawing/2014/main" id="{C92BE9B6-4527-4640-8F06-34CE96185B28}"/>
                </a:ext>
              </a:extLst>
            </p:cNvPr>
            <p:cNvSpPr>
              <a:spLocks/>
            </p:cNvSpPr>
            <p:nvPr/>
          </p:nvSpPr>
          <p:spPr bwMode="auto">
            <a:xfrm>
              <a:off x="7979886" y="2941638"/>
              <a:ext cx="73025" cy="77787"/>
            </a:xfrm>
            <a:custGeom>
              <a:avLst/>
              <a:gdLst>
                <a:gd name="T0" fmla="*/ 4 w 72"/>
                <a:gd name="T1" fmla="*/ 17 h 77"/>
                <a:gd name="T2" fmla="*/ 3 w 72"/>
                <a:gd name="T3" fmla="*/ 43 h 77"/>
                <a:gd name="T4" fmla="*/ 10 w 72"/>
                <a:gd name="T5" fmla="*/ 67 h 77"/>
                <a:gd name="T6" fmla="*/ 20 w 72"/>
                <a:gd name="T7" fmla="*/ 65 h 77"/>
                <a:gd name="T8" fmla="*/ 15 w 72"/>
                <a:gd name="T9" fmla="*/ 41 h 77"/>
                <a:gd name="T10" fmla="*/ 28 w 72"/>
                <a:gd name="T11" fmla="*/ 47 h 77"/>
                <a:gd name="T12" fmla="*/ 41 w 72"/>
                <a:gd name="T13" fmla="*/ 38 h 77"/>
                <a:gd name="T14" fmla="*/ 56 w 72"/>
                <a:gd name="T15" fmla="*/ 20 h 77"/>
                <a:gd name="T16" fmla="*/ 60 w 72"/>
                <a:gd name="T17" fmla="*/ 68 h 77"/>
                <a:gd name="T18" fmla="*/ 72 w 72"/>
                <a:gd name="T19" fmla="*/ 33 h 77"/>
                <a:gd name="T20" fmla="*/ 58 w 72"/>
                <a:gd name="T21" fmla="*/ 3 h 77"/>
                <a:gd name="T22" fmla="*/ 41 w 72"/>
                <a:gd name="T23" fmla="*/ 11 h 77"/>
                <a:gd name="T24" fmla="*/ 36 w 72"/>
                <a:gd name="T25" fmla="*/ 29 h 77"/>
                <a:gd name="T26" fmla="*/ 27 w 72"/>
                <a:gd name="T27" fmla="*/ 17 h 77"/>
                <a:gd name="T28" fmla="*/ 14 w 72"/>
                <a:gd name="T29" fmla="*/ 32 h 77"/>
                <a:gd name="T30" fmla="*/ 9 w 72"/>
                <a:gd name="T31" fmla="*/ 20 h 77"/>
                <a:gd name="T32" fmla="*/ 4 w 72"/>
                <a:gd name="T3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7">
                  <a:moveTo>
                    <a:pt x="4" y="17"/>
                  </a:moveTo>
                  <a:cubicBezTo>
                    <a:pt x="0" y="19"/>
                    <a:pt x="2" y="38"/>
                    <a:pt x="3" y="43"/>
                  </a:cubicBezTo>
                  <a:cubicBezTo>
                    <a:pt x="5" y="53"/>
                    <a:pt x="6" y="58"/>
                    <a:pt x="10" y="67"/>
                  </a:cubicBezTo>
                  <a:cubicBezTo>
                    <a:pt x="13" y="77"/>
                    <a:pt x="23" y="74"/>
                    <a:pt x="20" y="65"/>
                  </a:cubicBezTo>
                  <a:cubicBezTo>
                    <a:pt x="17" y="57"/>
                    <a:pt x="14" y="48"/>
                    <a:pt x="15" y="41"/>
                  </a:cubicBezTo>
                  <a:cubicBezTo>
                    <a:pt x="16" y="32"/>
                    <a:pt x="25" y="34"/>
                    <a:pt x="28" y="47"/>
                  </a:cubicBezTo>
                  <a:cubicBezTo>
                    <a:pt x="33" y="68"/>
                    <a:pt x="36" y="48"/>
                    <a:pt x="41" y="38"/>
                  </a:cubicBezTo>
                  <a:cubicBezTo>
                    <a:pt x="42" y="36"/>
                    <a:pt x="46" y="7"/>
                    <a:pt x="56" y="20"/>
                  </a:cubicBezTo>
                  <a:cubicBezTo>
                    <a:pt x="66" y="27"/>
                    <a:pt x="56" y="67"/>
                    <a:pt x="60" y="68"/>
                  </a:cubicBezTo>
                  <a:cubicBezTo>
                    <a:pt x="68" y="72"/>
                    <a:pt x="71" y="40"/>
                    <a:pt x="72" y="33"/>
                  </a:cubicBezTo>
                  <a:cubicBezTo>
                    <a:pt x="71" y="21"/>
                    <a:pt x="67" y="9"/>
                    <a:pt x="58" y="3"/>
                  </a:cubicBezTo>
                  <a:cubicBezTo>
                    <a:pt x="50" y="0"/>
                    <a:pt x="45" y="3"/>
                    <a:pt x="41" y="11"/>
                  </a:cubicBezTo>
                  <a:cubicBezTo>
                    <a:pt x="41" y="12"/>
                    <a:pt x="41" y="31"/>
                    <a:pt x="36" y="29"/>
                  </a:cubicBezTo>
                  <a:cubicBezTo>
                    <a:pt x="32" y="26"/>
                    <a:pt x="33" y="16"/>
                    <a:pt x="27" y="17"/>
                  </a:cubicBezTo>
                  <a:cubicBezTo>
                    <a:pt x="24" y="19"/>
                    <a:pt x="20" y="33"/>
                    <a:pt x="14" y="32"/>
                  </a:cubicBezTo>
                  <a:cubicBezTo>
                    <a:pt x="13" y="31"/>
                    <a:pt x="9" y="22"/>
                    <a:pt x="9" y="20"/>
                  </a:cubicBezTo>
                  <a:cubicBezTo>
                    <a:pt x="9" y="15"/>
                    <a:pt x="6" y="17"/>
                    <a:pt x="4" y="1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2" name="Freeform 14">
              <a:extLst>
                <a:ext uri="{FF2B5EF4-FFF2-40B4-BE49-F238E27FC236}">
                  <a16:creationId xmlns:a16="http://schemas.microsoft.com/office/drawing/2014/main" id="{64B33B83-549A-4B55-86CE-1BFB6A3D2B53}"/>
                </a:ext>
              </a:extLst>
            </p:cNvPr>
            <p:cNvSpPr>
              <a:spLocks/>
            </p:cNvSpPr>
            <p:nvPr/>
          </p:nvSpPr>
          <p:spPr bwMode="auto">
            <a:xfrm>
              <a:off x="8381524" y="2916238"/>
              <a:ext cx="107950" cy="112712"/>
            </a:xfrm>
            <a:custGeom>
              <a:avLst/>
              <a:gdLst>
                <a:gd name="T0" fmla="*/ 94 w 106"/>
                <a:gd name="T1" fmla="*/ 1 h 111"/>
                <a:gd name="T2" fmla="*/ 65 w 106"/>
                <a:gd name="T3" fmla="*/ 27 h 111"/>
                <a:gd name="T4" fmla="*/ 50 w 106"/>
                <a:gd name="T5" fmla="*/ 46 h 111"/>
                <a:gd name="T6" fmla="*/ 26 w 106"/>
                <a:gd name="T7" fmla="*/ 41 h 111"/>
                <a:gd name="T8" fmla="*/ 11 w 106"/>
                <a:gd name="T9" fmla="*/ 57 h 111"/>
                <a:gd name="T10" fmla="*/ 32 w 106"/>
                <a:gd name="T11" fmla="*/ 59 h 111"/>
                <a:gd name="T12" fmla="*/ 41 w 106"/>
                <a:gd name="T13" fmla="*/ 67 h 111"/>
                <a:gd name="T14" fmla="*/ 15 w 106"/>
                <a:gd name="T15" fmla="*/ 92 h 111"/>
                <a:gd name="T16" fmla="*/ 9 w 106"/>
                <a:gd name="T17" fmla="*/ 111 h 111"/>
                <a:gd name="T18" fmla="*/ 46 w 106"/>
                <a:gd name="T19" fmla="*/ 90 h 111"/>
                <a:gd name="T20" fmla="*/ 61 w 106"/>
                <a:gd name="T21" fmla="*/ 71 h 111"/>
                <a:gd name="T22" fmla="*/ 81 w 106"/>
                <a:gd name="T23" fmla="*/ 72 h 111"/>
                <a:gd name="T24" fmla="*/ 103 w 106"/>
                <a:gd name="T25" fmla="*/ 62 h 111"/>
                <a:gd name="T26" fmla="*/ 88 w 106"/>
                <a:gd name="T27" fmla="*/ 61 h 111"/>
                <a:gd name="T28" fmla="*/ 71 w 106"/>
                <a:gd name="T29" fmla="*/ 54 h 111"/>
                <a:gd name="T30" fmla="*/ 103 w 106"/>
                <a:gd name="T31" fmla="*/ 8 h 111"/>
                <a:gd name="T32" fmla="*/ 94 w 106"/>
                <a:gd name="T33" fmla="*/ 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11">
                  <a:moveTo>
                    <a:pt x="94" y="1"/>
                  </a:moveTo>
                  <a:cubicBezTo>
                    <a:pt x="84" y="8"/>
                    <a:pt x="74" y="14"/>
                    <a:pt x="65" y="27"/>
                  </a:cubicBezTo>
                  <a:cubicBezTo>
                    <a:pt x="60" y="37"/>
                    <a:pt x="57" y="48"/>
                    <a:pt x="50" y="46"/>
                  </a:cubicBezTo>
                  <a:cubicBezTo>
                    <a:pt x="42" y="43"/>
                    <a:pt x="32" y="38"/>
                    <a:pt x="26" y="41"/>
                  </a:cubicBezTo>
                  <a:cubicBezTo>
                    <a:pt x="21" y="39"/>
                    <a:pt x="2" y="54"/>
                    <a:pt x="11" y="57"/>
                  </a:cubicBezTo>
                  <a:cubicBezTo>
                    <a:pt x="19" y="60"/>
                    <a:pt x="26" y="62"/>
                    <a:pt x="32" y="59"/>
                  </a:cubicBezTo>
                  <a:cubicBezTo>
                    <a:pt x="46" y="58"/>
                    <a:pt x="49" y="61"/>
                    <a:pt x="41" y="67"/>
                  </a:cubicBezTo>
                  <a:cubicBezTo>
                    <a:pt x="32" y="76"/>
                    <a:pt x="25" y="83"/>
                    <a:pt x="15" y="92"/>
                  </a:cubicBezTo>
                  <a:cubicBezTo>
                    <a:pt x="8" y="99"/>
                    <a:pt x="0" y="106"/>
                    <a:pt x="9" y="111"/>
                  </a:cubicBezTo>
                  <a:cubicBezTo>
                    <a:pt x="17" y="111"/>
                    <a:pt x="40" y="93"/>
                    <a:pt x="46" y="90"/>
                  </a:cubicBezTo>
                  <a:cubicBezTo>
                    <a:pt x="52" y="86"/>
                    <a:pt x="57" y="78"/>
                    <a:pt x="61" y="71"/>
                  </a:cubicBezTo>
                  <a:cubicBezTo>
                    <a:pt x="64" y="62"/>
                    <a:pt x="67" y="68"/>
                    <a:pt x="81" y="72"/>
                  </a:cubicBezTo>
                  <a:cubicBezTo>
                    <a:pt x="96" y="76"/>
                    <a:pt x="94" y="80"/>
                    <a:pt x="103" y="62"/>
                  </a:cubicBezTo>
                  <a:cubicBezTo>
                    <a:pt x="103" y="54"/>
                    <a:pt x="91" y="61"/>
                    <a:pt x="88" y="61"/>
                  </a:cubicBezTo>
                  <a:cubicBezTo>
                    <a:pt x="80" y="58"/>
                    <a:pt x="72" y="57"/>
                    <a:pt x="71" y="54"/>
                  </a:cubicBezTo>
                  <a:cubicBezTo>
                    <a:pt x="71" y="44"/>
                    <a:pt x="98" y="20"/>
                    <a:pt x="103" y="8"/>
                  </a:cubicBezTo>
                  <a:cubicBezTo>
                    <a:pt x="106" y="0"/>
                    <a:pt x="98" y="0"/>
                    <a:pt x="94" y="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3" name="Freeform 15">
              <a:extLst>
                <a:ext uri="{FF2B5EF4-FFF2-40B4-BE49-F238E27FC236}">
                  <a16:creationId xmlns:a16="http://schemas.microsoft.com/office/drawing/2014/main" id="{7B3E1C09-D4A6-40C4-84A2-F164DCBFAA50}"/>
                </a:ext>
              </a:extLst>
            </p:cNvPr>
            <p:cNvSpPr>
              <a:spLocks/>
            </p:cNvSpPr>
            <p:nvPr/>
          </p:nvSpPr>
          <p:spPr bwMode="auto">
            <a:xfrm>
              <a:off x="8446611" y="2997200"/>
              <a:ext cx="33338" cy="53975"/>
            </a:xfrm>
            <a:custGeom>
              <a:avLst/>
              <a:gdLst>
                <a:gd name="T0" fmla="*/ 8 w 34"/>
                <a:gd name="T1" fmla="*/ 36 h 53"/>
                <a:gd name="T2" fmla="*/ 23 w 34"/>
                <a:gd name="T3" fmla="*/ 51 h 53"/>
                <a:gd name="T4" fmla="*/ 31 w 34"/>
                <a:gd name="T5" fmla="*/ 30 h 53"/>
                <a:gd name="T6" fmla="*/ 21 w 34"/>
                <a:gd name="T7" fmla="*/ 17 h 53"/>
                <a:gd name="T8" fmla="*/ 8 w 34"/>
                <a:gd name="T9" fmla="*/ 36 h 53"/>
              </a:gdLst>
              <a:ahLst/>
              <a:cxnLst>
                <a:cxn ang="0">
                  <a:pos x="T0" y="T1"/>
                </a:cxn>
                <a:cxn ang="0">
                  <a:pos x="T2" y="T3"/>
                </a:cxn>
                <a:cxn ang="0">
                  <a:pos x="T4" y="T5"/>
                </a:cxn>
                <a:cxn ang="0">
                  <a:pos x="T6" y="T7"/>
                </a:cxn>
                <a:cxn ang="0">
                  <a:pos x="T8" y="T9"/>
                </a:cxn>
              </a:cxnLst>
              <a:rect l="0" t="0" r="r" b="b"/>
              <a:pathLst>
                <a:path w="34" h="53">
                  <a:moveTo>
                    <a:pt x="8" y="36"/>
                  </a:moveTo>
                  <a:cubicBezTo>
                    <a:pt x="11" y="42"/>
                    <a:pt x="18" y="49"/>
                    <a:pt x="23" y="51"/>
                  </a:cubicBezTo>
                  <a:cubicBezTo>
                    <a:pt x="27" y="53"/>
                    <a:pt x="34" y="32"/>
                    <a:pt x="31" y="30"/>
                  </a:cubicBezTo>
                  <a:cubicBezTo>
                    <a:pt x="27" y="27"/>
                    <a:pt x="22" y="19"/>
                    <a:pt x="21" y="17"/>
                  </a:cubicBezTo>
                  <a:cubicBezTo>
                    <a:pt x="7" y="0"/>
                    <a:pt x="0" y="22"/>
                    <a:pt x="8" y="3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4" name="Freeform 16">
              <a:extLst>
                <a:ext uri="{FF2B5EF4-FFF2-40B4-BE49-F238E27FC236}">
                  <a16:creationId xmlns:a16="http://schemas.microsoft.com/office/drawing/2014/main" id="{4616EE16-FB87-488C-B4DC-07F4E1D0041D}"/>
                </a:ext>
              </a:extLst>
            </p:cNvPr>
            <p:cNvSpPr>
              <a:spLocks/>
            </p:cNvSpPr>
            <p:nvPr/>
          </p:nvSpPr>
          <p:spPr bwMode="auto">
            <a:xfrm>
              <a:off x="8724424" y="3140075"/>
              <a:ext cx="149225" cy="114300"/>
            </a:xfrm>
            <a:custGeom>
              <a:avLst/>
              <a:gdLst>
                <a:gd name="T0" fmla="*/ 56 w 147"/>
                <a:gd name="T1" fmla="*/ 45 h 112"/>
                <a:gd name="T2" fmla="*/ 92 w 147"/>
                <a:gd name="T3" fmla="*/ 5 h 112"/>
                <a:gd name="T4" fmla="*/ 53 w 147"/>
                <a:gd name="T5" fmla="*/ 34 h 112"/>
                <a:gd name="T6" fmla="*/ 37 w 147"/>
                <a:gd name="T7" fmla="*/ 23 h 112"/>
                <a:gd name="T8" fmla="*/ 21 w 147"/>
                <a:gd name="T9" fmla="*/ 39 h 112"/>
                <a:gd name="T10" fmla="*/ 31 w 147"/>
                <a:gd name="T11" fmla="*/ 48 h 112"/>
                <a:gd name="T12" fmla="*/ 65 w 147"/>
                <a:gd name="T13" fmla="*/ 67 h 112"/>
                <a:gd name="T14" fmla="*/ 98 w 147"/>
                <a:gd name="T15" fmla="*/ 96 h 112"/>
                <a:gd name="T16" fmla="*/ 104 w 147"/>
                <a:gd name="T17" fmla="*/ 111 h 112"/>
                <a:gd name="T18" fmla="*/ 124 w 147"/>
                <a:gd name="T19" fmla="*/ 104 h 112"/>
                <a:gd name="T20" fmla="*/ 99 w 147"/>
                <a:gd name="T21" fmla="*/ 82 h 112"/>
                <a:gd name="T22" fmla="*/ 130 w 147"/>
                <a:gd name="T23" fmla="*/ 71 h 112"/>
                <a:gd name="T24" fmla="*/ 146 w 147"/>
                <a:gd name="T25" fmla="*/ 56 h 112"/>
                <a:gd name="T26" fmla="*/ 134 w 147"/>
                <a:gd name="T27" fmla="*/ 45 h 112"/>
                <a:gd name="T28" fmla="*/ 116 w 147"/>
                <a:gd name="T29" fmla="*/ 41 h 112"/>
                <a:gd name="T30" fmla="*/ 120 w 147"/>
                <a:gd name="T31" fmla="*/ 35 h 112"/>
                <a:gd name="T32" fmla="*/ 107 w 147"/>
                <a:gd name="T33" fmla="*/ 31 h 112"/>
                <a:gd name="T34" fmla="*/ 106 w 147"/>
                <a:gd name="T35" fmla="*/ 20 h 112"/>
                <a:gd name="T36" fmla="*/ 93 w 147"/>
                <a:gd name="T37" fmla="*/ 22 h 112"/>
                <a:gd name="T38" fmla="*/ 88 w 147"/>
                <a:gd name="T39" fmla="*/ 21 h 112"/>
                <a:gd name="T40" fmla="*/ 88 w 147"/>
                <a:gd name="T41" fmla="*/ 29 h 112"/>
                <a:gd name="T42" fmla="*/ 74 w 147"/>
                <a:gd name="T43" fmla="*/ 37 h 112"/>
                <a:gd name="T44" fmla="*/ 79 w 147"/>
                <a:gd name="T45" fmla="*/ 44 h 112"/>
                <a:gd name="T46" fmla="*/ 100 w 147"/>
                <a:gd name="T47" fmla="*/ 41 h 112"/>
                <a:gd name="T48" fmla="*/ 87 w 147"/>
                <a:gd name="T49" fmla="*/ 58 h 112"/>
                <a:gd name="T50" fmla="*/ 102 w 147"/>
                <a:gd name="T51" fmla="*/ 55 h 112"/>
                <a:gd name="T52" fmla="*/ 130 w 147"/>
                <a:gd name="T53" fmla="*/ 56 h 112"/>
                <a:gd name="T54" fmla="*/ 95 w 147"/>
                <a:gd name="T55" fmla="*/ 64 h 112"/>
                <a:gd name="T56" fmla="*/ 56 w 147"/>
                <a:gd name="T57"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112">
                  <a:moveTo>
                    <a:pt x="56" y="45"/>
                  </a:moveTo>
                  <a:cubicBezTo>
                    <a:pt x="62" y="35"/>
                    <a:pt x="103" y="12"/>
                    <a:pt x="92" y="5"/>
                  </a:cubicBezTo>
                  <a:cubicBezTo>
                    <a:pt x="83" y="0"/>
                    <a:pt x="62" y="33"/>
                    <a:pt x="53" y="34"/>
                  </a:cubicBezTo>
                  <a:cubicBezTo>
                    <a:pt x="46" y="32"/>
                    <a:pt x="48" y="15"/>
                    <a:pt x="37" y="23"/>
                  </a:cubicBezTo>
                  <a:cubicBezTo>
                    <a:pt x="31" y="28"/>
                    <a:pt x="27" y="34"/>
                    <a:pt x="21" y="39"/>
                  </a:cubicBezTo>
                  <a:cubicBezTo>
                    <a:pt x="0" y="54"/>
                    <a:pt x="21" y="53"/>
                    <a:pt x="31" y="48"/>
                  </a:cubicBezTo>
                  <a:cubicBezTo>
                    <a:pt x="41" y="40"/>
                    <a:pt x="54" y="59"/>
                    <a:pt x="65" y="67"/>
                  </a:cubicBezTo>
                  <a:cubicBezTo>
                    <a:pt x="78" y="82"/>
                    <a:pt x="90" y="82"/>
                    <a:pt x="98" y="96"/>
                  </a:cubicBezTo>
                  <a:cubicBezTo>
                    <a:pt x="103" y="100"/>
                    <a:pt x="77" y="99"/>
                    <a:pt x="104" y="111"/>
                  </a:cubicBezTo>
                  <a:cubicBezTo>
                    <a:pt x="107" y="112"/>
                    <a:pt x="128" y="110"/>
                    <a:pt x="124" y="104"/>
                  </a:cubicBezTo>
                  <a:cubicBezTo>
                    <a:pt x="117" y="96"/>
                    <a:pt x="107" y="90"/>
                    <a:pt x="99" y="82"/>
                  </a:cubicBezTo>
                  <a:cubicBezTo>
                    <a:pt x="70" y="62"/>
                    <a:pt x="106" y="73"/>
                    <a:pt x="130" y="71"/>
                  </a:cubicBezTo>
                  <a:cubicBezTo>
                    <a:pt x="141" y="67"/>
                    <a:pt x="144" y="65"/>
                    <a:pt x="146" y="56"/>
                  </a:cubicBezTo>
                  <a:cubicBezTo>
                    <a:pt x="147" y="47"/>
                    <a:pt x="135" y="44"/>
                    <a:pt x="134" y="45"/>
                  </a:cubicBezTo>
                  <a:cubicBezTo>
                    <a:pt x="127" y="45"/>
                    <a:pt x="121" y="45"/>
                    <a:pt x="116" y="41"/>
                  </a:cubicBezTo>
                  <a:cubicBezTo>
                    <a:pt x="113" y="40"/>
                    <a:pt x="120" y="38"/>
                    <a:pt x="120" y="35"/>
                  </a:cubicBezTo>
                  <a:cubicBezTo>
                    <a:pt x="113" y="26"/>
                    <a:pt x="111" y="37"/>
                    <a:pt x="107" y="31"/>
                  </a:cubicBezTo>
                  <a:cubicBezTo>
                    <a:pt x="99" y="26"/>
                    <a:pt x="113" y="26"/>
                    <a:pt x="106" y="20"/>
                  </a:cubicBezTo>
                  <a:cubicBezTo>
                    <a:pt x="103" y="16"/>
                    <a:pt x="97" y="19"/>
                    <a:pt x="93" y="22"/>
                  </a:cubicBezTo>
                  <a:cubicBezTo>
                    <a:pt x="91" y="24"/>
                    <a:pt x="90" y="19"/>
                    <a:pt x="88" y="21"/>
                  </a:cubicBezTo>
                  <a:cubicBezTo>
                    <a:pt x="85" y="25"/>
                    <a:pt x="93" y="25"/>
                    <a:pt x="88" y="29"/>
                  </a:cubicBezTo>
                  <a:cubicBezTo>
                    <a:pt x="85" y="32"/>
                    <a:pt x="77" y="34"/>
                    <a:pt x="74" y="37"/>
                  </a:cubicBezTo>
                  <a:cubicBezTo>
                    <a:pt x="65" y="47"/>
                    <a:pt x="73" y="51"/>
                    <a:pt x="79" y="44"/>
                  </a:cubicBezTo>
                  <a:cubicBezTo>
                    <a:pt x="83" y="40"/>
                    <a:pt x="109" y="29"/>
                    <a:pt x="100" y="41"/>
                  </a:cubicBezTo>
                  <a:cubicBezTo>
                    <a:pt x="92" y="44"/>
                    <a:pt x="63" y="59"/>
                    <a:pt x="87" y="58"/>
                  </a:cubicBezTo>
                  <a:cubicBezTo>
                    <a:pt x="93" y="58"/>
                    <a:pt x="95" y="57"/>
                    <a:pt x="102" y="55"/>
                  </a:cubicBezTo>
                  <a:cubicBezTo>
                    <a:pt x="112" y="52"/>
                    <a:pt x="113" y="40"/>
                    <a:pt x="130" y="56"/>
                  </a:cubicBezTo>
                  <a:cubicBezTo>
                    <a:pt x="128" y="61"/>
                    <a:pt x="103" y="62"/>
                    <a:pt x="95" y="64"/>
                  </a:cubicBezTo>
                  <a:cubicBezTo>
                    <a:pt x="80" y="69"/>
                    <a:pt x="68" y="63"/>
                    <a:pt x="56" y="4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5" name="Freeform 17">
              <a:extLst>
                <a:ext uri="{FF2B5EF4-FFF2-40B4-BE49-F238E27FC236}">
                  <a16:creationId xmlns:a16="http://schemas.microsoft.com/office/drawing/2014/main" id="{3FD78774-70CE-47FB-B97E-E90B57B05DAD}"/>
                </a:ext>
              </a:extLst>
            </p:cNvPr>
            <p:cNvSpPr>
              <a:spLocks/>
            </p:cNvSpPr>
            <p:nvPr/>
          </p:nvSpPr>
          <p:spPr bwMode="auto">
            <a:xfrm>
              <a:off x="8702199" y="3201988"/>
              <a:ext cx="104775" cy="96837"/>
            </a:xfrm>
            <a:custGeom>
              <a:avLst/>
              <a:gdLst>
                <a:gd name="T0" fmla="*/ 51 w 102"/>
                <a:gd name="T1" fmla="*/ 20 h 96"/>
                <a:gd name="T2" fmla="*/ 96 w 102"/>
                <a:gd name="T3" fmla="*/ 32 h 96"/>
                <a:gd name="T4" fmla="*/ 91 w 102"/>
                <a:gd name="T5" fmla="*/ 50 h 96"/>
                <a:gd name="T6" fmla="*/ 87 w 102"/>
                <a:gd name="T7" fmla="*/ 75 h 96"/>
                <a:gd name="T8" fmla="*/ 66 w 102"/>
                <a:gd name="T9" fmla="*/ 66 h 96"/>
                <a:gd name="T10" fmla="*/ 13 w 102"/>
                <a:gd name="T11" fmla="*/ 57 h 96"/>
                <a:gd name="T12" fmla="*/ 49 w 102"/>
                <a:gd name="T13" fmla="*/ 64 h 96"/>
                <a:gd name="T14" fmla="*/ 36 w 102"/>
                <a:gd name="T15" fmla="*/ 44 h 96"/>
                <a:gd name="T16" fmla="*/ 58 w 102"/>
                <a:gd name="T17" fmla="*/ 41 h 96"/>
                <a:gd name="T18" fmla="*/ 71 w 102"/>
                <a:gd name="T19" fmla="*/ 32 h 96"/>
                <a:gd name="T20" fmla="*/ 51 w 102"/>
                <a:gd name="T21"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6">
                  <a:moveTo>
                    <a:pt x="51" y="20"/>
                  </a:moveTo>
                  <a:cubicBezTo>
                    <a:pt x="69" y="0"/>
                    <a:pt x="80" y="31"/>
                    <a:pt x="96" y="32"/>
                  </a:cubicBezTo>
                  <a:cubicBezTo>
                    <a:pt x="102" y="33"/>
                    <a:pt x="98" y="50"/>
                    <a:pt x="91" y="50"/>
                  </a:cubicBezTo>
                  <a:cubicBezTo>
                    <a:pt x="52" y="45"/>
                    <a:pt x="97" y="69"/>
                    <a:pt x="87" y="75"/>
                  </a:cubicBezTo>
                  <a:cubicBezTo>
                    <a:pt x="79" y="83"/>
                    <a:pt x="75" y="67"/>
                    <a:pt x="66" y="66"/>
                  </a:cubicBezTo>
                  <a:cubicBezTo>
                    <a:pt x="60" y="73"/>
                    <a:pt x="0" y="96"/>
                    <a:pt x="13" y="57"/>
                  </a:cubicBezTo>
                  <a:cubicBezTo>
                    <a:pt x="24" y="54"/>
                    <a:pt x="21" y="77"/>
                    <a:pt x="49" y="64"/>
                  </a:cubicBezTo>
                  <a:cubicBezTo>
                    <a:pt x="72" y="50"/>
                    <a:pt x="41" y="49"/>
                    <a:pt x="36" y="44"/>
                  </a:cubicBezTo>
                  <a:cubicBezTo>
                    <a:pt x="10" y="18"/>
                    <a:pt x="42" y="24"/>
                    <a:pt x="58" y="41"/>
                  </a:cubicBezTo>
                  <a:cubicBezTo>
                    <a:pt x="68" y="51"/>
                    <a:pt x="84" y="34"/>
                    <a:pt x="71" y="32"/>
                  </a:cubicBezTo>
                  <a:cubicBezTo>
                    <a:pt x="61" y="32"/>
                    <a:pt x="57" y="27"/>
                    <a:pt x="51" y="2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6" name="Freeform 18">
              <a:extLst>
                <a:ext uri="{FF2B5EF4-FFF2-40B4-BE49-F238E27FC236}">
                  <a16:creationId xmlns:a16="http://schemas.microsoft.com/office/drawing/2014/main" id="{070008D9-A5D3-4C61-9805-7E761561EF17}"/>
                </a:ext>
              </a:extLst>
            </p:cNvPr>
            <p:cNvSpPr>
              <a:spLocks noEditPoints="1"/>
            </p:cNvSpPr>
            <p:nvPr/>
          </p:nvSpPr>
          <p:spPr bwMode="auto">
            <a:xfrm>
              <a:off x="7255986" y="2773363"/>
              <a:ext cx="1843088" cy="1844674"/>
            </a:xfrm>
            <a:custGeom>
              <a:avLst/>
              <a:gdLst>
                <a:gd name="T0" fmla="*/ 905 w 1809"/>
                <a:gd name="T1" fmla="*/ 1810 h 1810"/>
                <a:gd name="T2" fmla="*/ 905 w 1809"/>
                <a:gd name="T3" fmla="*/ 53 h 1810"/>
                <a:gd name="T4" fmla="*/ 52 w 1809"/>
                <a:gd name="T5" fmla="*/ 905 h 1810"/>
                <a:gd name="T6" fmla="*/ 1566 w 1809"/>
                <a:gd name="T7" fmla="*/ 905 h 1810"/>
                <a:gd name="T8" fmla="*/ 905 w 1809"/>
                <a:gd name="T9" fmla="*/ 243 h 1810"/>
                <a:gd name="T10" fmla="*/ 905 w 1809"/>
                <a:gd name="T11" fmla="*/ 1523 h 1810"/>
                <a:gd name="T12" fmla="*/ 471 w 1809"/>
                <a:gd name="T13" fmla="*/ 546 h 1810"/>
                <a:gd name="T14" fmla="*/ 516 w 1809"/>
                <a:gd name="T15" fmla="*/ 727 h 1810"/>
                <a:gd name="T16" fmla="*/ 501 w 1809"/>
                <a:gd name="T17" fmla="*/ 1168 h 1810"/>
                <a:gd name="T18" fmla="*/ 631 w 1809"/>
                <a:gd name="T19" fmla="*/ 780 h 1810"/>
                <a:gd name="T20" fmla="*/ 745 w 1809"/>
                <a:gd name="T21" fmla="*/ 813 h 1810"/>
                <a:gd name="T22" fmla="*/ 718 w 1809"/>
                <a:gd name="T23" fmla="*/ 956 h 1810"/>
                <a:gd name="T24" fmla="*/ 663 w 1809"/>
                <a:gd name="T25" fmla="*/ 1124 h 1810"/>
                <a:gd name="T26" fmla="*/ 792 w 1809"/>
                <a:gd name="T27" fmla="*/ 1194 h 1810"/>
                <a:gd name="T28" fmla="*/ 793 w 1809"/>
                <a:gd name="T29" fmla="*/ 694 h 1810"/>
                <a:gd name="T30" fmla="*/ 1042 w 1809"/>
                <a:gd name="T31" fmla="*/ 737 h 1810"/>
                <a:gd name="T32" fmla="*/ 953 w 1809"/>
                <a:gd name="T33" fmla="*/ 922 h 1810"/>
                <a:gd name="T34" fmla="*/ 942 w 1809"/>
                <a:gd name="T35" fmla="*/ 957 h 1810"/>
                <a:gd name="T36" fmla="*/ 1008 w 1809"/>
                <a:gd name="T37" fmla="*/ 1266 h 1810"/>
                <a:gd name="T38" fmla="*/ 990 w 1809"/>
                <a:gd name="T39" fmla="*/ 1014 h 1810"/>
                <a:gd name="T40" fmla="*/ 1084 w 1809"/>
                <a:gd name="T41" fmla="*/ 738 h 1810"/>
                <a:gd name="T42" fmla="*/ 1189 w 1809"/>
                <a:gd name="T43" fmla="*/ 742 h 1810"/>
                <a:gd name="T44" fmla="*/ 1251 w 1809"/>
                <a:gd name="T45" fmla="*/ 778 h 1810"/>
                <a:gd name="T46" fmla="*/ 1225 w 1809"/>
                <a:gd name="T47" fmla="*/ 938 h 1810"/>
                <a:gd name="T48" fmla="*/ 1171 w 1809"/>
                <a:gd name="T49" fmla="*/ 1088 h 1810"/>
                <a:gd name="T50" fmla="*/ 1261 w 1809"/>
                <a:gd name="T51" fmla="*/ 835 h 1810"/>
                <a:gd name="T52" fmla="*/ 1145 w 1809"/>
                <a:gd name="T53" fmla="*/ 470 h 1810"/>
                <a:gd name="T54" fmla="*/ 1370 w 1809"/>
                <a:gd name="T55" fmla="*/ 969 h 1810"/>
                <a:gd name="T56" fmla="*/ 1396 w 1809"/>
                <a:gd name="T57" fmla="*/ 1108 h 1810"/>
                <a:gd name="T58" fmla="*/ 1036 w 1809"/>
                <a:gd name="T59" fmla="*/ 1474 h 1810"/>
                <a:gd name="T60" fmla="*/ 799 w 1809"/>
                <a:gd name="T61" fmla="*/ 1482 h 1810"/>
                <a:gd name="T62" fmla="*/ 576 w 1809"/>
                <a:gd name="T63" fmla="*/ 1368 h 1810"/>
                <a:gd name="T64" fmla="*/ 541 w 1809"/>
                <a:gd name="T65" fmla="*/ 1349 h 1810"/>
                <a:gd name="T66" fmla="*/ 489 w 1809"/>
                <a:gd name="T67" fmla="*/ 622 h 1810"/>
                <a:gd name="T68" fmla="*/ 721 w 1809"/>
                <a:gd name="T69" fmla="*/ 794 h 1810"/>
                <a:gd name="T70" fmla="*/ 610 w 1809"/>
                <a:gd name="T71" fmla="*/ 864 h 1810"/>
                <a:gd name="T72" fmla="*/ 669 w 1809"/>
                <a:gd name="T73" fmla="*/ 958 h 1810"/>
                <a:gd name="T74" fmla="*/ 580 w 1809"/>
                <a:gd name="T75" fmla="*/ 903 h 1810"/>
                <a:gd name="T76" fmla="*/ 537 w 1809"/>
                <a:gd name="T77" fmla="*/ 1197 h 1810"/>
                <a:gd name="T78" fmla="*/ 694 w 1809"/>
                <a:gd name="T79" fmla="*/ 1165 h 1810"/>
                <a:gd name="T80" fmla="*/ 629 w 1809"/>
                <a:gd name="T81" fmla="*/ 1210 h 1810"/>
                <a:gd name="T82" fmla="*/ 726 w 1809"/>
                <a:gd name="T83" fmla="*/ 1275 h 1810"/>
                <a:gd name="T84" fmla="*/ 726 w 1809"/>
                <a:gd name="T85" fmla="*/ 1275 h 1810"/>
                <a:gd name="T86" fmla="*/ 801 w 1809"/>
                <a:gd name="T87" fmla="*/ 1332 h 1810"/>
                <a:gd name="T88" fmla="*/ 865 w 1809"/>
                <a:gd name="T89" fmla="*/ 1170 h 1810"/>
                <a:gd name="T90" fmla="*/ 894 w 1809"/>
                <a:gd name="T91" fmla="*/ 1171 h 1810"/>
                <a:gd name="T92" fmla="*/ 841 w 1809"/>
                <a:gd name="T93" fmla="*/ 1350 h 1810"/>
                <a:gd name="T94" fmla="*/ 854 w 1809"/>
                <a:gd name="T95" fmla="*/ 956 h 1810"/>
                <a:gd name="T96" fmla="*/ 798 w 1809"/>
                <a:gd name="T97" fmla="*/ 919 h 1810"/>
                <a:gd name="T98" fmla="*/ 921 w 1809"/>
                <a:gd name="T99" fmla="*/ 930 h 1810"/>
                <a:gd name="T100" fmla="*/ 1174 w 1809"/>
                <a:gd name="T101" fmla="*/ 924 h 1810"/>
                <a:gd name="T102" fmla="*/ 1140 w 1809"/>
                <a:gd name="T103" fmla="*/ 955 h 1810"/>
                <a:gd name="T104" fmla="*/ 1085 w 1809"/>
                <a:gd name="T105" fmla="*/ 1092 h 1810"/>
                <a:gd name="T106" fmla="*/ 1120 w 1809"/>
                <a:gd name="T107" fmla="*/ 1150 h 1810"/>
                <a:gd name="T108" fmla="*/ 1087 w 1809"/>
                <a:gd name="T109" fmla="*/ 1144 h 1810"/>
                <a:gd name="T110" fmla="*/ 1067 w 1809"/>
                <a:gd name="T111" fmla="*/ 1349 h 1810"/>
                <a:gd name="T112" fmla="*/ 1107 w 1809"/>
                <a:gd name="T113" fmla="*/ 1327 h 1810"/>
                <a:gd name="T114" fmla="*/ 1316 w 1809"/>
                <a:gd name="T115" fmla="*/ 1008 h 1810"/>
                <a:gd name="T116" fmla="*/ 990 w 1809"/>
                <a:gd name="T117" fmla="*/ 1329 h 1810"/>
                <a:gd name="T118" fmla="*/ 997 w 1809"/>
                <a:gd name="T119" fmla="*/ 1336 h 1810"/>
                <a:gd name="T120" fmla="*/ 1339 w 1809"/>
                <a:gd name="T121" fmla="*/ 77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9" h="1810">
                  <a:moveTo>
                    <a:pt x="905" y="0"/>
                  </a:moveTo>
                  <a:cubicBezTo>
                    <a:pt x="1403" y="0"/>
                    <a:pt x="1809" y="407"/>
                    <a:pt x="1809" y="905"/>
                  </a:cubicBezTo>
                  <a:cubicBezTo>
                    <a:pt x="1809" y="1403"/>
                    <a:pt x="1403" y="1810"/>
                    <a:pt x="905" y="1810"/>
                  </a:cubicBezTo>
                  <a:cubicBezTo>
                    <a:pt x="406" y="1810"/>
                    <a:pt x="0" y="1403"/>
                    <a:pt x="0" y="905"/>
                  </a:cubicBezTo>
                  <a:cubicBezTo>
                    <a:pt x="0" y="407"/>
                    <a:pt x="406" y="0"/>
                    <a:pt x="905" y="0"/>
                  </a:cubicBezTo>
                  <a:close/>
                  <a:moveTo>
                    <a:pt x="905" y="53"/>
                  </a:moveTo>
                  <a:cubicBezTo>
                    <a:pt x="1374" y="53"/>
                    <a:pt x="1757" y="436"/>
                    <a:pt x="1757" y="905"/>
                  </a:cubicBezTo>
                  <a:cubicBezTo>
                    <a:pt x="1757" y="1374"/>
                    <a:pt x="1374" y="1757"/>
                    <a:pt x="905" y="1757"/>
                  </a:cubicBezTo>
                  <a:cubicBezTo>
                    <a:pt x="435" y="1757"/>
                    <a:pt x="52" y="1374"/>
                    <a:pt x="52" y="905"/>
                  </a:cubicBezTo>
                  <a:cubicBezTo>
                    <a:pt x="52" y="436"/>
                    <a:pt x="435" y="53"/>
                    <a:pt x="905" y="53"/>
                  </a:cubicBezTo>
                  <a:close/>
                  <a:moveTo>
                    <a:pt x="905" y="243"/>
                  </a:moveTo>
                  <a:cubicBezTo>
                    <a:pt x="1269" y="243"/>
                    <a:pt x="1566" y="541"/>
                    <a:pt x="1566" y="905"/>
                  </a:cubicBezTo>
                  <a:cubicBezTo>
                    <a:pt x="1566" y="1270"/>
                    <a:pt x="1269" y="1567"/>
                    <a:pt x="905" y="1567"/>
                  </a:cubicBezTo>
                  <a:cubicBezTo>
                    <a:pt x="540" y="1567"/>
                    <a:pt x="243" y="1270"/>
                    <a:pt x="243" y="905"/>
                  </a:cubicBezTo>
                  <a:cubicBezTo>
                    <a:pt x="243" y="541"/>
                    <a:pt x="540" y="243"/>
                    <a:pt x="905" y="243"/>
                  </a:cubicBezTo>
                  <a:close/>
                  <a:moveTo>
                    <a:pt x="905" y="287"/>
                  </a:moveTo>
                  <a:cubicBezTo>
                    <a:pt x="1245" y="287"/>
                    <a:pt x="1522" y="565"/>
                    <a:pt x="1522" y="905"/>
                  </a:cubicBezTo>
                  <a:cubicBezTo>
                    <a:pt x="1522" y="1245"/>
                    <a:pt x="1245" y="1523"/>
                    <a:pt x="905" y="1523"/>
                  </a:cubicBezTo>
                  <a:cubicBezTo>
                    <a:pt x="564" y="1523"/>
                    <a:pt x="287" y="1245"/>
                    <a:pt x="287" y="905"/>
                  </a:cubicBezTo>
                  <a:cubicBezTo>
                    <a:pt x="287" y="565"/>
                    <a:pt x="564" y="287"/>
                    <a:pt x="905" y="287"/>
                  </a:cubicBezTo>
                  <a:close/>
                  <a:moveTo>
                    <a:pt x="471" y="546"/>
                  </a:moveTo>
                  <a:cubicBezTo>
                    <a:pt x="549" y="541"/>
                    <a:pt x="593" y="614"/>
                    <a:pt x="512" y="662"/>
                  </a:cubicBezTo>
                  <a:cubicBezTo>
                    <a:pt x="554" y="680"/>
                    <a:pt x="598" y="710"/>
                    <a:pt x="585" y="748"/>
                  </a:cubicBezTo>
                  <a:cubicBezTo>
                    <a:pt x="562" y="757"/>
                    <a:pt x="534" y="728"/>
                    <a:pt x="516" y="727"/>
                  </a:cubicBezTo>
                  <a:cubicBezTo>
                    <a:pt x="512" y="726"/>
                    <a:pt x="488" y="726"/>
                    <a:pt x="474" y="751"/>
                  </a:cubicBezTo>
                  <a:cubicBezTo>
                    <a:pt x="480" y="897"/>
                    <a:pt x="494" y="930"/>
                    <a:pt x="454" y="1056"/>
                  </a:cubicBezTo>
                  <a:cubicBezTo>
                    <a:pt x="439" y="1112"/>
                    <a:pt x="478" y="1146"/>
                    <a:pt x="501" y="1168"/>
                  </a:cubicBezTo>
                  <a:cubicBezTo>
                    <a:pt x="521" y="1167"/>
                    <a:pt x="558" y="1164"/>
                    <a:pt x="579" y="1162"/>
                  </a:cubicBezTo>
                  <a:cubicBezTo>
                    <a:pt x="494" y="1095"/>
                    <a:pt x="483" y="1068"/>
                    <a:pt x="497" y="960"/>
                  </a:cubicBezTo>
                  <a:cubicBezTo>
                    <a:pt x="508" y="867"/>
                    <a:pt x="576" y="835"/>
                    <a:pt x="631" y="780"/>
                  </a:cubicBezTo>
                  <a:cubicBezTo>
                    <a:pt x="558" y="733"/>
                    <a:pt x="616" y="658"/>
                    <a:pt x="664" y="764"/>
                  </a:cubicBezTo>
                  <a:cubicBezTo>
                    <a:pt x="697" y="770"/>
                    <a:pt x="736" y="765"/>
                    <a:pt x="767" y="766"/>
                  </a:cubicBezTo>
                  <a:cubicBezTo>
                    <a:pt x="787" y="779"/>
                    <a:pt x="792" y="813"/>
                    <a:pt x="745" y="813"/>
                  </a:cubicBezTo>
                  <a:cubicBezTo>
                    <a:pt x="734" y="850"/>
                    <a:pt x="723" y="881"/>
                    <a:pt x="713" y="918"/>
                  </a:cubicBezTo>
                  <a:cubicBezTo>
                    <a:pt x="720" y="919"/>
                    <a:pt x="718" y="917"/>
                    <a:pt x="722" y="918"/>
                  </a:cubicBezTo>
                  <a:cubicBezTo>
                    <a:pt x="724" y="923"/>
                    <a:pt x="720" y="948"/>
                    <a:pt x="718" y="956"/>
                  </a:cubicBezTo>
                  <a:cubicBezTo>
                    <a:pt x="715" y="958"/>
                    <a:pt x="705" y="957"/>
                    <a:pt x="702" y="959"/>
                  </a:cubicBezTo>
                  <a:cubicBezTo>
                    <a:pt x="688" y="1011"/>
                    <a:pt x="670" y="1059"/>
                    <a:pt x="656" y="1111"/>
                  </a:cubicBezTo>
                  <a:cubicBezTo>
                    <a:pt x="656" y="1114"/>
                    <a:pt x="660" y="1123"/>
                    <a:pt x="663" y="1124"/>
                  </a:cubicBezTo>
                  <a:cubicBezTo>
                    <a:pt x="685" y="1125"/>
                    <a:pt x="693" y="1123"/>
                    <a:pt x="710" y="1125"/>
                  </a:cubicBezTo>
                  <a:cubicBezTo>
                    <a:pt x="737" y="1136"/>
                    <a:pt x="738" y="1167"/>
                    <a:pt x="746" y="1196"/>
                  </a:cubicBezTo>
                  <a:cubicBezTo>
                    <a:pt x="758" y="1198"/>
                    <a:pt x="780" y="1197"/>
                    <a:pt x="792" y="1194"/>
                  </a:cubicBezTo>
                  <a:cubicBezTo>
                    <a:pt x="799" y="1146"/>
                    <a:pt x="749" y="1106"/>
                    <a:pt x="732" y="1018"/>
                  </a:cubicBezTo>
                  <a:cubicBezTo>
                    <a:pt x="729" y="923"/>
                    <a:pt x="786" y="827"/>
                    <a:pt x="850" y="760"/>
                  </a:cubicBezTo>
                  <a:cubicBezTo>
                    <a:pt x="825" y="724"/>
                    <a:pt x="784" y="765"/>
                    <a:pt x="793" y="694"/>
                  </a:cubicBezTo>
                  <a:cubicBezTo>
                    <a:pt x="810" y="684"/>
                    <a:pt x="820" y="687"/>
                    <a:pt x="835" y="691"/>
                  </a:cubicBezTo>
                  <a:cubicBezTo>
                    <a:pt x="853" y="705"/>
                    <a:pt x="866" y="726"/>
                    <a:pt x="877" y="744"/>
                  </a:cubicBezTo>
                  <a:cubicBezTo>
                    <a:pt x="952" y="729"/>
                    <a:pt x="983" y="719"/>
                    <a:pt x="1042" y="737"/>
                  </a:cubicBezTo>
                  <a:cubicBezTo>
                    <a:pt x="1044" y="748"/>
                    <a:pt x="1044" y="757"/>
                    <a:pt x="1040" y="768"/>
                  </a:cubicBezTo>
                  <a:cubicBezTo>
                    <a:pt x="1029" y="770"/>
                    <a:pt x="1011" y="776"/>
                    <a:pt x="1000" y="779"/>
                  </a:cubicBezTo>
                  <a:cubicBezTo>
                    <a:pt x="982" y="826"/>
                    <a:pt x="970" y="874"/>
                    <a:pt x="953" y="922"/>
                  </a:cubicBezTo>
                  <a:cubicBezTo>
                    <a:pt x="959" y="924"/>
                    <a:pt x="958" y="923"/>
                    <a:pt x="965" y="925"/>
                  </a:cubicBezTo>
                  <a:cubicBezTo>
                    <a:pt x="966" y="940"/>
                    <a:pt x="966" y="946"/>
                    <a:pt x="964" y="953"/>
                  </a:cubicBezTo>
                  <a:cubicBezTo>
                    <a:pt x="956" y="954"/>
                    <a:pt x="951" y="955"/>
                    <a:pt x="942" y="957"/>
                  </a:cubicBezTo>
                  <a:cubicBezTo>
                    <a:pt x="934" y="1008"/>
                    <a:pt x="914" y="1066"/>
                    <a:pt x="906" y="1118"/>
                  </a:cubicBezTo>
                  <a:cubicBezTo>
                    <a:pt x="931" y="1140"/>
                    <a:pt x="973" y="1156"/>
                    <a:pt x="991" y="1178"/>
                  </a:cubicBezTo>
                  <a:cubicBezTo>
                    <a:pt x="998" y="1203"/>
                    <a:pt x="1006" y="1243"/>
                    <a:pt x="1008" y="1266"/>
                  </a:cubicBezTo>
                  <a:cubicBezTo>
                    <a:pt x="1021" y="1258"/>
                    <a:pt x="1034" y="1244"/>
                    <a:pt x="1042" y="1234"/>
                  </a:cubicBezTo>
                  <a:cubicBezTo>
                    <a:pt x="1042" y="1202"/>
                    <a:pt x="1004" y="1176"/>
                    <a:pt x="997" y="1144"/>
                  </a:cubicBezTo>
                  <a:cubicBezTo>
                    <a:pt x="981" y="1092"/>
                    <a:pt x="986" y="1052"/>
                    <a:pt x="990" y="1014"/>
                  </a:cubicBezTo>
                  <a:cubicBezTo>
                    <a:pt x="1005" y="935"/>
                    <a:pt x="1045" y="888"/>
                    <a:pt x="1081" y="822"/>
                  </a:cubicBezTo>
                  <a:cubicBezTo>
                    <a:pt x="1103" y="791"/>
                    <a:pt x="1132" y="783"/>
                    <a:pt x="1153" y="764"/>
                  </a:cubicBezTo>
                  <a:cubicBezTo>
                    <a:pt x="1116" y="737"/>
                    <a:pt x="1101" y="750"/>
                    <a:pt x="1084" y="738"/>
                  </a:cubicBezTo>
                  <a:cubicBezTo>
                    <a:pt x="1071" y="718"/>
                    <a:pt x="1076" y="711"/>
                    <a:pt x="1079" y="706"/>
                  </a:cubicBezTo>
                  <a:cubicBezTo>
                    <a:pt x="1094" y="689"/>
                    <a:pt x="1115" y="692"/>
                    <a:pt x="1138" y="695"/>
                  </a:cubicBezTo>
                  <a:cubicBezTo>
                    <a:pt x="1154" y="705"/>
                    <a:pt x="1172" y="726"/>
                    <a:pt x="1189" y="742"/>
                  </a:cubicBezTo>
                  <a:cubicBezTo>
                    <a:pt x="1226" y="740"/>
                    <a:pt x="1240" y="730"/>
                    <a:pt x="1268" y="741"/>
                  </a:cubicBezTo>
                  <a:cubicBezTo>
                    <a:pt x="1289" y="750"/>
                    <a:pt x="1287" y="760"/>
                    <a:pt x="1276" y="771"/>
                  </a:cubicBezTo>
                  <a:cubicBezTo>
                    <a:pt x="1267" y="774"/>
                    <a:pt x="1257" y="776"/>
                    <a:pt x="1251" y="778"/>
                  </a:cubicBezTo>
                  <a:cubicBezTo>
                    <a:pt x="1236" y="822"/>
                    <a:pt x="1229" y="847"/>
                    <a:pt x="1212" y="908"/>
                  </a:cubicBezTo>
                  <a:cubicBezTo>
                    <a:pt x="1223" y="912"/>
                    <a:pt x="1217" y="910"/>
                    <a:pt x="1224" y="912"/>
                  </a:cubicBezTo>
                  <a:cubicBezTo>
                    <a:pt x="1224" y="917"/>
                    <a:pt x="1227" y="926"/>
                    <a:pt x="1225" y="938"/>
                  </a:cubicBezTo>
                  <a:cubicBezTo>
                    <a:pt x="1224" y="940"/>
                    <a:pt x="1221" y="940"/>
                    <a:pt x="1218" y="942"/>
                  </a:cubicBezTo>
                  <a:cubicBezTo>
                    <a:pt x="1212" y="948"/>
                    <a:pt x="1201" y="958"/>
                    <a:pt x="1197" y="967"/>
                  </a:cubicBezTo>
                  <a:cubicBezTo>
                    <a:pt x="1190" y="1007"/>
                    <a:pt x="1178" y="1048"/>
                    <a:pt x="1171" y="1088"/>
                  </a:cubicBezTo>
                  <a:cubicBezTo>
                    <a:pt x="1186" y="1089"/>
                    <a:pt x="1209" y="1086"/>
                    <a:pt x="1227" y="1085"/>
                  </a:cubicBezTo>
                  <a:cubicBezTo>
                    <a:pt x="1242" y="1091"/>
                    <a:pt x="1243" y="1093"/>
                    <a:pt x="1250" y="1103"/>
                  </a:cubicBezTo>
                  <a:cubicBezTo>
                    <a:pt x="1253" y="1017"/>
                    <a:pt x="1258" y="921"/>
                    <a:pt x="1261" y="835"/>
                  </a:cubicBezTo>
                  <a:cubicBezTo>
                    <a:pt x="1281" y="781"/>
                    <a:pt x="1293" y="763"/>
                    <a:pt x="1341" y="735"/>
                  </a:cubicBezTo>
                  <a:cubicBezTo>
                    <a:pt x="1275" y="594"/>
                    <a:pt x="1211" y="526"/>
                    <a:pt x="1142" y="491"/>
                  </a:cubicBezTo>
                  <a:cubicBezTo>
                    <a:pt x="1124" y="483"/>
                    <a:pt x="1131" y="471"/>
                    <a:pt x="1145" y="470"/>
                  </a:cubicBezTo>
                  <a:cubicBezTo>
                    <a:pt x="1223" y="464"/>
                    <a:pt x="1407" y="650"/>
                    <a:pt x="1428" y="771"/>
                  </a:cubicBezTo>
                  <a:cubicBezTo>
                    <a:pt x="1421" y="823"/>
                    <a:pt x="1413" y="919"/>
                    <a:pt x="1391" y="973"/>
                  </a:cubicBezTo>
                  <a:cubicBezTo>
                    <a:pt x="1384" y="977"/>
                    <a:pt x="1375" y="975"/>
                    <a:pt x="1370" y="969"/>
                  </a:cubicBezTo>
                  <a:cubicBezTo>
                    <a:pt x="1364" y="930"/>
                    <a:pt x="1381" y="877"/>
                    <a:pt x="1368" y="847"/>
                  </a:cubicBezTo>
                  <a:cubicBezTo>
                    <a:pt x="1363" y="833"/>
                    <a:pt x="1348" y="835"/>
                    <a:pt x="1340" y="839"/>
                  </a:cubicBezTo>
                  <a:cubicBezTo>
                    <a:pt x="1321" y="904"/>
                    <a:pt x="1386" y="1024"/>
                    <a:pt x="1396" y="1108"/>
                  </a:cubicBezTo>
                  <a:cubicBezTo>
                    <a:pt x="1370" y="1295"/>
                    <a:pt x="1197" y="1407"/>
                    <a:pt x="1073" y="1435"/>
                  </a:cubicBezTo>
                  <a:cubicBezTo>
                    <a:pt x="1073" y="1444"/>
                    <a:pt x="1074" y="1458"/>
                    <a:pt x="1066" y="1467"/>
                  </a:cubicBezTo>
                  <a:cubicBezTo>
                    <a:pt x="1060" y="1475"/>
                    <a:pt x="1049" y="1488"/>
                    <a:pt x="1036" y="1474"/>
                  </a:cubicBezTo>
                  <a:cubicBezTo>
                    <a:pt x="1032" y="1463"/>
                    <a:pt x="1033" y="1456"/>
                    <a:pt x="1033" y="1443"/>
                  </a:cubicBezTo>
                  <a:cubicBezTo>
                    <a:pt x="961" y="1444"/>
                    <a:pt x="890" y="1448"/>
                    <a:pt x="818" y="1438"/>
                  </a:cubicBezTo>
                  <a:cubicBezTo>
                    <a:pt x="813" y="1452"/>
                    <a:pt x="808" y="1471"/>
                    <a:pt x="799" y="1482"/>
                  </a:cubicBezTo>
                  <a:cubicBezTo>
                    <a:pt x="788" y="1486"/>
                    <a:pt x="780" y="1484"/>
                    <a:pt x="774" y="1476"/>
                  </a:cubicBezTo>
                  <a:cubicBezTo>
                    <a:pt x="772" y="1459"/>
                    <a:pt x="773" y="1452"/>
                    <a:pt x="780" y="1437"/>
                  </a:cubicBezTo>
                  <a:cubicBezTo>
                    <a:pt x="675" y="1427"/>
                    <a:pt x="646" y="1407"/>
                    <a:pt x="576" y="1368"/>
                  </a:cubicBezTo>
                  <a:cubicBezTo>
                    <a:pt x="568" y="1382"/>
                    <a:pt x="565" y="1383"/>
                    <a:pt x="554" y="1388"/>
                  </a:cubicBezTo>
                  <a:cubicBezTo>
                    <a:pt x="537" y="1390"/>
                    <a:pt x="530" y="1382"/>
                    <a:pt x="531" y="1378"/>
                  </a:cubicBezTo>
                  <a:cubicBezTo>
                    <a:pt x="527" y="1373"/>
                    <a:pt x="537" y="1357"/>
                    <a:pt x="541" y="1349"/>
                  </a:cubicBezTo>
                  <a:cubicBezTo>
                    <a:pt x="488" y="1291"/>
                    <a:pt x="444" y="1238"/>
                    <a:pt x="400" y="1166"/>
                  </a:cubicBezTo>
                  <a:cubicBezTo>
                    <a:pt x="360" y="1021"/>
                    <a:pt x="436" y="994"/>
                    <a:pt x="397" y="720"/>
                  </a:cubicBezTo>
                  <a:cubicBezTo>
                    <a:pt x="406" y="682"/>
                    <a:pt x="456" y="649"/>
                    <a:pt x="489" y="622"/>
                  </a:cubicBezTo>
                  <a:cubicBezTo>
                    <a:pt x="497" y="600"/>
                    <a:pt x="485" y="575"/>
                    <a:pt x="471" y="546"/>
                  </a:cubicBezTo>
                  <a:close/>
                  <a:moveTo>
                    <a:pt x="610" y="864"/>
                  </a:moveTo>
                  <a:cubicBezTo>
                    <a:pt x="621" y="830"/>
                    <a:pt x="659" y="788"/>
                    <a:pt x="721" y="794"/>
                  </a:cubicBezTo>
                  <a:cubicBezTo>
                    <a:pt x="708" y="837"/>
                    <a:pt x="688" y="881"/>
                    <a:pt x="682" y="924"/>
                  </a:cubicBezTo>
                  <a:cubicBezTo>
                    <a:pt x="670" y="925"/>
                    <a:pt x="658" y="926"/>
                    <a:pt x="646" y="922"/>
                  </a:cubicBezTo>
                  <a:cubicBezTo>
                    <a:pt x="633" y="907"/>
                    <a:pt x="618" y="886"/>
                    <a:pt x="610" y="864"/>
                  </a:cubicBezTo>
                  <a:close/>
                  <a:moveTo>
                    <a:pt x="580" y="903"/>
                  </a:moveTo>
                  <a:cubicBezTo>
                    <a:pt x="594" y="919"/>
                    <a:pt x="607" y="936"/>
                    <a:pt x="621" y="952"/>
                  </a:cubicBezTo>
                  <a:cubicBezTo>
                    <a:pt x="634" y="960"/>
                    <a:pt x="653" y="958"/>
                    <a:pt x="669" y="958"/>
                  </a:cubicBezTo>
                  <a:cubicBezTo>
                    <a:pt x="653" y="1008"/>
                    <a:pt x="640" y="1058"/>
                    <a:pt x="625" y="1109"/>
                  </a:cubicBezTo>
                  <a:cubicBezTo>
                    <a:pt x="583" y="1107"/>
                    <a:pt x="548" y="1054"/>
                    <a:pt x="548" y="989"/>
                  </a:cubicBezTo>
                  <a:cubicBezTo>
                    <a:pt x="551" y="959"/>
                    <a:pt x="554" y="925"/>
                    <a:pt x="580" y="903"/>
                  </a:cubicBezTo>
                  <a:close/>
                  <a:moveTo>
                    <a:pt x="591" y="1199"/>
                  </a:moveTo>
                  <a:cubicBezTo>
                    <a:pt x="587" y="1223"/>
                    <a:pt x="585" y="1227"/>
                    <a:pt x="576" y="1239"/>
                  </a:cubicBezTo>
                  <a:cubicBezTo>
                    <a:pt x="549" y="1235"/>
                    <a:pt x="539" y="1207"/>
                    <a:pt x="537" y="1197"/>
                  </a:cubicBezTo>
                  <a:cubicBezTo>
                    <a:pt x="544" y="1191"/>
                    <a:pt x="576" y="1190"/>
                    <a:pt x="591" y="1199"/>
                  </a:cubicBezTo>
                  <a:close/>
                  <a:moveTo>
                    <a:pt x="642" y="1159"/>
                  </a:moveTo>
                  <a:cubicBezTo>
                    <a:pt x="661" y="1156"/>
                    <a:pt x="677" y="1157"/>
                    <a:pt x="694" y="1165"/>
                  </a:cubicBezTo>
                  <a:cubicBezTo>
                    <a:pt x="746" y="1217"/>
                    <a:pt x="685" y="1287"/>
                    <a:pt x="645" y="1290"/>
                  </a:cubicBezTo>
                  <a:cubicBezTo>
                    <a:pt x="631" y="1286"/>
                    <a:pt x="621" y="1277"/>
                    <a:pt x="609" y="1268"/>
                  </a:cubicBezTo>
                  <a:cubicBezTo>
                    <a:pt x="613" y="1251"/>
                    <a:pt x="623" y="1226"/>
                    <a:pt x="629" y="1210"/>
                  </a:cubicBezTo>
                  <a:cubicBezTo>
                    <a:pt x="638" y="1209"/>
                    <a:pt x="645" y="1213"/>
                    <a:pt x="654" y="1212"/>
                  </a:cubicBezTo>
                  <a:cubicBezTo>
                    <a:pt x="655" y="1210"/>
                    <a:pt x="675" y="1205"/>
                    <a:pt x="642" y="1159"/>
                  </a:cubicBezTo>
                  <a:close/>
                  <a:moveTo>
                    <a:pt x="726" y="1275"/>
                  </a:moveTo>
                  <a:cubicBezTo>
                    <a:pt x="712" y="1291"/>
                    <a:pt x="704" y="1310"/>
                    <a:pt x="699" y="1324"/>
                  </a:cubicBezTo>
                  <a:cubicBezTo>
                    <a:pt x="717" y="1333"/>
                    <a:pt x="737" y="1332"/>
                    <a:pt x="760" y="1329"/>
                  </a:cubicBezTo>
                  <a:cubicBezTo>
                    <a:pt x="746" y="1321"/>
                    <a:pt x="741" y="1281"/>
                    <a:pt x="726" y="1275"/>
                  </a:cubicBezTo>
                  <a:close/>
                  <a:moveTo>
                    <a:pt x="766" y="1240"/>
                  </a:moveTo>
                  <a:cubicBezTo>
                    <a:pt x="790" y="1244"/>
                    <a:pt x="811" y="1258"/>
                    <a:pt x="829" y="1271"/>
                  </a:cubicBezTo>
                  <a:cubicBezTo>
                    <a:pt x="827" y="1291"/>
                    <a:pt x="829" y="1321"/>
                    <a:pt x="801" y="1332"/>
                  </a:cubicBezTo>
                  <a:cubicBezTo>
                    <a:pt x="791" y="1303"/>
                    <a:pt x="774" y="1269"/>
                    <a:pt x="766" y="1240"/>
                  </a:cubicBezTo>
                  <a:close/>
                  <a:moveTo>
                    <a:pt x="849" y="1153"/>
                  </a:moveTo>
                  <a:cubicBezTo>
                    <a:pt x="856" y="1157"/>
                    <a:pt x="862" y="1162"/>
                    <a:pt x="865" y="1170"/>
                  </a:cubicBezTo>
                  <a:cubicBezTo>
                    <a:pt x="862" y="1182"/>
                    <a:pt x="860" y="1196"/>
                    <a:pt x="849" y="1203"/>
                  </a:cubicBezTo>
                  <a:cubicBezTo>
                    <a:pt x="848" y="1187"/>
                    <a:pt x="847" y="1170"/>
                    <a:pt x="849" y="1153"/>
                  </a:cubicBezTo>
                  <a:close/>
                  <a:moveTo>
                    <a:pt x="894" y="1171"/>
                  </a:moveTo>
                  <a:cubicBezTo>
                    <a:pt x="915" y="1180"/>
                    <a:pt x="945" y="1192"/>
                    <a:pt x="947" y="1210"/>
                  </a:cubicBezTo>
                  <a:cubicBezTo>
                    <a:pt x="954" y="1251"/>
                    <a:pt x="964" y="1270"/>
                    <a:pt x="971" y="1298"/>
                  </a:cubicBezTo>
                  <a:cubicBezTo>
                    <a:pt x="951" y="1323"/>
                    <a:pt x="929" y="1362"/>
                    <a:pt x="841" y="1350"/>
                  </a:cubicBezTo>
                  <a:cubicBezTo>
                    <a:pt x="858" y="1294"/>
                    <a:pt x="877" y="1228"/>
                    <a:pt x="894" y="1171"/>
                  </a:cubicBezTo>
                  <a:close/>
                  <a:moveTo>
                    <a:pt x="798" y="919"/>
                  </a:moveTo>
                  <a:cubicBezTo>
                    <a:pt x="844" y="927"/>
                    <a:pt x="836" y="942"/>
                    <a:pt x="854" y="956"/>
                  </a:cubicBezTo>
                  <a:cubicBezTo>
                    <a:pt x="875" y="962"/>
                    <a:pt x="887" y="964"/>
                    <a:pt x="905" y="966"/>
                  </a:cubicBezTo>
                  <a:cubicBezTo>
                    <a:pt x="892" y="1013"/>
                    <a:pt x="886" y="1063"/>
                    <a:pt x="874" y="1110"/>
                  </a:cubicBezTo>
                  <a:cubicBezTo>
                    <a:pt x="834" y="1079"/>
                    <a:pt x="764" y="1046"/>
                    <a:pt x="798" y="919"/>
                  </a:cubicBezTo>
                  <a:close/>
                  <a:moveTo>
                    <a:pt x="970" y="763"/>
                  </a:moveTo>
                  <a:cubicBezTo>
                    <a:pt x="908" y="750"/>
                    <a:pt x="786" y="825"/>
                    <a:pt x="881" y="919"/>
                  </a:cubicBezTo>
                  <a:cubicBezTo>
                    <a:pt x="892" y="925"/>
                    <a:pt x="908" y="929"/>
                    <a:pt x="921" y="930"/>
                  </a:cubicBezTo>
                  <a:cubicBezTo>
                    <a:pt x="934" y="878"/>
                    <a:pt x="956" y="816"/>
                    <a:pt x="970" y="763"/>
                  </a:cubicBezTo>
                  <a:close/>
                  <a:moveTo>
                    <a:pt x="1219" y="769"/>
                  </a:moveTo>
                  <a:cubicBezTo>
                    <a:pt x="1147" y="789"/>
                    <a:pt x="1085" y="881"/>
                    <a:pt x="1174" y="924"/>
                  </a:cubicBezTo>
                  <a:cubicBezTo>
                    <a:pt x="1187" y="878"/>
                    <a:pt x="1205" y="816"/>
                    <a:pt x="1219" y="769"/>
                  </a:cubicBezTo>
                  <a:close/>
                  <a:moveTo>
                    <a:pt x="1090" y="922"/>
                  </a:moveTo>
                  <a:cubicBezTo>
                    <a:pt x="1117" y="931"/>
                    <a:pt x="1124" y="947"/>
                    <a:pt x="1140" y="955"/>
                  </a:cubicBezTo>
                  <a:cubicBezTo>
                    <a:pt x="1149" y="958"/>
                    <a:pt x="1152" y="960"/>
                    <a:pt x="1165" y="960"/>
                  </a:cubicBezTo>
                  <a:cubicBezTo>
                    <a:pt x="1157" y="1004"/>
                    <a:pt x="1145" y="1050"/>
                    <a:pt x="1137" y="1094"/>
                  </a:cubicBezTo>
                  <a:cubicBezTo>
                    <a:pt x="1122" y="1096"/>
                    <a:pt x="1110" y="1097"/>
                    <a:pt x="1085" y="1092"/>
                  </a:cubicBezTo>
                  <a:cubicBezTo>
                    <a:pt x="1034" y="1066"/>
                    <a:pt x="1063" y="969"/>
                    <a:pt x="1090" y="922"/>
                  </a:cubicBezTo>
                  <a:close/>
                  <a:moveTo>
                    <a:pt x="1087" y="1144"/>
                  </a:moveTo>
                  <a:cubicBezTo>
                    <a:pt x="1107" y="1134"/>
                    <a:pt x="1113" y="1141"/>
                    <a:pt x="1120" y="1150"/>
                  </a:cubicBezTo>
                  <a:cubicBezTo>
                    <a:pt x="1119" y="1166"/>
                    <a:pt x="1114" y="1190"/>
                    <a:pt x="1104" y="1205"/>
                  </a:cubicBezTo>
                  <a:cubicBezTo>
                    <a:pt x="1089" y="1201"/>
                    <a:pt x="1080" y="1176"/>
                    <a:pt x="1078" y="1166"/>
                  </a:cubicBezTo>
                  <a:cubicBezTo>
                    <a:pt x="1079" y="1159"/>
                    <a:pt x="1081" y="1151"/>
                    <a:pt x="1087" y="1144"/>
                  </a:cubicBezTo>
                  <a:close/>
                  <a:moveTo>
                    <a:pt x="1011" y="1316"/>
                  </a:moveTo>
                  <a:cubicBezTo>
                    <a:pt x="1033" y="1292"/>
                    <a:pt x="1067" y="1267"/>
                    <a:pt x="1098" y="1251"/>
                  </a:cubicBezTo>
                  <a:cubicBezTo>
                    <a:pt x="1092" y="1280"/>
                    <a:pt x="1078" y="1318"/>
                    <a:pt x="1067" y="1349"/>
                  </a:cubicBezTo>
                  <a:cubicBezTo>
                    <a:pt x="1048" y="1341"/>
                    <a:pt x="1027" y="1328"/>
                    <a:pt x="1011" y="1316"/>
                  </a:cubicBezTo>
                  <a:close/>
                  <a:moveTo>
                    <a:pt x="1177" y="1133"/>
                  </a:moveTo>
                  <a:cubicBezTo>
                    <a:pt x="1251" y="1085"/>
                    <a:pt x="1313" y="1275"/>
                    <a:pt x="1107" y="1327"/>
                  </a:cubicBezTo>
                  <a:cubicBezTo>
                    <a:pt x="1125" y="1250"/>
                    <a:pt x="1137" y="1205"/>
                    <a:pt x="1146" y="1155"/>
                  </a:cubicBezTo>
                  <a:cubicBezTo>
                    <a:pt x="1155" y="1148"/>
                    <a:pt x="1168" y="1141"/>
                    <a:pt x="1177" y="1133"/>
                  </a:cubicBezTo>
                  <a:close/>
                  <a:moveTo>
                    <a:pt x="1316" y="1008"/>
                  </a:moveTo>
                  <a:cubicBezTo>
                    <a:pt x="1328" y="1034"/>
                    <a:pt x="1357" y="1185"/>
                    <a:pt x="1301" y="1208"/>
                  </a:cubicBezTo>
                  <a:cubicBezTo>
                    <a:pt x="1320" y="1147"/>
                    <a:pt x="1317" y="1067"/>
                    <a:pt x="1316" y="1008"/>
                  </a:cubicBezTo>
                  <a:close/>
                  <a:moveTo>
                    <a:pt x="990" y="1329"/>
                  </a:moveTo>
                  <a:cubicBezTo>
                    <a:pt x="985" y="1336"/>
                    <a:pt x="978" y="1341"/>
                    <a:pt x="970" y="1346"/>
                  </a:cubicBezTo>
                  <a:cubicBezTo>
                    <a:pt x="972" y="1347"/>
                    <a:pt x="973" y="1350"/>
                    <a:pt x="974" y="1351"/>
                  </a:cubicBezTo>
                  <a:cubicBezTo>
                    <a:pt x="982" y="1350"/>
                    <a:pt x="990" y="1344"/>
                    <a:pt x="997" y="1336"/>
                  </a:cubicBezTo>
                  <a:cubicBezTo>
                    <a:pt x="995" y="1332"/>
                    <a:pt x="995" y="1332"/>
                    <a:pt x="990" y="1329"/>
                  </a:cubicBezTo>
                  <a:close/>
                  <a:moveTo>
                    <a:pt x="1304" y="824"/>
                  </a:moveTo>
                  <a:cubicBezTo>
                    <a:pt x="1315" y="814"/>
                    <a:pt x="1333" y="791"/>
                    <a:pt x="1339" y="777"/>
                  </a:cubicBezTo>
                  <a:cubicBezTo>
                    <a:pt x="1348" y="802"/>
                    <a:pt x="1329" y="819"/>
                    <a:pt x="1304" y="82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7" name="Freeform 19">
              <a:extLst>
                <a:ext uri="{FF2B5EF4-FFF2-40B4-BE49-F238E27FC236}">
                  <a16:creationId xmlns:a16="http://schemas.microsoft.com/office/drawing/2014/main" id="{71AB4930-0E86-4494-A4A2-12AF95639003}"/>
                </a:ext>
              </a:extLst>
            </p:cNvPr>
            <p:cNvSpPr>
              <a:spLocks noEditPoints="1"/>
            </p:cNvSpPr>
            <p:nvPr/>
          </p:nvSpPr>
          <p:spPr bwMode="auto">
            <a:xfrm>
              <a:off x="7343299" y="3660775"/>
              <a:ext cx="1674813" cy="874712"/>
            </a:xfrm>
            <a:custGeom>
              <a:avLst/>
              <a:gdLst>
                <a:gd name="T0" fmla="*/ 124 w 1644"/>
                <a:gd name="T1" fmla="*/ 6 h 859"/>
                <a:gd name="T2" fmla="*/ 2 w 1644"/>
                <a:gd name="T3" fmla="*/ 80 h 859"/>
                <a:gd name="T4" fmla="*/ 158 w 1644"/>
                <a:gd name="T5" fmla="*/ 210 h 859"/>
                <a:gd name="T6" fmla="*/ 76 w 1644"/>
                <a:gd name="T7" fmla="*/ 292 h 859"/>
                <a:gd name="T8" fmla="*/ 46 w 1644"/>
                <a:gd name="T9" fmla="*/ 187 h 859"/>
                <a:gd name="T10" fmla="*/ 44 w 1644"/>
                <a:gd name="T11" fmla="*/ 245 h 859"/>
                <a:gd name="T12" fmla="*/ 144 w 1644"/>
                <a:gd name="T13" fmla="*/ 239 h 859"/>
                <a:gd name="T14" fmla="*/ 77 w 1644"/>
                <a:gd name="T15" fmla="*/ 383 h 859"/>
                <a:gd name="T16" fmla="*/ 230 w 1644"/>
                <a:gd name="T17" fmla="*/ 398 h 859"/>
                <a:gd name="T18" fmla="*/ 173 w 1644"/>
                <a:gd name="T19" fmla="*/ 350 h 859"/>
                <a:gd name="T20" fmla="*/ 261 w 1644"/>
                <a:gd name="T21" fmla="*/ 549 h 859"/>
                <a:gd name="T22" fmla="*/ 210 w 1644"/>
                <a:gd name="T23" fmla="*/ 594 h 859"/>
                <a:gd name="T24" fmla="*/ 250 w 1644"/>
                <a:gd name="T25" fmla="*/ 483 h 859"/>
                <a:gd name="T26" fmla="*/ 326 w 1644"/>
                <a:gd name="T27" fmla="*/ 551 h 859"/>
                <a:gd name="T28" fmla="*/ 309 w 1644"/>
                <a:gd name="T29" fmla="*/ 532 h 859"/>
                <a:gd name="T30" fmla="*/ 253 w 1644"/>
                <a:gd name="T31" fmla="*/ 500 h 859"/>
                <a:gd name="T32" fmla="*/ 221 w 1644"/>
                <a:gd name="T33" fmla="*/ 584 h 859"/>
                <a:gd name="T34" fmla="*/ 250 w 1644"/>
                <a:gd name="T35" fmla="*/ 559 h 859"/>
                <a:gd name="T36" fmla="*/ 338 w 1644"/>
                <a:gd name="T37" fmla="*/ 690 h 859"/>
                <a:gd name="T38" fmla="*/ 417 w 1644"/>
                <a:gd name="T39" fmla="*/ 602 h 859"/>
                <a:gd name="T40" fmla="*/ 349 w 1644"/>
                <a:gd name="T41" fmla="*/ 710 h 859"/>
                <a:gd name="T42" fmla="*/ 434 w 1644"/>
                <a:gd name="T43" fmla="*/ 766 h 859"/>
                <a:gd name="T44" fmla="*/ 434 w 1644"/>
                <a:gd name="T45" fmla="*/ 766 h 859"/>
                <a:gd name="T46" fmla="*/ 665 w 1644"/>
                <a:gd name="T47" fmla="*/ 820 h 859"/>
                <a:gd name="T48" fmla="*/ 575 w 1644"/>
                <a:gd name="T49" fmla="*/ 802 h 859"/>
                <a:gd name="T50" fmla="*/ 593 w 1644"/>
                <a:gd name="T51" fmla="*/ 773 h 859"/>
                <a:gd name="T52" fmla="*/ 644 w 1644"/>
                <a:gd name="T53" fmla="*/ 818 h 859"/>
                <a:gd name="T54" fmla="*/ 751 w 1644"/>
                <a:gd name="T55" fmla="*/ 724 h 859"/>
                <a:gd name="T56" fmla="*/ 852 w 1644"/>
                <a:gd name="T57" fmla="*/ 728 h 859"/>
                <a:gd name="T58" fmla="*/ 763 w 1644"/>
                <a:gd name="T59" fmla="*/ 856 h 859"/>
                <a:gd name="T60" fmla="*/ 936 w 1644"/>
                <a:gd name="T61" fmla="*/ 719 h 859"/>
                <a:gd name="T62" fmla="*/ 984 w 1644"/>
                <a:gd name="T63" fmla="*/ 709 h 859"/>
                <a:gd name="T64" fmla="*/ 1074 w 1644"/>
                <a:gd name="T65" fmla="*/ 781 h 859"/>
                <a:gd name="T66" fmla="*/ 1070 w 1644"/>
                <a:gd name="T67" fmla="*/ 820 h 859"/>
                <a:gd name="T68" fmla="*/ 1227 w 1644"/>
                <a:gd name="T69" fmla="*/ 621 h 859"/>
                <a:gd name="T70" fmla="*/ 1248 w 1644"/>
                <a:gd name="T71" fmla="*/ 672 h 859"/>
                <a:gd name="T72" fmla="*/ 1283 w 1644"/>
                <a:gd name="T73" fmla="*/ 722 h 859"/>
                <a:gd name="T74" fmla="*/ 1299 w 1644"/>
                <a:gd name="T75" fmla="*/ 540 h 859"/>
                <a:gd name="T76" fmla="*/ 1366 w 1644"/>
                <a:gd name="T77" fmla="*/ 556 h 859"/>
                <a:gd name="T78" fmla="*/ 1429 w 1644"/>
                <a:gd name="T79" fmla="*/ 594 h 859"/>
                <a:gd name="T80" fmla="*/ 1349 w 1644"/>
                <a:gd name="T81" fmla="*/ 597 h 859"/>
                <a:gd name="T82" fmla="*/ 1360 w 1644"/>
                <a:gd name="T83" fmla="*/ 662 h 859"/>
                <a:gd name="T84" fmla="*/ 1347 w 1644"/>
                <a:gd name="T85" fmla="*/ 569 h 859"/>
                <a:gd name="T86" fmla="*/ 1309 w 1644"/>
                <a:gd name="T87" fmla="*/ 550 h 859"/>
                <a:gd name="T88" fmla="*/ 1445 w 1644"/>
                <a:gd name="T89" fmla="*/ 504 h 859"/>
                <a:gd name="T90" fmla="*/ 1498 w 1644"/>
                <a:gd name="T91" fmla="*/ 473 h 859"/>
                <a:gd name="T92" fmla="*/ 1467 w 1644"/>
                <a:gd name="T93" fmla="*/ 452 h 859"/>
                <a:gd name="T94" fmla="*/ 1395 w 1644"/>
                <a:gd name="T95" fmla="*/ 483 h 859"/>
                <a:gd name="T96" fmla="*/ 1409 w 1644"/>
                <a:gd name="T97" fmla="*/ 406 h 859"/>
                <a:gd name="T98" fmla="*/ 1421 w 1644"/>
                <a:gd name="T99" fmla="*/ 417 h 859"/>
                <a:gd name="T100" fmla="*/ 1415 w 1644"/>
                <a:gd name="T101" fmla="*/ 471 h 859"/>
                <a:gd name="T102" fmla="*/ 1498 w 1644"/>
                <a:gd name="T103" fmla="*/ 435 h 859"/>
                <a:gd name="T104" fmla="*/ 1483 w 1644"/>
                <a:gd name="T105" fmla="*/ 519 h 859"/>
                <a:gd name="T106" fmla="*/ 1446 w 1644"/>
                <a:gd name="T107" fmla="*/ 333 h 859"/>
                <a:gd name="T108" fmla="*/ 1611 w 1644"/>
                <a:gd name="T109" fmla="*/ 252 h 859"/>
                <a:gd name="T110" fmla="*/ 1505 w 1644"/>
                <a:gd name="T111" fmla="*/ 156 h 859"/>
                <a:gd name="T112" fmla="*/ 1611 w 1644"/>
                <a:gd name="T113" fmla="*/ 252 h 859"/>
                <a:gd name="T114" fmla="*/ 1511 w 1644"/>
                <a:gd name="T115" fmla="*/ 99 h 859"/>
                <a:gd name="T116" fmla="*/ 1519 w 1644"/>
                <a:gd name="T117" fmla="*/ 21 h 859"/>
                <a:gd name="T118" fmla="*/ 1642 w 1644"/>
                <a:gd name="T119" fmla="*/ 8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44" h="859">
                  <a:moveTo>
                    <a:pt x="0" y="62"/>
                  </a:moveTo>
                  <a:cubicBezTo>
                    <a:pt x="113" y="50"/>
                    <a:pt x="113" y="50"/>
                    <a:pt x="113" y="50"/>
                  </a:cubicBezTo>
                  <a:cubicBezTo>
                    <a:pt x="109" y="7"/>
                    <a:pt x="109" y="7"/>
                    <a:pt x="109" y="7"/>
                  </a:cubicBezTo>
                  <a:cubicBezTo>
                    <a:pt x="124" y="6"/>
                    <a:pt x="124" y="6"/>
                    <a:pt x="124" y="6"/>
                  </a:cubicBezTo>
                  <a:cubicBezTo>
                    <a:pt x="135" y="109"/>
                    <a:pt x="135" y="109"/>
                    <a:pt x="135" y="109"/>
                  </a:cubicBezTo>
                  <a:cubicBezTo>
                    <a:pt x="120" y="111"/>
                    <a:pt x="120" y="111"/>
                    <a:pt x="120" y="111"/>
                  </a:cubicBezTo>
                  <a:cubicBezTo>
                    <a:pt x="115" y="68"/>
                    <a:pt x="115" y="68"/>
                    <a:pt x="115" y="68"/>
                  </a:cubicBezTo>
                  <a:cubicBezTo>
                    <a:pt x="2" y="80"/>
                    <a:pt x="2" y="80"/>
                    <a:pt x="2" y="80"/>
                  </a:cubicBezTo>
                  <a:cubicBezTo>
                    <a:pt x="0" y="62"/>
                    <a:pt x="0" y="62"/>
                    <a:pt x="0" y="62"/>
                  </a:cubicBezTo>
                  <a:close/>
                  <a:moveTo>
                    <a:pt x="74" y="170"/>
                  </a:moveTo>
                  <a:cubicBezTo>
                    <a:pt x="95" y="164"/>
                    <a:pt x="112" y="164"/>
                    <a:pt x="127" y="172"/>
                  </a:cubicBezTo>
                  <a:cubicBezTo>
                    <a:pt x="142" y="179"/>
                    <a:pt x="152" y="192"/>
                    <a:pt x="158" y="210"/>
                  </a:cubicBezTo>
                  <a:cubicBezTo>
                    <a:pt x="161" y="221"/>
                    <a:pt x="161" y="233"/>
                    <a:pt x="159" y="244"/>
                  </a:cubicBezTo>
                  <a:cubicBezTo>
                    <a:pt x="156" y="255"/>
                    <a:pt x="151" y="264"/>
                    <a:pt x="142" y="272"/>
                  </a:cubicBezTo>
                  <a:cubicBezTo>
                    <a:pt x="134" y="280"/>
                    <a:pt x="124" y="286"/>
                    <a:pt x="112" y="290"/>
                  </a:cubicBezTo>
                  <a:cubicBezTo>
                    <a:pt x="99" y="294"/>
                    <a:pt x="87" y="294"/>
                    <a:pt x="76" y="292"/>
                  </a:cubicBezTo>
                  <a:cubicBezTo>
                    <a:pt x="64" y="290"/>
                    <a:pt x="55" y="285"/>
                    <a:pt x="47" y="278"/>
                  </a:cubicBezTo>
                  <a:cubicBezTo>
                    <a:pt x="39" y="270"/>
                    <a:pt x="33" y="260"/>
                    <a:pt x="30" y="249"/>
                  </a:cubicBezTo>
                  <a:cubicBezTo>
                    <a:pt x="27" y="238"/>
                    <a:pt x="26" y="226"/>
                    <a:pt x="29" y="215"/>
                  </a:cubicBezTo>
                  <a:cubicBezTo>
                    <a:pt x="32" y="204"/>
                    <a:pt x="37" y="195"/>
                    <a:pt x="46" y="187"/>
                  </a:cubicBezTo>
                  <a:cubicBezTo>
                    <a:pt x="54" y="179"/>
                    <a:pt x="63" y="173"/>
                    <a:pt x="74" y="170"/>
                  </a:cubicBezTo>
                  <a:close/>
                  <a:moveTo>
                    <a:pt x="79" y="187"/>
                  </a:moveTo>
                  <a:cubicBezTo>
                    <a:pt x="64" y="192"/>
                    <a:pt x="54" y="200"/>
                    <a:pt x="48" y="210"/>
                  </a:cubicBezTo>
                  <a:cubicBezTo>
                    <a:pt x="42" y="221"/>
                    <a:pt x="40" y="233"/>
                    <a:pt x="44" y="245"/>
                  </a:cubicBezTo>
                  <a:cubicBezTo>
                    <a:pt x="48" y="257"/>
                    <a:pt x="55" y="266"/>
                    <a:pt x="66" y="272"/>
                  </a:cubicBezTo>
                  <a:cubicBezTo>
                    <a:pt x="77" y="277"/>
                    <a:pt x="91" y="277"/>
                    <a:pt x="107" y="272"/>
                  </a:cubicBezTo>
                  <a:cubicBezTo>
                    <a:pt x="117" y="269"/>
                    <a:pt x="125" y="265"/>
                    <a:pt x="131" y="259"/>
                  </a:cubicBezTo>
                  <a:cubicBezTo>
                    <a:pt x="138" y="253"/>
                    <a:pt x="142" y="246"/>
                    <a:pt x="144" y="239"/>
                  </a:cubicBezTo>
                  <a:cubicBezTo>
                    <a:pt x="146" y="231"/>
                    <a:pt x="146" y="223"/>
                    <a:pt x="144" y="214"/>
                  </a:cubicBezTo>
                  <a:cubicBezTo>
                    <a:pt x="140" y="202"/>
                    <a:pt x="133" y="194"/>
                    <a:pt x="123" y="188"/>
                  </a:cubicBezTo>
                  <a:cubicBezTo>
                    <a:pt x="112" y="182"/>
                    <a:pt x="98" y="181"/>
                    <a:pt x="79" y="187"/>
                  </a:cubicBezTo>
                  <a:close/>
                  <a:moveTo>
                    <a:pt x="77" y="383"/>
                  </a:moveTo>
                  <a:cubicBezTo>
                    <a:pt x="190" y="322"/>
                    <a:pt x="190" y="322"/>
                    <a:pt x="190" y="322"/>
                  </a:cubicBezTo>
                  <a:cubicBezTo>
                    <a:pt x="198" y="337"/>
                    <a:pt x="198" y="337"/>
                    <a:pt x="198" y="337"/>
                  </a:cubicBezTo>
                  <a:cubicBezTo>
                    <a:pt x="141" y="447"/>
                    <a:pt x="141" y="447"/>
                    <a:pt x="141" y="447"/>
                  </a:cubicBezTo>
                  <a:cubicBezTo>
                    <a:pt x="230" y="398"/>
                    <a:pt x="230" y="398"/>
                    <a:pt x="230" y="398"/>
                  </a:cubicBezTo>
                  <a:cubicBezTo>
                    <a:pt x="238" y="413"/>
                    <a:pt x="238" y="413"/>
                    <a:pt x="238" y="413"/>
                  </a:cubicBezTo>
                  <a:cubicBezTo>
                    <a:pt x="124" y="475"/>
                    <a:pt x="124" y="475"/>
                    <a:pt x="124" y="475"/>
                  </a:cubicBezTo>
                  <a:cubicBezTo>
                    <a:pt x="116" y="459"/>
                    <a:pt x="116" y="459"/>
                    <a:pt x="116" y="459"/>
                  </a:cubicBezTo>
                  <a:cubicBezTo>
                    <a:pt x="173" y="350"/>
                    <a:pt x="173" y="350"/>
                    <a:pt x="173" y="350"/>
                  </a:cubicBezTo>
                  <a:cubicBezTo>
                    <a:pt x="84" y="398"/>
                    <a:pt x="84" y="398"/>
                    <a:pt x="84" y="398"/>
                  </a:cubicBezTo>
                  <a:cubicBezTo>
                    <a:pt x="77" y="383"/>
                    <a:pt x="77" y="383"/>
                    <a:pt x="77" y="383"/>
                  </a:cubicBezTo>
                  <a:close/>
                  <a:moveTo>
                    <a:pt x="250" y="559"/>
                  </a:moveTo>
                  <a:cubicBezTo>
                    <a:pt x="261" y="549"/>
                    <a:pt x="261" y="549"/>
                    <a:pt x="261" y="549"/>
                  </a:cubicBezTo>
                  <a:cubicBezTo>
                    <a:pt x="296" y="592"/>
                    <a:pt x="296" y="592"/>
                    <a:pt x="296" y="592"/>
                  </a:cubicBezTo>
                  <a:cubicBezTo>
                    <a:pt x="260" y="623"/>
                    <a:pt x="260" y="623"/>
                    <a:pt x="260" y="623"/>
                  </a:cubicBezTo>
                  <a:cubicBezTo>
                    <a:pt x="249" y="621"/>
                    <a:pt x="240" y="617"/>
                    <a:pt x="232" y="613"/>
                  </a:cubicBezTo>
                  <a:cubicBezTo>
                    <a:pt x="223" y="608"/>
                    <a:pt x="216" y="602"/>
                    <a:pt x="210" y="594"/>
                  </a:cubicBezTo>
                  <a:cubicBezTo>
                    <a:pt x="202" y="585"/>
                    <a:pt x="197" y="574"/>
                    <a:pt x="194" y="562"/>
                  </a:cubicBezTo>
                  <a:cubicBezTo>
                    <a:pt x="192" y="551"/>
                    <a:pt x="193" y="539"/>
                    <a:pt x="197" y="529"/>
                  </a:cubicBezTo>
                  <a:cubicBezTo>
                    <a:pt x="202" y="518"/>
                    <a:pt x="209" y="508"/>
                    <a:pt x="218" y="500"/>
                  </a:cubicBezTo>
                  <a:cubicBezTo>
                    <a:pt x="228" y="492"/>
                    <a:pt x="239" y="486"/>
                    <a:pt x="250" y="483"/>
                  </a:cubicBezTo>
                  <a:cubicBezTo>
                    <a:pt x="262" y="480"/>
                    <a:pt x="273" y="481"/>
                    <a:pt x="283" y="485"/>
                  </a:cubicBezTo>
                  <a:cubicBezTo>
                    <a:pt x="294" y="489"/>
                    <a:pt x="303" y="496"/>
                    <a:pt x="311" y="506"/>
                  </a:cubicBezTo>
                  <a:cubicBezTo>
                    <a:pt x="317" y="513"/>
                    <a:pt x="321" y="521"/>
                    <a:pt x="324" y="529"/>
                  </a:cubicBezTo>
                  <a:cubicBezTo>
                    <a:pt x="327" y="537"/>
                    <a:pt x="327" y="544"/>
                    <a:pt x="326" y="551"/>
                  </a:cubicBezTo>
                  <a:cubicBezTo>
                    <a:pt x="324" y="558"/>
                    <a:pt x="321" y="565"/>
                    <a:pt x="316" y="572"/>
                  </a:cubicBezTo>
                  <a:cubicBezTo>
                    <a:pt x="303" y="563"/>
                    <a:pt x="303" y="563"/>
                    <a:pt x="303" y="563"/>
                  </a:cubicBezTo>
                  <a:cubicBezTo>
                    <a:pt x="306" y="557"/>
                    <a:pt x="309" y="552"/>
                    <a:pt x="310" y="547"/>
                  </a:cubicBezTo>
                  <a:cubicBezTo>
                    <a:pt x="311" y="543"/>
                    <a:pt x="311" y="538"/>
                    <a:pt x="309" y="532"/>
                  </a:cubicBezTo>
                  <a:cubicBezTo>
                    <a:pt x="307" y="526"/>
                    <a:pt x="304" y="521"/>
                    <a:pt x="300" y="516"/>
                  </a:cubicBezTo>
                  <a:cubicBezTo>
                    <a:pt x="295" y="510"/>
                    <a:pt x="290" y="505"/>
                    <a:pt x="284" y="502"/>
                  </a:cubicBezTo>
                  <a:cubicBezTo>
                    <a:pt x="279" y="499"/>
                    <a:pt x="274" y="498"/>
                    <a:pt x="268" y="498"/>
                  </a:cubicBezTo>
                  <a:cubicBezTo>
                    <a:pt x="263" y="498"/>
                    <a:pt x="258" y="498"/>
                    <a:pt x="253" y="500"/>
                  </a:cubicBezTo>
                  <a:cubicBezTo>
                    <a:pt x="245" y="502"/>
                    <a:pt x="238" y="507"/>
                    <a:pt x="230" y="513"/>
                  </a:cubicBezTo>
                  <a:cubicBezTo>
                    <a:pt x="222" y="520"/>
                    <a:pt x="216" y="528"/>
                    <a:pt x="212" y="536"/>
                  </a:cubicBezTo>
                  <a:cubicBezTo>
                    <a:pt x="209" y="545"/>
                    <a:pt x="208" y="553"/>
                    <a:pt x="210" y="561"/>
                  </a:cubicBezTo>
                  <a:cubicBezTo>
                    <a:pt x="212" y="570"/>
                    <a:pt x="216" y="577"/>
                    <a:pt x="221" y="584"/>
                  </a:cubicBezTo>
                  <a:cubicBezTo>
                    <a:pt x="226" y="589"/>
                    <a:pt x="232" y="594"/>
                    <a:pt x="238" y="598"/>
                  </a:cubicBezTo>
                  <a:cubicBezTo>
                    <a:pt x="245" y="601"/>
                    <a:pt x="251" y="604"/>
                    <a:pt x="256" y="604"/>
                  </a:cubicBezTo>
                  <a:cubicBezTo>
                    <a:pt x="274" y="589"/>
                    <a:pt x="274" y="589"/>
                    <a:pt x="274" y="589"/>
                  </a:cubicBezTo>
                  <a:cubicBezTo>
                    <a:pt x="250" y="559"/>
                    <a:pt x="250" y="559"/>
                    <a:pt x="250" y="559"/>
                  </a:cubicBezTo>
                  <a:close/>
                  <a:moveTo>
                    <a:pt x="322" y="651"/>
                  </a:moveTo>
                  <a:cubicBezTo>
                    <a:pt x="336" y="657"/>
                    <a:pt x="336" y="657"/>
                    <a:pt x="336" y="657"/>
                  </a:cubicBezTo>
                  <a:cubicBezTo>
                    <a:pt x="331" y="666"/>
                    <a:pt x="328" y="673"/>
                    <a:pt x="329" y="678"/>
                  </a:cubicBezTo>
                  <a:cubicBezTo>
                    <a:pt x="330" y="683"/>
                    <a:pt x="333" y="687"/>
                    <a:pt x="338" y="690"/>
                  </a:cubicBezTo>
                  <a:cubicBezTo>
                    <a:pt x="341" y="692"/>
                    <a:pt x="345" y="694"/>
                    <a:pt x="349" y="694"/>
                  </a:cubicBezTo>
                  <a:cubicBezTo>
                    <a:pt x="352" y="694"/>
                    <a:pt x="355" y="693"/>
                    <a:pt x="358" y="690"/>
                  </a:cubicBezTo>
                  <a:cubicBezTo>
                    <a:pt x="361" y="688"/>
                    <a:pt x="365" y="684"/>
                    <a:pt x="369" y="678"/>
                  </a:cubicBezTo>
                  <a:cubicBezTo>
                    <a:pt x="417" y="602"/>
                    <a:pt x="417" y="602"/>
                    <a:pt x="417" y="602"/>
                  </a:cubicBezTo>
                  <a:cubicBezTo>
                    <a:pt x="431" y="611"/>
                    <a:pt x="431" y="611"/>
                    <a:pt x="431" y="611"/>
                  </a:cubicBezTo>
                  <a:cubicBezTo>
                    <a:pt x="383" y="686"/>
                    <a:pt x="383" y="686"/>
                    <a:pt x="383" y="686"/>
                  </a:cubicBezTo>
                  <a:cubicBezTo>
                    <a:pt x="377" y="695"/>
                    <a:pt x="372" y="702"/>
                    <a:pt x="366" y="705"/>
                  </a:cubicBezTo>
                  <a:cubicBezTo>
                    <a:pt x="361" y="709"/>
                    <a:pt x="355" y="711"/>
                    <a:pt x="349" y="710"/>
                  </a:cubicBezTo>
                  <a:cubicBezTo>
                    <a:pt x="342" y="710"/>
                    <a:pt x="336" y="707"/>
                    <a:pt x="329" y="703"/>
                  </a:cubicBezTo>
                  <a:cubicBezTo>
                    <a:pt x="320" y="697"/>
                    <a:pt x="315" y="689"/>
                    <a:pt x="313" y="680"/>
                  </a:cubicBezTo>
                  <a:cubicBezTo>
                    <a:pt x="312" y="671"/>
                    <a:pt x="314" y="662"/>
                    <a:pt x="322" y="651"/>
                  </a:cubicBezTo>
                  <a:close/>
                  <a:moveTo>
                    <a:pt x="434" y="766"/>
                  </a:moveTo>
                  <a:cubicBezTo>
                    <a:pt x="492" y="649"/>
                    <a:pt x="492" y="649"/>
                    <a:pt x="492" y="649"/>
                  </a:cubicBezTo>
                  <a:cubicBezTo>
                    <a:pt x="508" y="657"/>
                    <a:pt x="508" y="657"/>
                    <a:pt x="508" y="657"/>
                  </a:cubicBezTo>
                  <a:cubicBezTo>
                    <a:pt x="449" y="774"/>
                    <a:pt x="449" y="774"/>
                    <a:pt x="449" y="774"/>
                  </a:cubicBezTo>
                  <a:cubicBezTo>
                    <a:pt x="434" y="766"/>
                    <a:pt x="434" y="766"/>
                    <a:pt x="434" y="766"/>
                  </a:cubicBezTo>
                  <a:close/>
                  <a:moveTo>
                    <a:pt x="674" y="713"/>
                  </a:moveTo>
                  <a:cubicBezTo>
                    <a:pt x="691" y="716"/>
                    <a:pt x="691" y="716"/>
                    <a:pt x="691" y="716"/>
                  </a:cubicBezTo>
                  <a:cubicBezTo>
                    <a:pt x="676" y="791"/>
                    <a:pt x="676" y="791"/>
                    <a:pt x="676" y="791"/>
                  </a:cubicBezTo>
                  <a:cubicBezTo>
                    <a:pt x="673" y="803"/>
                    <a:pt x="669" y="813"/>
                    <a:pt x="665" y="820"/>
                  </a:cubicBezTo>
                  <a:cubicBezTo>
                    <a:pt x="660" y="827"/>
                    <a:pt x="654" y="832"/>
                    <a:pt x="646" y="835"/>
                  </a:cubicBezTo>
                  <a:cubicBezTo>
                    <a:pt x="637" y="839"/>
                    <a:pt x="627" y="839"/>
                    <a:pt x="615" y="836"/>
                  </a:cubicBezTo>
                  <a:cubicBezTo>
                    <a:pt x="603" y="834"/>
                    <a:pt x="594" y="830"/>
                    <a:pt x="587" y="824"/>
                  </a:cubicBezTo>
                  <a:cubicBezTo>
                    <a:pt x="580" y="818"/>
                    <a:pt x="576" y="811"/>
                    <a:pt x="575" y="802"/>
                  </a:cubicBezTo>
                  <a:cubicBezTo>
                    <a:pt x="573" y="794"/>
                    <a:pt x="574" y="783"/>
                    <a:pt x="577" y="769"/>
                  </a:cubicBezTo>
                  <a:cubicBezTo>
                    <a:pt x="592" y="695"/>
                    <a:pt x="592" y="695"/>
                    <a:pt x="592" y="695"/>
                  </a:cubicBezTo>
                  <a:cubicBezTo>
                    <a:pt x="609" y="698"/>
                    <a:pt x="609" y="698"/>
                    <a:pt x="609" y="698"/>
                  </a:cubicBezTo>
                  <a:cubicBezTo>
                    <a:pt x="593" y="773"/>
                    <a:pt x="593" y="773"/>
                    <a:pt x="593" y="773"/>
                  </a:cubicBezTo>
                  <a:cubicBezTo>
                    <a:pt x="591" y="784"/>
                    <a:pt x="590" y="792"/>
                    <a:pt x="591" y="798"/>
                  </a:cubicBezTo>
                  <a:cubicBezTo>
                    <a:pt x="592" y="804"/>
                    <a:pt x="595" y="808"/>
                    <a:pt x="599" y="812"/>
                  </a:cubicBezTo>
                  <a:cubicBezTo>
                    <a:pt x="603" y="816"/>
                    <a:pt x="609" y="819"/>
                    <a:pt x="616" y="821"/>
                  </a:cubicBezTo>
                  <a:cubicBezTo>
                    <a:pt x="629" y="823"/>
                    <a:pt x="638" y="822"/>
                    <a:pt x="644" y="818"/>
                  </a:cubicBezTo>
                  <a:cubicBezTo>
                    <a:pt x="651" y="813"/>
                    <a:pt x="656" y="803"/>
                    <a:pt x="659" y="787"/>
                  </a:cubicBezTo>
                  <a:cubicBezTo>
                    <a:pt x="674" y="713"/>
                    <a:pt x="674" y="713"/>
                    <a:pt x="674" y="713"/>
                  </a:cubicBezTo>
                  <a:close/>
                  <a:moveTo>
                    <a:pt x="747" y="856"/>
                  </a:moveTo>
                  <a:cubicBezTo>
                    <a:pt x="751" y="724"/>
                    <a:pt x="751" y="724"/>
                    <a:pt x="751" y="724"/>
                  </a:cubicBezTo>
                  <a:cubicBezTo>
                    <a:pt x="768" y="725"/>
                    <a:pt x="768" y="725"/>
                    <a:pt x="768" y="725"/>
                  </a:cubicBezTo>
                  <a:cubicBezTo>
                    <a:pt x="833" y="830"/>
                    <a:pt x="833" y="830"/>
                    <a:pt x="833" y="830"/>
                  </a:cubicBezTo>
                  <a:cubicBezTo>
                    <a:pt x="836" y="727"/>
                    <a:pt x="836" y="727"/>
                    <a:pt x="836" y="727"/>
                  </a:cubicBezTo>
                  <a:cubicBezTo>
                    <a:pt x="852" y="728"/>
                    <a:pt x="852" y="728"/>
                    <a:pt x="852" y="728"/>
                  </a:cubicBezTo>
                  <a:cubicBezTo>
                    <a:pt x="848" y="859"/>
                    <a:pt x="848" y="859"/>
                    <a:pt x="848" y="859"/>
                  </a:cubicBezTo>
                  <a:cubicBezTo>
                    <a:pt x="830" y="859"/>
                    <a:pt x="830" y="859"/>
                    <a:pt x="830" y="859"/>
                  </a:cubicBezTo>
                  <a:cubicBezTo>
                    <a:pt x="766" y="753"/>
                    <a:pt x="766" y="753"/>
                    <a:pt x="766" y="753"/>
                  </a:cubicBezTo>
                  <a:cubicBezTo>
                    <a:pt x="763" y="856"/>
                    <a:pt x="763" y="856"/>
                    <a:pt x="763" y="856"/>
                  </a:cubicBezTo>
                  <a:cubicBezTo>
                    <a:pt x="747" y="856"/>
                    <a:pt x="747" y="856"/>
                    <a:pt x="747" y="856"/>
                  </a:cubicBezTo>
                  <a:close/>
                  <a:moveTo>
                    <a:pt x="935" y="851"/>
                  </a:moveTo>
                  <a:cubicBezTo>
                    <a:pt x="919" y="721"/>
                    <a:pt x="919" y="721"/>
                    <a:pt x="919" y="721"/>
                  </a:cubicBezTo>
                  <a:cubicBezTo>
                    <a:pt x="936" y="719"/>
                    <a:pt x="936" y="719"/>
                    <a:pt x="936" y="719"/>
                  </a:cubicBezTo>
                  <a:cubicBezTo>
                    <a:pt x="951" y="849"/>
                    <a:pt x="951" y="849"/>
                    <a:pt x="951" y="849"/>
                  </a:cubicBezTo>
                  <a:cubicBezTo>
                    <a:pt x="935" y="851"/>
                    <a:pt x="935" y="851"/>
                    <a:pt x="935" y="851"/>
                  </a:cubicBezTo>
                  <a:close/>
                  <a:moveTo>
                    <a:pt x="1070" y="820"/>
                  </a:moveTo>
                  <a:cubicBezTo>
                    <a:pt x="984" y="709"/>
                    <a:pt x="984" y="709"/>
                    <a:pt x="984" y="709"/>
                  </a:cubicBezTo>
                  <a:cubicBezTo>
                    <a:pt x="1002" y="704"/>
                    <a:pt x="1002" y="704"/>
                    <a:pt x="1002" y="704"/>
                  </a:cubicBezTo>
                  <a:cubicBezTo>
                    <a:pt x="1061" y="785"/>
                    <a:pt x="1061" y="785"/>
                    <a:pt x="1061" y="785"/>
                  </a:cubicBezTo>
                  <a:cubicBezTo>
                    <a:pt x="1066" y="791"/>
                    <a:pt x="1070" y="798"/>
                    <a:pt x="1074" y="803"/>
                  </a:cubicBezTo>
                  <a:cubicBezTo>
                    <a:pt x="1074" y="796"/>
                    <a:pt x="1074" y="788"/>
                    <a:pt x="1074" y="781"/>
                  </a:cubicBezTo>
                  <a:cubicBezTo>
                    <a:pt x="1080" y="679"/>
                    <a:pt x="1080" y="679"/>
                    <a:pt x="1080" y="679"/>
                  </a:cubicBezTo>
                  <a:cubicBezTo>
                    <a:pt x="1097" y="674"/>
                    <a:pt x="1097" y="674"/>
                    <a:pt x="1097" y="674"/>
                  </a:cubicBezTo>
                  <a:cubicBezTo>
                    <a:pt x="1086" y="815"/>
                    <a:pt x="1086" y="815"/>
                    <a:pt x="1086" y="815"/>
                  </a:cubicBezTo>
                  <a:cubicBezTo>
                    <a:pt x="1070" y="820"/>
                    <a:pt x="1070" y="820"/>
                    <a:pt x="1070" y="820"/>
                  </a:cubicBezTo>
                  <a:close/>
                  <a:moveTo>
                    <a:pt x="1198" y="768"/>
                  </a:moveTo>
                  <a:cubicBezTo>
                    <a:pt x="1138" y="652"/>
                    <a:pt x="1138" y="652"/>
                    <a:pt x="1138" y="652"/>
                  </a:cubicBezTo>
                  <a:cubicBezTo>
                    <a:pt x="1220" y="607"/>
                    <a:pt x="1220" y="607"/>
                    <a:pt x="1220" y="607"/>
                  </a:cubicBezTo>
                  <a:cubicBezTo>
                    <a:pt x="1227" y="621"/>
                    <a:pt x="1227" y="621"/>
                    <a:pt x="1227" y="621"/>
                  </a:cubicBezTo>
                  <a:cubicBezTo>
                    <a:pt x="1160" y="657"/>
                    <a:pt x="1160" y="657"/>
                    <a:pt x="1160" y="657"/>
                  </a:cubicBezTo>
                  <a:cubicBezTo>
                    <a:pt x="1178" y="693"/>
                    <a:pt x="1178" y="693"/>
                    <a:pt x="1178" y="693"/>
                  </a:cubicBezTo>
                  <a:cubicBezTo>
                    <a:pt x="1241" y="659"/>
                    <a:pt x="1241" y="659"/>
                    <a:pt x="1241" y="659"/>
                  </a:cubicBezTo>
                  <a:cubicBezTo>
                    <a:pt x="1248" y="672"/>
                    <a:pt x="1248" y="672"/>
                    <a:pt x="1248" y="672"/>
                  </a:cubicBezTo>
                  <a:cubicBezTo>
                    <a:pt x="1185" y="706"/>
                    <a:pt x="1185" y="706"/>
                    <a:pt x="1185" y="706"/>
                  </a:cubicBezTo>
                  <a:cubicBezTo>
                    <a:pt x="1206" y="746"/>
                    <a:pt x="1206" y="746"/>
                    <a:pt x="1206" y="746"/>
                  </a:cubicBezTo>
                  <a:cubicBezTo>
                    <a:pt x="1276" y="708"/>
                    <a:pt x="1276" y="708"/>
                    <a:pt x="1276" y="708"/>
                  </a:cubicBezTo>
                  <a:cubicBezTo>
                    <a:pt x="1283" y="722"/>
                    <a:pt x="1283" y="722"/>
                    <a:pt x="1283" y="722"/>
                  </a:cubicBezTo>
                  <a:cubicBezTo>
                    <a:pt x="1198" y="768"/>
                    <a:pt x="1198" y="768"/>
                    <a:pt x="1198" y="768"/>
                  </a:cubicBezTo>
                  <a:close/>
                  <a:moveTo>
                    <a:pt x="1347" y="675"/>
                  </a:moveTo>
                  <a:cubicBezTo>
                    <a:pt x="1258" y="580"/>
                    <a:pt x="1258" y="580"/>
                    <a:pt x="1258" y="580"/>
                  </a:cubicBezTo>
                  <a:cubicBezTo>
                    <a:pt x="1299" y="540"/>
                    <a:pt x="1299" y="540"/>
                    <a:pt x="1299" y="540"/>
                  </a:cubicBezTo>
                  <a:cubicBezTo>
                    <a:pt x="1307" y="532"/>
                    <a:pt x="1314" y="526"/>
                    <a:pt x="1320" y="524"/>
                  </a:cubicBezTo>
                  <a:cubicBezTo>
                    <a:pt x="1326" y="521"/>
                    <a:pt x="1332" y="521"/>
                    <a:pt x="1339" y="523"/>
                  </a:cubicBezTo>
                  <a:cubicBezTo>
                    <a:pt x="1346" y="524"/>
                    <a:pt x="1351" y="528"/>
                    <a:pt x="1356" y="533"/>
                  </a:cubicBezTo>
                  <a:cubicBezTo>
                    <a:pt x="1363" y="540"/>
                    <a:pt x="1366" y="547"/>
                    <a:pt x="1366" y="556"/>
                  </a:cubicBezTo>
                  <a:cubicBezTo>
                    <a:pt x="1366" y="565"/>
                    <a:pt x="1362" y="574"/>
                    <a:pt x="1355" y="584"/>
                  </a:cubicBezTo>
                  <a:cubicBezTo>
                    <a:pt x="1359" y="583"/>
                    <a:pt x="1363" y="582"/>
                    <a:pt x="1366" y="582"/>
                  </a:cubicBezTo>
                  <a:cubicBezTo>
                    <a:pt x="1373" y="582"/>
                    <a:pt x="1381" y="582"/>
                    <a:pt x="1388" y="584"/>
                  </a:cubicBezTo>
                  <a:cubicBezTo>
                    <a:pt x="1429" y="594"/>
                    <a:pt x="1429" y="594"/>
                    <a:pt x="1429" y="594"/>
                  </a:cubicBezTo>
                  <a:cubicBezTo>
                    <a:pt x="1414" y="609"/>
                    <a:pt x="1414" y="609"/>
                    <a:pt x="1414" y="609"/>
                  </a:cubicBezTo>
                  <a:cubicBezTo>
                    <a:pt x="1383" y="602"/>
                    <a:pt x="1383" y="602"/>
                    <a:pt x="1383" y="602"/>
                  </a:cubicBezTo>
                  <a:cubicBezTo>
                    <a:pt x="1374" y="600"/>
                    <a:pt x="1367" y="598"/>
                    <a:pt x="1362" y="598"/>
                  </a:cubicBezTo>
                  <a:cubicBezTo>
                    <a:pt x="1356" y="597"/>
                    <a:pt x="1352" y="597"/>
                    <a:pt x="1349" y="597"/>
                  </a:cubicBezTo>
                  <a:cubicBezTo>
                    <a:pt x="1346" y="598"/>
                    <a:pt x="1344" y="599"/>
                    <a:pt x="1341" y="600"/>
                  </a:cubicBezTo>
                  <a:cubicBezTo>
                    <a:pt x="1340" y="601"/>
                    <a:pt x="1337" y="603"/>
                    <a:pt x="1334" y="607"/>
                  </a:cubicBezTo>
                  <a:cubicBezTo>
                    <a:pt x="1320" y="621"/>
                    <a:pt x="1320" y="621"/>
                    <a:pt x="1320" y="621"/>
                  </a:cubicBezTo>
                  <a:cubicBezTo>
                    <a:pt x="1360" y="662"/>
                    <a:pt x="1360" y="662"/>
                    <a:pt x="1360" y="662"/>
                  </a:cubicBezTo>
                  <a:cubicBezTo>
                    <a:pt x="1347" y="675"/>
                    <a:pt x="1347" y="675"/>
                    <a:pt x="1347" y="675"/>
                  </a:cubicBezTo>
                  <a:close/>
                  <a:moveTo>
                    <a:pt x="1310" y="610"/>
                  </a:moveTo>
                  <a:cubicBezTo>
                    <a:pt x="1336" y="584"/>
                    <a:pt x="1336" y="584"/>
                    <a:pt x="1336" y="584"/>
                  </a:cubicBezTo>
                  <a:cubicBezTo>
                    <a:pt x="1342" y="578"/>
                    <a:pt x="1345" y="573"/>
                    <a:pt x="1347" y="569"/>
                  </a:cubicBezTo>
                  <a:cubicBezTo>
                    <a:pt x="1349" y="565"/>
                    <a:pt x="1350" y="561"/>
                    <a:pt x="1349" y="556"/>
                  </a:cubicBezTo>
                  <a:cubicBezTo>
                    <a:pt x="1348" y="552"/>
                    <a:pt x="1347" y="549"/>
                    <a:pt x="1344" y="545"/>
                  </a:cubicBezTo>
                  <a:cubicBezTo>
                    <a:pt x="1339" y="541"/>
                    <a:pt x="1334" y="539"/>
                    <a:pt x="1329" y="539"/>
                  </a:cubicBezTo>
                  <a:cubicBezTo>
                    <a:pt x="1323" y="539"/>
                    <a:pt x="1316" y="543"/>
                    <a:pt x="1309" y="550"/>
                  </a:cubicBezTo>
                  <a:cubicBezTo>
                    <a:pt x="1280" y="578"/>
                    <a:pt x="1280" y="578"/>
                    <a:pt x="1280" y="578"/>
                  </a:cubicBezTo>
                  <a:cubicBezTo>
                    <a:pt x="1310" y="610"/>
                    <a:pt x="1310" y="610"/>
                    <a:pt x="1310" y="610"/>
                  </a:cubicBezTo>
                  <a:close/>
                  <a:moveTo>
                    <a:pt x="1437" y="518"/>
                  </a:moveTo>
                  <a:cubicBezTo>
                    <a:pt x="1445" y="504"/>
                    <a:pt x="1445" y="504"/>
                    <a:pt x="1445" y="504"/>
                  </a:cubicBezTo>
                  <a:cubicBezTo>
                    <a:pt x="1450" y="507"/>
                    <a:pt x="1456" y="509"/>
                    <a:pt x="1461" y="509"/>
                  </a:cubicBezTo>
                  <a:cubicBezTo>
                    <a:pt x="1466" y="509"/>
                    <a:pt x="1471" y="507"/>
                    <a:pt x="1476" y="503"/>
                  </a:cubicBezTo>
                  <a:cubicBezTo>
                    <a:pt x="1482" y="500"/>
                    <a:pt x="1486" y="495"/>
                    <a:pt x="1490" y="489"/>
                  </a:cubicBezTo>
                  <a:cubicBezTo>
                    <a:pt x="1494" y="483"/>
                    <a:pt x="1496" y="478"/>
                    <a:pt x="1498" y="473"/>
                  </a:cubicBezTo>
                  <a:cubicBezTo>
                    <a:pt x="1499" y="467"/>
                    <a:pt x="1499" y="463"/>
                    <a:pt x="1497" y="459"/>
                  </a:cubicBezTo>
                  <a:cubicBezTo>
                    <a:pt x="1496" y="455"/>
                    <a:pt x="1493" y="452"/>
                    <a:pt x="1490" y="449"/>
                  </a:cubicBezTo>
                  <a:cubicBezTo>
                    <a:pt x="1487" y="447"/>
                    <a:pt x="1483" y="446"/>
                    <a:pt x="1479" y="446"/>
                  </a:cubicBezTo>
                  <a:cubicBezTo>
                    <a:pt x="1476" y="447"/>
                    <a:pt x="1471" y="448"/>
                    <a:pt x="1467" y="452"/>
                  </a:cubicBezTo>
                  <a:cubicBezTo>
                    <a:pt x="1464" y="454"/>
                    <a:pt x="1458" y="459"/>
                    <a:pt x="1449" y="468"/>
                  </a:cubicBezTo>
                  <a:cubicBezTo>
                    <a:pt x="1440" y="476"/>
                    <a:pt x="1433" y="481"/>
                    <a:pt x="1428" y="484"/>
                  </a:cubicBezTo>
                  <a:cubicBezTo>
                    <a:pt x="1422" y="487"/>
                    <a:pt x="1416" y="489"/>
                    <a:pt x="1410" y="489"/>
                  </a:cubicBezTo>
                  <a:cubicBezTo>
                    <a:pt x="1405" y="489"/>
                    <a:pt x="1400" y="487"/>
                    <a:pt x="1395" y="483"/>
                  </a:cubicBezTo>
                  <a:cubicBezTo>
                    <a:pt x="1389" y="480"/>
                    <a:pt x="1385" y="475"/>
                    <a:pt x="1383" y="468"/>
                  </a:cubicBezTo>
                  <a:cubicBezTo>
                    <a:pt x="1380" y="462"/>
                    <a:pt x="1379" y="455"/>
                    <a:pt x="1381" y="447"/>
                  </a:cubicBezTo>
                  <a:cubicBezTo>
                    <a:pt x="1383" y="440"/>
                    <a:pt x="1386" y="432"/>
                    <a:pt x="1391" y="425"/>
                  </a:cubicBezTo>
                  <a:cubicBezTo>
                    <a:pt x="1396" y="417"/>
                    <a:pt x="1402" y="411"/>
                    <a:pt x="1409" y="406"/>
                  </a:cubicBezTo>
                  <a:cubicBezTo>
                    <a:pt x="1415" y="402"/>
                    <a:pt x="1422" y="400"/>
                    <a:pt x="1429" y="400"/>
                  </a:cubicBezTo>
                  <a:cubicBezTo>
                    <a:pt x="1436" y="400"/>
                    <a:pt x="1443" y="402"/>
                    <a:pt x="1449" y="406"/>
                  </a:cubicBezTo>
                  <a:cubicBezTo>
                    <a:pt x="1441" y="420"/>
                    <a:pt x="1441" y="420"/>
                    <a:pt x="1441" y="420"/>
                  </a:cubicBezTo>
                  <a:cubicBezTo>
                    <a:pt x="1434" y="417"/>
                    <a:pt x="1427" y="416"/>
                    <a:pt x="1421" y="417"/>
                  </a:cubicBezTo>
                  <a:cubicBezTo>
                    <a:pt x="1415" y="419"/>
                    <a:pt x="1409" y="424"/>
                    <a:pt x="1403" y="433"/>
                  </a:cubicBezTo>
                  <a:cubicBezTo>
                    <a:pt x="1398" y="442"/>
                    <a:pt x="1395" y="449"/>
                    <a:pt x="1395" y="455"/>
                  </a:cubicBezTo>
                  <a:cubicBezTo>
                    <a:pt x="1396" y="461"/>
                    <a:pt x="1398" y="466"/>
                    <a:pt x="1403" y="469"/>
                  </a:cubicBezTo>
                  <a:cubicBezTo>
                    <a:pt x="1407" y="472"/>
                    <a:pt x="1411" y="472"/>
                    <a:pt x="1415" y="471"/>
                  </a:cubicBezTo>
                  <a:cubicBezTo>
                    <a:pt x="1419" y="470"/>
                    <a:pt x="1427" y="465"/>
                    <a:pt x="1437" y="455"/>
                  </a:cubicBezTo>
                  <a:cubicBezTo>
                    <a:pt x="1447" y="445"/>
                    <a:pt x="1455" y="438"/>
                    <a:pt x="1460" y="435"/>
                  </a:cubicBezTo>
                  <a:cubicBezTo>
                    <a:pt x="1467" y="431"/>
                    <a:pt x="1474" y="429"/>
                    <a:pt x="1480" y="429"/>
                  </a:cubicBezTo>
                  <a:cubicBezTo>
                    <a:pt x="1486" y="429"/>
                    <a:pt x="1492" y="431"/>
                    <a:pt x="1498" y="435"/>
                  </a:cubicBezTo>
                  <a:cubicBezTo>
                    <a:pt x="1504" y="439"/>
                    <a:pt x="1508" y="444"/>
                    <a:pt x="1511" y="451"/>
                  </a:cubicBezTo>
                  <a:cubicBezTo>
                    <a:pt x="1514" y="457"/>
                    <a:pt x="1514" y="465"/>
                    <a:pt x="1513" y="473"/>
                  </a:cubicBezTo>
                  <a:cubicBezTo>
                    <a:pt x="1512" y="481"/>
                    <a:pt x="1509" y="489"/>
                    <a:pt x="1503" y="497"/>
                  </a:cubicBezTo>
                  <a:cubicBezTo>
                    <a:pt x="1497" y="507"/>
                    <a:pt x="1490" y="514"/>
                    <a:pt x="1483" y="519"/>
                  </a:cubicBezTo>
                  <a:cubicBezTo>
                    <a:pt x="1476" y="523"/>
                    <a:pt x="1468" y="526"/>
                    <a:pt x="1460" y="526"/>
                  </a:cubicBezTo>
                  <a:cubicBezTo>
                    <a:pt x="1452" y="526"/>
                    <a:pt x="1444" y="523"/>
                    <a:pt x="1437" y="518"/>
                  </a:cubicBezTo>
                  <a:close/>
                  <a:moveTo>
                    <a:pt x="1565" y="383"/>
                  </a:moveTo>
                  <a:cubicBezTo>
                    <a:pt x="1446" y="333"/>
                    <a:pt x="1446" y="333"/>
                    <a:pt x="1446" y="333"/>
                  </a:cubicBezTo>
                  <a:cubicBezTo>
                    <a:pt x="1452" y="317"/>
                    <a:pt x="1452" y="317"/>
                    <a:pt x="1452" y="317"/>
                  </a:cubicBezTo>
                  <a:cubicBezTo>
                    <a:pt x="1571" y="367"/>
                    <a:pt x="1571" y="367"/>
                    <a:pt x="1571" y="367"/>
                  </a:cubicBezTo>
                  <a:cubicBezTo>
                    <a:pt x="1565" y="383"/>
                    <a:pt x="1565" y="383"/>
                    <a:pt x="1565" y="383"/>
                  </a:cubicBezTo>
                  <a:close/>
                  <a:moveTo>
                    <a:pt x="1611" y="252"/>
                  </a:moveTo>
                  <a:cubicBezTo>
                    <a:pt x="1503" y="218"/>
                    <a:pt x="1503" y="218"/>
                    <a:pt x="1503" y="218"/>
                  </a:cubicBezTo>
                  <a:cubicBezTo>
                    <a:pt x="1490" y="260"/>
                    <a:pt x="1490" y="260"/>
                    <a:pt x="1490" y="260"/>
                  </a:cubicBezTo>
                  <a:cubicBezTo>
                    <a:pt x="1476" y="255"/>
                    <a:pt x="1476" y="255"/>
                    <a:pt x="1476" y="255"/>
                  </a:cubicBezTo>
                  <a:cubicBezTo>
                    <a:pt x="1505" y="156"/>
                    <a:pt x="1505" y="156"/>
                    <a:pt x="1505" y="156"/>
                  </a:cubicBezTo>
                  <a:cubicBezTo>
                    <a:pt x="1520" y="160"/>
                    <a:pt x="1520" y="160"/>
                    <a:pt x="1520" y="160"/>
                  </a:cubicBezTo>
                  <a:cubicBezTo>
                    <a:pt x="1508" y="202"/>
                    <a:pt x="1508" y="202"/>
                    <a:pt x="1508" y="202"/>
                  </a:cubicBezTo>
                  <a:cubicBezTo>
                    <a:pt x="1616" y="236"/>
                    <a:pt x="1616" y="236"/>
                    <a:pt x="1616" y="236"/>
                  </a:cubicBezTo>
                  <a:cubicBezTo>
                    <a:pt x="1611" y="252"/>
                    <a:pt x="1611" y="252"/>
                    <a:pt x="1611" y="252"/>
                  </a:cubicBezTo>
                  <a:close/>
                  <a:moveTo>
                    <a:pt x="1642" y="84"/>
                  </a:moveTo>
                  <a:cubicBezTo>
                    <a:pt x="1588" y="78"/>
                    <a:pt x="1588" y="78"/>
                    <a:pt x="1588" y="78"/>
                  </a:cubicBezTo>
                  <a:cubicBezTo>
                    <a:pt x="1509" y="120"/>
                    <a:pt x="1509" y="120"/>
                    <a:pt x="1509" y="120"/>
                  </a:cubicBezTo>
                  <a:cubicBezTo>
                    <a:pt x="1511" y="99"/>
                    <a:pt x="1511" y="99"/>
                    <a:pt x="1511" y="99"/>
                  </a:cubicBezTo>
                  <a:cubicBezTo>
                    <a:pt x="1552" y="77"/>
                    <a:pt x="1552" y="77"/>
                    <a:pt x="1552" y="77"/>
                  </a:cubicBezTo>
                  <a:cubicBezTo>
                    <a:pt x="1560" y="74"/>
                    <a:pt x="1567" y="70"/>
                    <a:pt x="1575" y="67"/>
                  </a:cubicBezTo>
                  <a:cubicBezTo>
                    <a:pt x="1569" y="62"/>
                    <a:pt x="1562" y="56"/>
                    <a:pt x="1554" y="50"/>
                  </a:cubicBezTo>
                  <a:cubicBezTo>
                    <a:pt x="1519" y="21"/>
                    <a:pt x="1519" y="21"/>
                    <a:pt x="1519" y="21"/>
                  </a:cubicBezTo>
                  <a:cubicBezTo>
                    <a:pt x="1521" y="0"/>
                    <a:pt x="1521" y="0"/>
                    <a:pt x="1521" y="0"/>
                  </a:cubicBezTo>
                  <a:cubicBezTo>
                    <a:pt x="1589" y="60"/>
                    <a:pt x="1589" y="60"/>
                    <a:pt x="1589" y="60"/>
                  </a:cubicBezTo>
                  <a:cubicBezTo>
                    <a:pt x="1644" y="66"/>
                    <a:pt x="1644" y="66"/>
                    <a:pt x="1644" y="66"/>
                  </a:cubicBezTo>
                  <a:cubicBezTo>
                    <a:pt x="1642" y="84"/>
                    <a:pt x="1642" y="84"/>
                    <a:pt x="1642" y="8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8" name="Freeform 20">
              <a:extLst>
                <a:ext uri="{FF2B5EF4-FFF2-40B4-BE49-F238E27FC236}">
                  <a16:creationId xmlns:a16="http://schemas.microsoft.com/office/drawing/2014/main" id="{57E184E0-4434-4E7A-A7FF-518234A93D37}"/>
                </a:ext>
              </a:extLst>
            </p:cNvPr>
            <p:cNvSpPr>
              <a:spLocks/>
            </p:cNvSpPr>
            <p:nvPr/>
          </p:nvSpPr>
          <p:spPr bwMode="auto">
            <a:xfrm>
              <a:off x="7973536" y="3170238"/>
              <a:ext cx="58738" cy="96837"/>
            </a:xfrm>
            <a:custGeom>
              <a:avLst/>
              <a:gdLst>
                <a:gd name="T0" fmla="*/ 58 w 58"/>
                <a:gd name="T1" fmla="*/ 91 h 95"/>
                <a:gd name="T2" fmla="*/ 47 w 58"/>
                <a:gd name="T3" fmla="*/ 95 h 95"/>
                <a:gd name="T4" fmla="*/ 21 w 58"/>
                <a:gd name="T5" fmla="*/ 24 h 95"/>
                <a:gd name="T6" fmla="*/ 13 w 58"/>
                <a:gd name="T7" fmla="*/ 35 h 95"/>
                <a:gd name="T8" fmla="*/ 4 w 58"/>
                <a:gd name="T9" fmla="*/ 45 h 95"/>
                <a:gd name="T10" fmla="*/ 0 w 58"/>
                <a:gd name="T11" fmla="*/ 35 h 95"/>
                <a:gd name="T12" fmla="*/ 12 w 58"/>
                <a:gd name="T13" fmla="*/ 18 h 95"/>
                <a:gd name="T14" fmla="*/ 18 w 58"/>
                <a:gd name="T15" fmla="*/ 2 h 95"/>
                <a:gd name="T16" fmla="*/ 25 w 58"/>
                <a:gd name="T17" fmla="*/ 0 h 95"/>
                <a:gd name="T18" fmla="*/ 58 w 58"/>
                <a:gd name="T19"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95">
                  <a:moveTo>
                    <a:pt x="58" y="91"/>
                  </a:moveTo>
                  <a:cubicBezTo>
                    <a:pt x="47" y="95"/>
                    <a:pt x="47" y="95"/>
                    <a:pt x="47" y="95"/>
                  </a:cubicBezTo>
                  <a:cubicBezTo>
                    <a:pt x="21" y="24"/>
                    <a:pt x="21" y="24"/>
                    <a:pt x="21" y="24"/>
                  </a:cubicBezTo>
                  <a:cubicBezTo>
                    <a:pt x="19" y="27"/>
                    <a:pt x="17" y="31"/>
                    <a:pt x="13" y="35"/>
                  </a:cubicBezTo>
                  <a:cubicBezTo>
                    <a:pt x="10" y="39"/>
                    <a:pt x="7" y="43"/>
                    <a:pt x="4" y="45"/>
                  </a:cubicBezTo>
                  <a:cubicBezTo>
                    <a:pt x="0" y="35"/>
                    <a:pt x="0" y="35"/>
                    <a:pt x="0" y="35"/>
                  </a:cubicBezTo>
                  <a:cubicBezTo>
                    <a:pt x="5" y="29"/>
                    <a:pt x="9" y="24"/>
                    <a:pt x="12" y="18"/>
                  </a:cubicBezTo>
                  <a:cubicBezTo>
                    <a:pt x="15" y="12"/>
                    <a:pt x="17" y="7"/>
                    <a:pt x="18" y="2"/>
                  </a:cubicBezTo>
                  <a:cubicBezTo>
                    <a:pt x="25" y="0"/>
                    <a:pt x="25" y="0"/>
                    <a:pt x="25" y="0"/>
                  </a:cubicBezTo>
                  <a:cubicBezTo>
                    <a:pt x="58" y="91"/>
                    <a:pt x="58" y="91"/>
                    <a:pt x="58" y="9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9" name="Freeform 21">
              <a:extLst>
                <a:ext uri="{FF2B5EF4-FFF2-40B4-BE49-F238E27FC236}">
                  <a16:creationId xmlns:a16="http://schemas.microsoft.com/office/drawing/2014/main" id="{A2853793-E389-4BF6-9206-514A57F7F9A6}"/>
                </a:ext>
              </a:extLst>
            </p:cNvPr>
            <p:cNvSpPr>
              <a:spLocks noEditPoints="1"/>
            </p:cNvSpPr>
            <p:nvPr/>
          </p:nvSpPr>
          <p:spPr bwMode="auto">
            <a:xfrm>
              <a:off x="8079899" y="3151188"/>
              <a:ext cx="69850" cy="100012"/>
            </a:xfrm>
            <a:custGeom>
              <a:avLst/>
              <a:gdLst>
                <a:gd name="T0" fmla="*/ 11 w 69"/>
                <a:gd name="T1" fmla="*/ 79 h 99"/>
                <a:gd name="T2" fmla="*/ 22 w 69"/>
                <a:gd name="T3" fmla="*/ 76 h 99"/>
                <a:gd name="T4" fmla="*/ 29 w 69"/>
                <a:gd name="T5" fmla="*/ 87 h 99"/>
                <a:gd name="T6" fmla="*/ 40 w 69"/>
                <a:gd name="T7" fmla="*/ 88 h 99"/>
                <a:gd name="T8" fmla="*/ 49 w 69"/>
                <a:gd name="T9" fmla="*/ 84 h 99"/>
                <a:gd name="T10" fmla="*/ 54 w 69"/>
                <a:gd name="T11" fmla="*/ 77 h 99"/>
                <a:gd name="T12" fmla="*/ 57 w 69"/>
                <a:gd name="T13" fmla="*/ 65 h 99"/>
                <a:gd name="T14" fmla="*/ 56 w 69"/>
                <a:gd name="T15" fmla="*/ 50 h 99"/>
                <a:gd name="T16" fmla="*/ 56 w 69"/>
                <a:gd name="T17" fmla="*/ 48 h 99"/>
                <a:gd name="T18" fmla="*/ 48 w 69"/>
                <a:gd name="T19" fmla="*/ 59 h 99"/>
                <a:gd name="T20" fmla="*/ 35 w 69"/>
                <a:gd name="T21" fmla="*/ 64 h 99"/>
                <a:gd name="T22" fmla="*/ 14 w 69"/>
                <a:gd name="T23" fmla="*/ 59 h 99"/>
                <a:gd name="T24" fmla="*/ 2 w 69"/>
                <a:gd name="T25" fmla="*/ 38 h 99"/>
                <a:gd name="T26" fmla="*/ 6 w 69"/>
                <a:gd name="T27" fmla="*/ 14 h 99"/>
                <a:gd name="T28" fmla="*/ 26 w 69"/>
                <a:gd name="T29" fmla="*/ 1 h 99"/>
                <a:gd name="T30" fmla="*/ 44 w 69"/>
                <a:gd name="T31" fmla="*/ 3 h 99"/>
                <a:gd name="T32" fmla="*/ 58 w 69"/>
                <a:gd name="T33" fmla="*/ 15 h 99"/>
                <a:gd name="T34" fmla="*/ 66 w 69"/>
                <a:gd name="T35" fmla="*/ 41 h 99"/>
                <a:gd name="T36" fmla="*/ 68 w 69"/>
                <a:gd name="T37" fmla="*/ 71 h 99"/>
                <a:gd name="T38" fmla="*/ 59 w 69"/>
                <a:gd name="T39" fmla="*/ 89 h 99"/>
                <a:gd name="T40" fmla="*/ 41 w 69"/>
                <a:gd name="T41" fmla="*/ 98 h 99"/>
                <a:gd name="T42" fmla="*/ 22 w 69"/>
                <a:gd name="T43" fmla="*/ 95 h 99"/>
                <a:gd name="T44" fmla="*/ 11 w 69"/>
                <a:gd name="T45" fmla="*/ 79 h 99"/>
                <a:gd name="T46" fmla="*/ 51 w 69"/>
                <a:gd name="T47" fmla="*/ 29 h 99"/>
                <a:gd name="T48" fmla="*/ 43 w 69"/>
                <a:gd name="T49" fmla="*/ 14 h 99"/>
                <a:gd name="T50" fmla="*/ 29 w 69"/>
                <a:gd name="T51" fmla="*/ 10 h 99"/>
                <a:gd name="T52" fmla="*/ 16 w 69"/>
                <a:gd name="T53" fmla="*/ 19 h 99"/>
                <a:gd name="T54" fmla="*/ 14 w 69"/>
                <a:gd name="T55" fmla="*/ 37 h 99"/>
                <a:gd name="T56" fmla="*/ 22 w 69"/>
                <a:gd name="T57" fmla="*/ 50 h 99"/>
                <a:gd name="T58" fmla="*/ 36 w 69"/>
                <a:gd name="T59" fmla="*/ 54 h 99"/>
                <a:gd name="T60" fmla="*/ 48 w 69"/>
                <a:gd name="T61" fmla="*/ 46 h 99"/>
                <a:gd name="T62" fmla="*/ 51 w 69"/>
                <a:gd name="T63"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99">
                  <a:moveTo>
                    <a:pt x="11" y="79"/>
                  </a:moveTo>
                  <a:cubicBezTo>
                    <a:pt x="22" y="76"/>
                    <a:pt x="22" y="76"/>
                    <a:pt x="22" y="76"/>
                  </a:cubicBezTo>
                  <a:cubicBezTo>
                    <a:pt x="23" y="81"/>
                    <a:pt x="26" y="85"/>
                    <a:pt x="29" y="87"/>
                  </a:cubicBezTo>
                  <a:cubicBezTo>
                    <a:pt x="32" y="89"/>
                    <a:pt x="36" y="89"/>
                    <a:pt x="40" y="88"/>
                  </a:cubicBezTo>
                  <a:cubicBezTo>
                    <a:pt x="44" y="88"/>
                    <a:pt x="47" y="86"/>
                    <a:pt x="49" y="84"/>
                  </a:cubicBezTo>
                  <a:cubicBezTo>
                    <a:pt x="51" y="82"/>
                    <a:pt x="53" y="80"/>
                    <a:pt x="54" y="77"/>
                  </a:cubicBezTo>
                  <a:cubicBezTo>
                    <a:pt x="56" y="74"/>
                    <a:pt x="56" y="70"/>
                    <a:pt x="57" y="65"/>
                  </a:cubicBezTo>
                  <a:cubicBezTo>
                    <a:pt x="57" y="60"/>
                    <a:pt x="57" y="55"/>
                    <a:pt x="56" y="50"/>
                  </a:cubicBezTo>
                  <a:cubicBezTo>
                    <a:pt x="56" y="50"/>
                    <a:pt x="56" y="49"/>
                    <a:pt x="56" y="48"/>
                  </a:cubicBezTo>
                  <a:cubicBezTo>
                    <a:pt x="54" y="52"/>
                    <a:pt x="51" y="56"/>
                    <a:pt x="48" y="59"/>
                  </a:cubicBezTo>
                  <a:cubicBezTo>
                    <a:pt x="44" y="62"/>
                    <a:pt x="40" y="64"/>
                    <a:pt x="35" y="64"/>
                  </a:cubicBezTo>
                  <a:cubicBezTo>
                    <a:pt x="27" y="66"/>
                    <a:pt x="20" y="64"/>
                    <a:pt x="14" y="59"/>
                  </a:cubicBezTo>
                  <a:cubicBezTo>
                    <a:pt x="7" y="55"/>
                    <a:pt x="3" y="48"/>
                    <a:pt x="2" y="38"/>
                  </a:cubicBezTo>
                  <a:cubicBezTo>
                    <a:pt x="0" y="29"/>
                    <a:pt x="1" y="20"/>
                    <a:pt x="6" y="14"/>
                  </a:cubicBezTo>
                  <a:cubicBezTo>
                    <a:pt x="11" y="7"/>
                    <a:pt x="17" y="3"/>
                    <a:pt x="26" y="1"/>
                  </a:cubicBezTo>
                  <a:cubicBezTo>
                    <a:pt x="32" y="0"/>
                    <a:pt x="38" y="1"/>
                    <a:pt x="44" y="3"/>
                  </a:cubicBezTo>
                  <a:cubicBezTo>
                    <a:pt x="49" y="5"/>
                    <a:pt x="54" y="9"/>
                    <a:pt x="58" y="15"/>
                  </a:cubicBezTo>
                  <a:cubicBezTo>
                    <a:pt x="61" y="21"/>
                    <a:pt x="64" y="29"/>
                    <a:pt x="66" y="41"/>
                  </a:cubicBezTo>
                  <a:cubicBezTo>
                    <a:pt x="69" y="53"/>
                    <a:pt x="69" y="63"/>
                    <a:pt x="68" y="71"/>
                  </a:cubicBezTo>
                  <a:cubicBezTo>
                    <a:pt x="66" y="78"/>
                    <a:pt x="63" y="85"/>
                    <a:pt x="59" y="89"/>
                  </a:cubicBezTo>
                  <a:cubicBezTo>
                    <a:pt x="54" y="94"/>
                    <a:pt x="48" y="97"/>
                    <a:pt x="41" y="98"/>
                  </a:cubicBezTo>
                  <a:cubicBezTo>
                    <a:pt x="34" y="99"/>
                    <a:pt x="28" y="98"/>
                    <a:pt x="22" y="95"/>
                  </a:cubicBezTo>
                  <a:cubicBezTo>
                    <a:pt x="17" y="92"/>
                    <a:pt x="13" y="87"/>
                    <a:pt x="11" y="79"/>
                  </a:cubicBezTo>
                  <a:close/>
                  <a:moveTo>
                    <a:pt x="51" y="29"/>
                  </a:moveTo>
                  <a:cubicBezTo>
                    <a:pt x="50" y="22"/>
                    <a:pt x="47" y="17"/>
                    <a:pt x="43" y="14"/>
                  </a:cubicBezTo>
                  <a:cubicBezTo>
                    <a:pt x="38" y="11"/>
                    <a:pt x="34" y="10"/>
                    <a:pt x="29" y="10"/>
                  </a:cubicBezTo>
                  <a:cubicBezTo>
                    <a:pt x="24" y="11"/>
                    <a:pt x="20" y="14"/>
                    <a:pt x="16" y="19"/>
                  </a:cubicBezTo>
                  <a:cubicBezTo>
                    <a:pt x="13" y="24"/>
                    <a:pt x="12" y="30"/>
                    <a:pt x="14" y="37"/>
                  </a:cubicBezTo>
                  <a:cubicBezTo>
                    <a:pt x="15" y="43"/>
                    <a:pt x="17" y="47"/>
                    <a:pt x="22" y="50"/>
                  </a:cubicBezTo>
                  <a:cubicBezTo>
                    <a:pt x="26" y="53"/>
                    <a:pt x="31" y="55"/>
                    <a:pt x="36" y="54"/>
                  </a:cubicBezTo>
                  <a:cubicBezTo>
                    <a:pt x="42" y="53"/>
                    <a:pt x="46" y="50"/>
                    <a:pt x="48" y="46"/>
                  </a:cubicBezTo>
                  <a:cubicBezTo>
                    <a:pt x="51" y="41"/>
                    <a:pt x="52" y="36"/>
                    <a:pt x="51" y="29"/>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0" name="Freeform 22">
              <a:extLst>
                <a:ext uri="{FF2B5EF4-FFF2-40B4-BE49-F238E27FC236}">
                  <a16:creationId xmlns:a16="http://schemas.microsoft.com/office/drawing/2014/main" id="{0338DA36-15F9-4764-A482-13585C5D6CE2}"/>
                </a:ext>
              </a:extLst>
            </p:cNvPr>
            <p:cNvSpPr>
              <a:spLocks noEditPoints="1"/>
            </p:cNvSpPr>
            <p:nvPr/>
          </p:nvSpPr>
          <p:spPr bwMode="auto">
            <a:xfrm>
              <a:off x="8214836" y="3151188"/>
              <a:ext cx="68263" cy="101600"/>
            </a:xfrm>
            <a:custGeom>
              <a:avLst/>
              <a:gdLst>
                <a:gd name="T0" fmla="*/ 3 w 67"/>
                <a:gd name="T1" fmla="*/ 45 h 100"/>
                <a:gd name="T2" fmla="*/ 11 w 67"/>
                <a:gd name="T3" fmla="*/ 18 h 100"/>
                <a:gd name="T4" fmla="*/ 24 w 67"/>
                <a:gd name="T5" fmla="*/ 4 h 100"/>
                <a:gd name="T6" fmla="*/ 43 w 67"/>
                <a:gd name="T7" fmla="*/ 2 h 100"/>
                <a:gd name="T8" fmla="*/ 55 w 67"/>
                <a:gd name="T9" fmla="*/ 7 h 100"/>
                <a:gd name="T10" fmla="*/ 63 w 67"/>
                <a:gd name="T11" fmla="*/ 18 h 100"/>
                <a:gd name="T12" fmla="*/ 67 w 67"/>
                <a:gd name="T13" fmla="*/ 33 h 100"/>
                <a:gd name="T14" fmla="*/ 65 w 67"/>
                <a:gd name="T15" fmla="*/ 56 h 100"/>
                <a:gd name="T16" fmla="*/ 57 w 67"/>
                <a:gd name="T17" fmla="*/ 82 h 100"/>
                <a:gd name="T18" fmla="*/ 44 w 67"/>
                <a:gd name="T19" fmla="*/ 96 h 100"/>
                <a:gd name="T20" fmla="*/ 25 w 67"/>
                <a:gd name="T21" fmla="*/ 98 h 100"/>
                <a:gd name="T22" fmla="*/ 6 w 67"/>
                <a:gd name="T23" fmla="*/ 85 h 100"/>
                <a:gd name="T24" fmla="*/ 3 w 67"/>
                <a:gd name="T25" fmla="*/ 45 h 100"/>
                <a:gd name="T26" fmla="*/ 15 w 67"/>
                <a:gd name="T27" fmla="*/ 47 h 100"/>
                <a:gd name="T28" fmla="*/ 15 w 67"/>
                <a:gd name="T29" fmla="*/ 79 h 100"/>
                <a:gd name="T30" fmla="*/ 27 w 67"/>
                <a:gd name="T31" fmla="*/ 89 h 100"/>
                <a:gd name="T32" fmla="*/ 42 w 67"/>
                <a:gd name="T33" fmla="*/ 83 h 100"/>
                <a:gd name="T34" fmla="*/ 53 w 67"/>
                <a:gd name="T35" fmla="*/ 53 h 100"/>
                <a:gd name="T36" fmla="*/ 53 w 67"/>
                <a:gd name="T37" fmla="*/ 21 h 100"/>
                <a:gd name="T38" fmla="*/ 41 w 67"/>
                <a:gd name="T39" fmla="*/ 11 h 100"/>
                <a:gd name="T40" fmla="*/ 27 w 67"/>
                <a:gd name="T41" fmla="*/ 16 h 100"/>
                <a:gd name="T42" fmla="*/ 15 w 67"/>
                <a:gd name="T43"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0">
                  <a:moveTo>
                    <a:pt x="3" y="45"/>
                  </a:moveTo>
                  <a:cubicBezTo>
                    <a:pt x="5" y="33"/>
                    <a:pt x="8" y="25"/>
                    <a:pt x="11" y="18"/>
                  </a:cubicBezTo>
                  <a:cubicBezTo>
                    <a:pt x="15" y="12"/>
                    <a:pt x="19" y="7"/>
                    <a:pt x="24" y="4"/>
                  </a:cubicBezTo>
                  <a:cubicBezTo>
                    <a:pt x="30" y="1"/>
                    <a:pt x="36" y="0"/>
                    <a:pt x="43" y="2"/>
                  </a:cubicBezTo>
                  <a:cubicBezTo>
                    <a:pt x="48" y="3"/>
                    <a:pt x="52" y="4"/>
                    <a:pt x="55" y="7"/>
                  </a:cubicBezTo>
                  <a:cubicBezTo>
                    <a:pt x="59" y="10"/>
                    <a:pt x="62" y="13"/>
                    <a:pt x="63" y="18"/>
                  </a:cubicBezTo>
                  <a:cubicBezTo>
                    <a:pt x="65" y="22"/>
                    <a:pt x="66" y="27"/>
                    <a:pt x="67" y="33"/>
                  </a:cubicBezTo>
                  <a:cubicBezTo>
                    <a:pt x="67" y="39"/>
                    <a:pt x="67" y="46"/>
                    <a:pt x="65" y="56"/>
                  </a:cubicBezTo>
                  <a:cubicBezTo>
                    <a:pt x="63" y="67"/>
                    <a:pt x="60" y="75"/>
                    <a:pt x="57" y="82"/>
                  </a:cubicBezTo>
                  <a:cubicBezTo>
                    <a:pt x="53" y="88"/>
                    <a:pt x="49" y="93"/>
                    <a:pt x="44" y="96"/>
                  </a:cubicBezTo>
                  <a:cubicBezTo>
                    <a:pt x="39" y="99"/>
                    <a:pt x="32" y="100"/>
                    <a:pt x="25" y="98"/>
                  </a:cubicBezTo>
                  <a:cubicBezTo>
                    <a:pt x="16" y="97"/>
                    <a:pt x="10" y="92"/>
                    <a:pt x="6" y="85"/>
                  </a:cubicBezTo>
                  <a:cubicBezTo>
                    <a:pt x="1" y="76"/>
                    <a:pt x="0" y="62"/>
                    <a:pt x="3" y="45"/>
                  </a:cubicBezTo>
                  <a:close/>
                  <a:moveTo>
                    <a:pt x="15" y="47"/>
                  </a:moveTo>
                  <a:cubicBezTo>
                    <a:pt x="12" y="62"/>
                    <a:pt x="12" y="73"/>
                    <a:pt x="15" y="79"/>
                  </a:cubicBezTo>
                  <a:cubicBezTo>
                    <a:pt x="18" y="85"/>
                    <a:pt x="22" y="88"/>
                    <a:pt x="27" y="89"/>
                  </a:cubicBezTo>
                  <a:cubicBezTo>
                    <a:pt x="33" y="90"/>
                    <a:pt x="37" y="88"/>
                    <a:pt x="42" y="83"/>
                  </a:cubicBezTo>
                  <a:cubicBezTo>
                    <a:pt x="47" y="79"/>
                    <a:pt x="50" y="69"/>
                    <a:pt x="53" y="53"/>
                  </a:cubicBezTo>
                  <a:cubicBezTo>
                    <a:pt x="56" y="38"/>
                    <a:pt x="56" y="27"/>
                    <a:pt x="53" y="21"/>
                  </a:cubicBezTo>
                  <a:cubicBezTo>
                    <a:pt x="50" y="16"/>
                    <a:pt x="46" y="12"/>
                    <a:pt x="41" y="11"/>
                  </a:cubicBezTo>
                  <a:cubicBezTo>
                    <a:pt x="35" y="10"/>
                    <a:pt x="31" y="12"/>
                    <a:pt x="27" y="16"/>
                  </a:cubicBezTo>
                  <a:cubicBezTo>
                    <a:pt x="22" y="21"/>
                    <a:pt x="18" y="31"/>
                    <a:pt x="15" y="4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1" name="Freeform 23">
              <a:extLst>
                <a:ext uri="{FF2B5EF4-FFF2-40B4-BE49-F238E27FC236}">
                  <a16:creationId xmlns:a16="http://schemas.microsoft.com/office/drawing/2014/main" id="{29156682-16A5-4058-B84C-B6F6F8F72DC5}"/>
                </a:ext>
              </a:extLst>
            </p:cNvPr>
            <p:cNvSpPr>
              <a:spLocks/>
            </p:cNvSpPr>
            <p:nvPr/>
          </p:nvSpPr>
          <p:spPr bwMode="auto">
            <a:xfrm>
              <a:off x="8332311" y="3167063"/>
              <a:ext cx="79375" cy="100012"/>
            </a:xfrm>
            <a:custGeom>
              <a:avLst/>
              <a:gdLst>
                <a:gd name="T0" fmla="*/ 16 w 78"/>
                <a:gd name="T1" fmla="*/ 10 h 98"/>
                <a:gd name="T2" fmla="*/ 20 w 78"/>
                <a:gd name="T3" fmla="*/ 0 h 98"/>
                <a:gd name="T4" fmla="*/ 78 w 78"/>
                <a:gd name="T5" fmla="*/ 21 h 98"/>
                <a:gd name="T6" fmla="*/ 75 w 78"/>
                <a:gd name="T7" fmla="*/ 30 h 98"/>
                <a:gd name="T8" fmla="*/ 49 w 78"/>
                <a:gd name="T9" fmla="*/ 48 h 98"/>
                <a:gd name="T10" fmla="*/ 25 w 78"/>
                <a:gd name="T11" fmla="*/ 75 h 98"/>
                <a:gd name="T12" fmla="*/ 12 w 78"/>
                <a:gd name="T13" fmla="*/ 98 h 98"/>
                <a:gd name="T14" fmla="*/ 0 w 78"/>
                <a:gd name="T15" fmla="*/ 94 h 98"/>
                <a:gd name="T16" fmla="*/ 14 w 78"/>
                <a:gd name="T17" fmla="*/ 69 h 98"/>
                <a:gd name="T18" fmla="*/ 36 w 78"/>
                <a:gd name="T19" fmla="*/ 44 h 98"/>
                <a:gd name="T20" fmla="*/ 60 w 78"/>
                <a:gd name="T21" fmla="*/ 27 h 98"/>
                <a:gd name="T22" fmla="*/ 16 w 78"/>
                <a:gd name="T23"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16" y="10"/>
                  </a:moveTo>
                  <a:cubicBezTo>
                    <a:pt x="20" y="0"/>
                    <a:pt x="20" y="0"/>
                    <a:pt x="20" y="0"/>
                  </a:cubicBezTo>
                  <a:cubicBezTo>
                    <a:pt x="78" y="21"/>
                    <a:pt x="78" y="21"/>
                    <a:pt x="78" y="21"/>
                  </a:cubicBezTo>
                  <a:cubicBezTo>
                    <a:pt x="75" y="30"/>
                    <a:pt x="75" y="30"/>
                    <a:pt x="75" y="30"/>
                  </a:cubicBezTo>
                  <a:cubicBezTo>
                    <a:pt x="67" y="34"/>
                    <a:pt x="59" y="40"/>
                    <a:pt x="49" y="48"/>
                  </a:cubicBezTo>
                  <a:cubicBezTo>
                    <a:pt x="40" y="56"/>
                    <a:pt x="32" y="65"/>
                    <a:pt x="25" y="75"/>
                  </a:cubicBezTo>
                  <a:cubicBezTo>
                    <a:pt x="20" y="81"/>
                    <a:pt x="15" y="89"/>
                    <a:pt x="12" y="98"/>
                  </a:cubicBezTo>
                  <a:cubicBezTo>
                    <a:pt x="0" y="94"/>
                    <a:pt x="0" y="94"/>
                    <a:pt x="0" y="94"/>
                  </a:cubicBezTo>
                  <a:cubicBezTo>
                    <a:pt x="3" y="87"/>
                    <a:pt x="7" y="79"/>
                    <a:pt x="14" y="69"/>
                  </a:cubicBezTo>
                  <a:cubicBezTo>
                    <a:pt x="20" y="60"/>
                    <a:pt x="27" y="52"/>
                    <a:pt x="36" y="44"/>
                  </a:cubicBezTo>
                  <a:cubicBezTo>
                    <a:pt x="44" y="37"/>
                    <a:pt x="52" y="31"/>
                    <a:pt x="60" y="27"/>
                  </a:cubicBezTo>
                  <a:cubicBezTo>
                    <a:pt x="16" y="10"/>
                    <a:pt x="16" y="10"/>
                    <a:pt x="16" y="1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grpSp>
      <p:sp>
        <p:nvSpPr>
          <p:cNvPr id="22" name="Rectangle 5">
            <a:extLst>
              <a:ext uri="{FF2B5EF4-FFF2-40B4-BE49-F238E27FC236}">
                <a16:creationId xmlns:a16="http://schemas.microsoft.com/office/drawing/2014/main" id="{DB1D621B-8169-485F-ADAC-F99EBF16712E}"/>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23" name="Rectangle 4">
            <a:extLst>
              <a:ext uri="{FF2B5EF4-FFF2-40B4-BE49-F238E27FC236}">
                <a16:creationId xmlns:a16="http://schemas.microsoft.com/office/drawing/2014/main" id="{BCCE575A-7FA3-409F-B65D-DA806ECAA76C}"/>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24" name="Rectangle 6">
            <a:extLst>
              <a:ext uri="{FF2B5EF4-FFF2-40B4-BE49-F238E27FC236}">
                <a16:creationId xmlns:a16="http://schemas.microsoft.com/office/drawing/2014/main" id="{ACDC9806-E612-450E-9A9C-B321E3BCA34C}"/>
              </a:ext>
            </a:extLst>
          </p:cNvPr>
          <p:cNvSpPr>
            <a:spLocks noGrp="1" noChangeArrowheads="1"/>
          </p:cNvSpPr>
          <p:nvPr>
            <p:ph type="sldNum" sz="quarter" idx="12"/>
          </p:nvPr>
        </p:nvSpPr>
        <p:spPr/>
        <p:txBody>
          <a:bodyPr/>
          <a:lstStyle>
            <a:lvl1pPr>
              <a:defRPr/>
            </a:lvl1pPr>
          </a:lstStyle>
          <a:p>
            <a:pPr>
              <a:defRPr/>
            </a:pPr>
            <a:fld id="{C13FCEB4-5E7E-4AF3-B611-42569A12A07D}" type="slidenum">
              <a:rPr lang="en-US" altLang="zh-CN"/>
              <a:pPr>
                <a:defRPr/>
              </a:pPr>
              <a:t>‹#›</a:t>
            </a:fld>
            <a:endParaRPr lang="en-US" altLang="zh-CN"/>
          </a:p>
        </p:txBody>
      </p:sp>
    </p:spTree>
    <p:extLst>
      <p:ext uri="{BB962C8B-B14F-4D97-AF65-F5344CB8AC3E}">
        <p14:creationId xmlns:p14="http://schemas.microsoft.com/office/powerpoint/2010/main" val="30911117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F70E0F3-54F9-46A2-ACAE-981690F2C12A}"/>
              </a:ext>
            </a:extLst>
          </p:cNvPr>
          <p:cNvGrpSpPr/>
          <p:nvPr userDrawn="1"/>
        </p:nvGrpSpPr>
        <p:grpSpPr>
          <a:xfrm>
            <a:off x="7465063" y="5158168"/>
            <a:ext cx="1698372" cy="1699833"/>
            <a:chOff x="7255986" y="2773363"/>
            <a:chExt cx="1843088" cy="1844674"/>
          </a:xfrm>
          <a:solidFill>
            <a:srgbClr val="585858">
              <a:alpha val="25000"/>
            </a:srgbClr>
          </a:solidFill>
        </p:grpSpPr>
        <p:sp>
          <p:nvSpPr>
            <p:cNvPr id="3" name="Freeform 5">
              <a:extLst>
                <a:ext uri="{FF2B5EF4-FFF2-40B4-BE49-F238E27FC236}">
                  <a16:creationId xmlns:a16="http://schemas.microsoft.com/office/drawing/2014/main" id="{AD866C38-962D-4C07-AAC5-BC7CFE08D444}"/>
                </a:ext>
              </a:extLst>
            </p:cNvPr>
            <p:cNvSpPr>
              <a:spLocks/>
            </p:cNvSpPr>
            <p:nvPr/>
          </p:nvSpPr>
          <p:spPr bwMode="auto">
            <a:xfrm>
              <a:off x="7506811" y="3117850"/>
              <a:ext cx="160338" cy="166687"/>
            </a:xfrm>
            <a:custGeom>
              <a:avLst/>
              <a:gdLst>
                <a:gd name="T0" fmla="*/ 36 w 157"/>
                <a:gd name="T1" fmla="*/ 105 h 163"/>
                <a:gd name="T2" fmla="*/ 24 w 157"/>
                <a:gd name="T3" fmla="*/ 56 h 163"/>
                <a:gd name="T4" fmla="*/ 58 w 157"/>
                <a:gd name="T5" fmla="*/ 18 h 163"/>
                <a:gd name="T6" fmla="*/ 67 w 157"/>
                <a:gd name="T7" fmla="*/ 9 h 163"/>
                <a:gd name="T8" fmla="*/ 145 w 157"/>
                <a:gd name="T9" fmla="*/ 67 h 163"/>
                <a:gd name="T10" fmla="*/ 152 w 157"/>
                <a:gd name="T11" fmla="*/ 111 h 163"/>
                <a:gd name="T12" fmla="*/ 137 w 157"/>
                <a:gd name="T13" fmla="*/ 82 h 163"/>
                <a:gd name="T14" fmla="*/ 74 w 157"/>
                <a:gd name="T15" fmla="*/ 29 h 163"/>
                <a:gd name="T16" fmla="*/ 44 w 157"/>
                <a:gd name="T17" fmla="*/ 67 h 163"/>
                <a:gd name="T18" fmla="*/ 107 w 157"/>
                <a:gd name="T19" fmla="*/ 158 h 163"/>
                <a:gd name="T20" fmla="*/ 91 w 157"/>
                <a:gd name="T21" fmla="*/ 161 h 163"/>
                <a:gd name="T22" fmla="*/ 36 w 157"/>
                <a:gd name="T23" fmla="*/ 10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63">
                  <a:moveTo>
                    <a:pt x="36" y="105"/>
                  </a:moveTo>
                  <a:cubicBezTo>
                    <a:pt x="26" y="92"/>
                    <a:pt x="0" y="68"/>
                    <a:pt x="24" y="56"/>
                  </a:cubicBezTo>
                  <a:cubicBezTo>
                    <a:pt x="24" y="65"/>
                    <a:pt x="68" y="22"/>
                    <a:pt x="58" y="18"/>
                  </a:cubicBezTo>
                  <a:cubicBezTo>
                    <a:pt x="63" y="12"/>
                    <a:pt x="65" y="10"/>
                    <a:pt x="67" y="9"/>
                  </a:cubicBezTo>
                  <a:cubicBezTo>
                    <a:pt x="94" y="0"/>
                    <a:pt x="130" y="47"/>
                    <a:pt x="145" y="67"/>
                  </a:cubicBezTo>
                  <a:cubicBezTo>
                    <a:pt x="148" y="79"/>
                    <a:pt x="157" y="105"/>
                    <a:pt x="152" y="111"/>
                  </a:cubicBezTo>
                  <a:cubicBezTo>
                    <a:pt x="109" y="90"/>
                    <a:pt x="137" y="92"/>
                    <a:pt x="137" y="82"/>
                  </a:cubicBezTo>
                  <a:cubicBezTo>
                    <a:pt x="126" y="58"/>
                    <a:pt x="88" y="24"/>
                    <a:pt x="74" y="29"/>
                  </a:cubicBezTo>
                  <a:cubicBezTo>
                    <a:pt x="67" y="35"/>
                    <a:pt x="55" y="60"/>
                    <a:pt x="44" y="67"/>
                  </a:cubicBezTo>
                  <a:cubicBezTo>
                    <a:pt x="34" y="87"/>
                    <a:pt x="92" y="139"/>
                    <a:pt x="107" y="158"/>
                  </a:cubicBezTo>
                  <a:cubicBezTo>
                    <a:pt x="99" y="163"/>
                    <a:pt x="97" y="162"/>
                    <a:pt x="91" y="161"/>
                  </a:cubicBezTo>
                  <a:cubicBezTo>
                    <a:pt x="76" y="145"/>
                    <a:pt x="42" y="111"/>
                    <a:pt x="36" y="10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4" name="Freeform 6">
              <a:extLst>
                <a:ext uri="{FF2B5EF4-FFF2-40B4-BE49-F238E27FC236}">
                  <a16:creationId xmlns:a16="http://schemas.microsoft.com/office/drawing/2014/main" id="{8E89DE7C-E089-4800-ABEB-1C009FE81D86}"/>
                </a:ext>
              </a:extLst>
            </p:cNvPr>
            <p:cNvSpPr>
              <a:spLocks/>
            </p:cNvSpPr>
            <p:nvPr/>
          </p:nvSpPr>
          <p:spPr bwMode="auto">
            <a:xfrm>
              <a:off x="7563961" y="3175000"/>
              <a:ext cx="26988" cy="25400"/>
            </a:xfrm>
            <a:custGeom>
              <a:avLst/>
              <a:gdLst>
                <a:gd name="T0" fmla="*/ 2 w 25"/>
                <a:gd name="T1" fmla="*/ 21 h 25"/>
                <a:gd name="T2" fmla="*/ 8 w 25"/>
                <a:gd name="T3" fmla="*/ 24 h 25"/>
                <a:gd name="T4" fmla="*/ 22 w 25"/>
                <a:gd name="T5" fmla="*/ 4 h 25"/>
                <a:gd name="T6" fmla="*/ 16 w 25"/>
                <a:gd name="T7" fmla="*/ 1 h 25"/>
                <a:gd name="T8" fmla="*/ 7 w 25"/>
                <a:gd name="T9" fmla="*/ 9 h 25"/>
                <a:gd name="T10" fmla="*/ 2 w 25"/>
                <a:gd name="T11" fmla="*/ 21 h 25"/>
              </a:gdLst>
              <a:ahLst/>
              <a:cxnLst>
                <a:cxn ang="0">
                  <a:pos x="T0" y="T1"/>
                </a:cxn>
                <a:cxn ang="0">
                  <a:pos x="T2" y="T3"/>
                </a:cxn>
                <a:cxn ang="0">
                  <a:pos x="T4" y="T5"/>
                </a:cxn>
                <a:cxn ang="0">
                  <a:pos x="T6" y="T7"/>
                </a:cxn>
                <a:cxn ang="0">
                  <a:pos x="T8" y="T9"/>
                </a:cxn>
                <a:cxn ang="0">
                  <a:pos x="T10" y="T11"/>
                </a:cxn>
              </a:cxnLst>
              <a:rect l="0" t="0" r="r" b="b"/>
              <a:pathLst>
                <a:path w="25" h="25">
                  <a:moveTo>
                    <a:pt x="2" y="21"/>
                  </a:moveTo>
                  <a:cubicBezTo>
                    <a:pt x="2" y="21"/>
                    <a:pt x="6" y="25"/>
                    <a:pt x="8" y="24"/>
                  </a:cubicBezTo>
                  <a:cubicBezTo>
                    <a:pt x="19" y="14"/>
                    <a:pt x="25" y="7"/>
                    <a:pt x="22" y="4"/>
                  </a:cubicBezTo>
                  <a:cubicBezTo>
                    <a:pt x="19" y="2"/>
                    <a:pt x="18" y="0"/>
                    <a:pt x="16" y="1"/>
                  </a:cubicBezTo>
                  <a:cubicBezTo>
                    <a:pt x="14" y="1"/>
                    <a:pt x="10" y="6"/>
                    <a:pt x="7" y="9"/>
                  </a:cubicBezTo>
                  <a:cubicBezTo>
                    <a:pt x="4" y="13"/>
                    <a:pt x="0" y="16"/>
                    <a:pt x="2" y="2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5" name="Freeform 7">
              <a:extLst>
                <a:ext uri="{FF2B5EF4-FFF2-40B4-BE49-F238E27FC236}">
                  <a16:creationId xmlns:a16="http://schemas.microsoft.com/office/drawing/2014/main" id="{85E11D1B-F2CD-45A2-BC4D-BD399B79B794}"/>
                </a:ext>
              </a:extLst>
            </p:cNvPr>
            <p:cNvSpPr>
              <a:spLocks/>
            </p:cNvSpPr>
            <p:nvPr/>
          </p:nvSpPr>
          <p:spPr bwMode="auto">
            <a:xfrm>
              <a:off x="7560786" y="3175000"/>
              <a:ext cx="76200" cy="63500"/>
            </a:xfrm>
            <a:custGeom>
              <a:avLst/>
              <a:gdLst>
                <a:gd name="T0" fmla="*/ 42 w 75"/>
                <a:gd name="T1" fmla="*/ 46 h 63"/>
                <a:gd name="T2" fmla="*/ 26 w 75"/>
                <a:gd name="T3" fmla="*/ 58 h 63"/>
                <a:gd name="T4" fmla="*/ 62 w 75"/>
                <a:gd name="T5" fmla="*/ 40 h 63"/>
                <a:gd name="T6" fmla="*/ 42 w 75"/>
                <a:gd name="T7" fmla="*/ 46 h 63"/>
              </a:gdLst>
              <a:ahLst/>
              <a:cxnLst>
                <a:cxn ang="0">
                  <a:pos x="T0" y="T1"/>
                </a:cxn>
                <a:cxn ang="0">
                  <a:pos x="T2" y="T3"/>
                </a:cxn>
                <a:cxn ang="0">
                  <a:pos x="T4" y="T5"/>
                </a:cxn>
                <a:cxn ang="0">
                  <a:pos x="T6" y="T7"/>
                </a:cxn>
              </a:cxnLst>
              <a:rect l="0" t="0" r="r" b="b"/>
              <a:pathLst>
                <a:path w="75" h="63">
                  <a:moveTo>
                    <a:pt x="42" y="46"/>
                  </a:moveTo>
                  <a:cubicBezTo>
                    <a:pt x="61" y="63"/>
                    <a:pt x="36" y="63"/>
                    <a:pt x="26" y="58"/>
                  </a:cubicBezTo>
                  <a:cubicBezTo>
                    <a:pt x="0" y="32"/>
                    <a:pt x="75" y="0"/>
                    <a:pt x="62" y="40"/>
                  </a:cubicBezTo>
                  <a:cubicBezTo>
                    <a:pt x="57" y="58"/>
                    <a:pt x="40" y="31"/>
                    <a:pt x="42" y="4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6" name="Freeform 8">
              <a:extLst>
                <a:ext uri="{FF2B5EF4-FFF2-40B4-BE49-F238E27FC236}">
                  <a16:creationId xmlns:a16="http://schemas.microsoft.com/office/drawing/2014/main" id="{F55EE2FB-D686-4697-B92D-FB458FFBAF9A}"/>
                </a:ext>
              </a:extLst>
            </p:cNvPr>
            <p:cNvSpPr>
              <a:spLocks/>
            </p:cNvSpPr>
            <p:nvPr/>
          </p:nvSpPr>
          <p:spPr bwMode="auto">
            <a:xfrm>
              <a:off x="7908449" y="2894013"/>
              <a:ext cx="34925" cy="23812"/>
            </a:xfrm>
            <a:custGeom>
              <a:avLst/>
              <a:gdLst>
                <a:gd name="T0" fmla="*/ 8 w 34"/>
                <a:gd name="T1" fmla="*/ 3 h 24"/>
                <a:gd name="T2" fmla="*/ 25 w 34"/>
                <a:gd name="T3" fmla="*/ 20 h 24"/>
                <a:gd name="T4" fmla="*/ 19 w 34"/>
                <a:gd name="T5" fmla="*/ 7 h 24"/>
                <a:gd name="T6" fmla="*/ 16 w 34"/>
                <a:gd name="T7" fmla="*/ 0 h 24"/>
                <a:gd name="T8" fmla="*/ 8 w 34"/>
                <a:gd name="T9" fmla="*/ 3 h 24"/>
              </a:gdLst>
              <a:ahLst/>
              <a:cxnLst>
                <a:cxn ang="0">
                  <a:pos x="T0" y="T1"/>
                </a:cxn>
                <a:cxn ang="0">
                  <a:pos x="T2" y="T3"/>
                </a:cxn>
                <a:cxn ang="0">
                  <a:pos x="T4" y="T5"/>
                </a:cxn>
                <a:cxn ang="0">
                  <a:pos x="T6" y="T7"/>
                </a:cxn>
                <a:cxn ang="0">
                  <a:pos x="T8" y="T9"/>
                </a:cxn>
              </a:cxnLst>
              <a:rect l="0" t="0" r="r" b="b"/>
              <a:pathLst>
                <a:path w="34" h="24">
                  <a:moveTo>
                    <a:pt x="8" y="3"/>
                  </a:moveTo>
                  <a:cubicBezTo>
                    <a:pt x="0" y="13"/>
                    <a:pt x="12" y="24"/>
                    <a:pt x="25" y="20"/>
                  </a:cubicBezTo>
                  <a:cubicBezTo>
                    <a:pt x="34" y="18"/>
                    <a:pt x="20" y="11"/>
                    <a:pt x="19" y="7"/>
                  </a:cubicBezTo>
                  <a:cubicBezTo>
                    <a:pt x="19" y="6"/>
                    <a:pt x="18" y="0"/>
                    <a:pt x="16" y="0"/>
                  </a:cubicBezTo>
                  <a:cubicBezTo>
                    <a:pt x="15" y="0"/>
                    <a:pt x="7" y="1"/>
                    <a:pt x="8" y="3"/>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7" name="Freeform 9">
              <a:extLst>
                <a:ext uri="{FF2B5EF4-FFF2-40B4-BE49-F238E27FC236}">
                  <a16:creationId xmlns:a16="http://schemas.microsoft.com/office/drawing/2014/main" id="{FC6C7391-CB74-4F96-ACD4-B234F860A55E}"/>
                </a:ext>
              </a:extLst>
            </p:cNvPr>
            <p:cNvSpPr>
              <a:spLocks/>
            </p:cNvSpPr>
            <p:nvPr/>
          </p:nvSpPr>
          <p:spPr bwMode="auto">
            <a:xfrm>
              <a:off x="7914799" y="2919413"/>
              <a:ext cx="19050" cy="31750"/>
            </a:xfrm>
            <a:custGeom>
              <a:avLst/>
              <a:gdLst>
                <a:gd name="T0" fmla="*/ 12 w 18"/>
                <a:gd name="T1" fmla="*/ 2 h 32"/>
                <a:gd name="T2" fmla="*/ 15 w 18"/>
                <a:gd name="T3" fmla="*/ 19 h 32"/>
                <a:gd name="T4" fmla="*/ 5 w 18"/>
                <a:gd name="T5" fmla="*/ 18 h 32"/>
                <a:gd name="T6" fmla="*/ 2 w 18"/>
                <a:gd name="T7" fmla="*/ 3 h 32"/>
                <a:gd name="T8" fmla="*/ 12 w 18"/>
                <a:gd name="T9" fmla="*/ 2 h 32"/>
              </a:gdLst>
              <a:ahLst/>
              <a:cxnLst>
                <a:cxn ang="0">
                  <a:pos x="T0" y="T1"/>
                </a:cxn>
                <a:cxn ang="0">
                  <a:pos x="T2" y="T3"/>
                </a:cxn>
                <a:cxn ang="0">
                  <a:pos x="T4" y="T5"/>
                </a:cxn>
                <a:cxn ang="0">
                  <a:pos x="T6" y="T7"/>
                </a:cxn>
                <a:cxn ang="0">
                  <a:pos x="T8" y="T9"/>
                </a:cxn>
              </a:cxnLst>
              <a:rect l="0" t="0" r="r" b="b"/>
              <a:pathLst>
                <a:path w="18" h="32">
                  <a:moveTo>
                    <a:pt x="12" y="2"/>
                  </a:moveTo>
                  <a:cubicBezTo>
                    <a:pt x="17" y="8"/>
                    <a:pt x="18" y="13"/>
                    <a:pt x="15" y="19"/>
                  </a:cubicBezTo>
                  <a:cubicBezTo>
                    <a:pt x="11" y="28"/>
                    <a:pt x="0" y="32"/>
                    <a:pt x="5" y="18"/>
                  </a:cubicBezTo>
                  <a:cubicBezTo>
                    <a:pt x="6" y="16"/>
                    <a:pt x="3" y="6"/>
                    <a:pt x="2" y="3"/>
                  </a:cubicBezTo>
                  <a:cubicBezTo>
                    <a:pt x="0" y="0"/>
                    <a:pt x="12" y="0"/>
                    <a:pt x="12" y="2"/>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8" name="Freeform 10">
              <a:extLst>
                <a:ext uri="{FF2B5EF4-FFF2-40B4-BE49-F238E27FC236}">
                  <a16:creationId xmlns:a16="http://schemas.microsoft.com/office/drawing/2014/main" id="{D6E0076F-0582-4A93-AE47-6B7811B798DF}"/>
                </a:ext>
              </a:extLst>
            </p:cNvPr>
            <p:cNvSpPr>
              <a:spLocks/>
            </p:cNvSpPr>
            <p:nvPr/>
          </p:nvSpPr>
          <p:spPr bwMode="auto">
            <a:xfrm>
              <a:off x="7917974" y="2952750"/>
              <a:ext cx="28575" cy="101600"/>
            </a:xfrm>
            <a:custGeom>
              <a:avLst/>
              <a:gdLst>
                <a:gd name="T0" fmla="*/ 24 w 29"/>
                <a:gd name="T1" fmla="*/ 98 h 99"/>
                <a:gd name="T2" fmla="*/ 9 w 29"/>
                <a:gd name="T3" fmla="*/ 82 h 99"/>
                <a:gd name="T4" fmla="*/ 0 w 29"/>
                <a:gd name="T5" fmla="*/ 1 h 99"/>
                <a:gd name="T6" fmla="*/ 6 w 29"/>
                <a:gd name="T7" fmla="*/ 1 h 99"/>
                <a:gd name="T8" fmla="*/ 20 w 29"/>
                <a:gd name="T9" fmla="*/ 51 h 99"/>
                <a:gd name="T10" fmla="*/ 27 w 29"/>
                <a:gd name="T11" fmla="*/ 80 h 99"/>
                <a:gd name="T12" fmla="*/ 24 w 29"/>
                <a:gd name="T13" fmla="*/ 98 h 99"/>
              </a:gdLst>
              <a:ahLst/>
              <a:cxnLst>
                <a:cxn ang="0">
                  <a:pos x="T0" y="T1"/>
                </a:cxn>
                <a:cxn ang="0">
                  <a:pos x="T2" y="T3"/>
                </a:cxn>
                <a:cxn ang="0">
                  <a:pos x="T4" y="T5"/>
                </a:cxn>
                <a:cxn ang="0">
                  <a:pos x="T6" y="T7"/>
                </a:cxn>
                <a:cxn ang="0">
                  <a:pos x="T8" y="T9"/>
                </a:cxn>
                <a:cxn ang="0">
                  <a:pos x="T10" y="T11"/>
                </a:cxn>
                <a:cxn ang="0">
                  <a:pos x="T12" y="T13"/>
                </a:cxn>
              </a:cxnLst>
              <a:rect l="0" t="0" r="r" b="b"/>
              <a:pathLst>
                <a:path w="29" h="99">
                  <a:moveTo>
                    <a:pt x="24" y="98"/>
                  </a:moveTo>
                  <a:cubicBezTo>
                    <a:pt x="17" y="96"/>
                    <a:pt x="15" y="92"/>
                    <a:pt x="9" y="82"/>
                  </a:cubicBezTo>
                  <a:cubicBezTo>
                    <a:pt x="7" y="58"/>
                    <a:pt x="14" y="40"/>
                    <a:pt x="0" y="1"/>
                  </a:cubicBezTo>
                  <a:cubicBezTo>
                    <a:pt x="0" y="1"/>
                    <a:pt x="6" y="0"/>
                    <a:pt x="6" y="1"/>
                  </a:cubicBezTo>
                  <a:cubicBezTo>
                    <a:pt x="12" y="16"/>
                    <a:pt x="23" y="39"/>
                    <a:pt x="20" y="51"/>
                  </a:cubicBezTo>
                  <a:cubicBezTo>
                    <a:pt x="18" y="55"/>
                    <a:pt x="25" y="75"/>
                    <a:pt x="27" y="80"/>
                  </a:cubicBezTo>
                  <a:cubicBezTo>
                    <a:pt x="29" y="91"/>
                    <a:pt x="29" y="99"/>
                    <a:pt x="24" y="98"/>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9" name="Freeform 11">
              <a:extLst>
                <a:ext uri="{FF2B5EF4-FFF2-40B4-BE49-F238E27FC236}">
                  <a16:creationId xmlns:a16="http://schemas.microsoft.com/office/drawing/2014/main" id="{C4AC6B1D-C08F-4199-80C3-5553AD253B0D}"/>
                </a:ext>
              </a:extLst>
            </p:cNvPr>
            <p:cNvSpPr>
              <a:spLocks/>
            </p:cNvSpPr>
            <p:nvPr/>
          </p:nvSpPr>
          <p:spPr bwMode="auto">
            <a:xfrm>
              <a:off x="7944961" y="2855913"/>
              <a:ext cx="92075" cy="133350"/>
            </a:xfrm>
            <a:custGeom>
              <a:avLst/>
              <a:gdLst>
                <a:gd name="T0" fmla="*/ 12 w 89"/>
                <a:gd name="T1" fmla="*/ 60 h 131"/>
                <a:gd name="T2" fmla="*/ 17 w 89"/>
                <a:gd name="T3" fmla="*/ 79 h 131"/>
                <a:gd name="T4" fmla="*/ 4 w 89"/>
                <a:gd name="T5" fmla="*/ 112 h 131"/>
                <a:gd name="T6" fmla="*/ 7 w 89"/>
                <a:gd name="T7" fmla="*/ 131 h 131"/>
                <a:gd name="T8" fmla="*/ 25 w 89"/>
                <a:gd name="T9" fmla="*/ 111 h 131"/>
                <a:gd name="T10" fmla="*/ 31 w 89"/>
                <a:gd name="T11" fmla="*/ 81 h 131"/>
                <a:gd name="T12" fmla="*/ 42 w 89"/>
                <a:gd name="T13" fmla="*/ 67 h 131"/>
                <a:gd name="T14" fmla="*/ 39 w 89"/>
                <a:gd name="T15" fmla="*/ 94 h 131"/>
                <a:gd name="T16" fmla="*/ 49 w 89"/>
                <a:gd name="T17" fmla="*/ 71 h 131"/>
                <a:gd name="T18" fmla="*/ 60 w 89"/>
                <a:gd name="T19" fmla="*/ 58 h 131"/>
                <a:gd name="T20" fmla="*/ 73 w 89"/>
                <a:gd name="T21" fmla="*/ 80 h 131"/>
                <a:gd name="T22" fmla="*/ 82 w 89"/>
                <a:gd name="T23" fmla="*/ 70 h 131"/>
                <a:gd name="T24" fmla="*/ 64 w 89"/>
                <a:gd name="T25" fmla="*/ 49 h 131"/>
                <a:gd name="T26" fmla="*/ 72 w 89"/>
                <a:gd name="T27" fmla="*/ 39 h 131"/>
                <a:gd name="T28" fmla="*/ 67 w 89"/>
                <a:gd name="T29" fmla="*/ 31 h 131"/>
                <a:gd name="T30" fmla="*/ 42 w 89"/>
                <a:gd name="T31" fmla="*/ 54 h 131"/>
                <a:gd name="T32" fmla="*/ 55 w 89"/>
                <a:gd name="T33" fmla="*/ 27 h 131"/>
                <a:gd name="T34" fmla="*/ 56 w 89"/>
                <a:gd name="T35" fmla="*/ 16 h 131"/>
                <a:gd name="T36" fmla="*/ 39 w 89"/>
                <a:gd name="T37" fmla="*/ 7 h 131"/>
                <a:gd name="T38" fmla="*/ 21 w 89"/>
                <a:gd name="T39" fmla="*/ 12 h 131"/>
                <a:gd name="T40" fmla="*/ 5 w 89"/>
                <a:gd name="T41" fmla="*/ 42 h 131"/>
                <a:gd name="T42" fmla="*/ 20 w 89"/>
                <a:gd name="T43" fmla="*/ 45 h 131"/>
                <a:gd name="T44" fmla="*/ 35 w 89"/>
                <a:gd name="T45" fmla="*/ 28 h 131"/>
                <a:gd name="T46" fmla="*/ 33 w 89"/>
                <a:gd name="T47" fmla="*/ 58 h 131"/>
                <a:gd name="T48" fmla="*/ 34 w 89"/>
                <a:gd name="T49" fmla="*/ 68 h 131"/>
                <a:gd name="T50" fmla="*/ 12 w 89"/>
                <a:gd name="T51"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 h="131">
                  <a:moveTo>
                    <a:pt x="12" y="60"/>
                  </a:moveTo>
                  <a:cubicBezTo>
                    <a:pt x="7" y="72"/>
                    <a:pt x="13" y="76"/>
                    <a:pt x="17" y="79"/>
                  </a:cubicBezTo>
                  <a:cubicBezTo>
                    <a:pt x="20" y="87"/>
                    <a:pt x="8" y="104"/>
                    <a:pt x="4" y="112"/>
                  </a:cubicBezTo>
                  <a:cubicBezTo>
                    <a:pt x="2" y="117"/>
                    <a:pt x="0" y="126"/>
                    <a:pt x="7" y="131"/>
                  </a:cubicBezTo>
                  <a:cubicBezTo>
                    <a:pt x="20" y="129"/>
                    <a:pt x="23" y="122"/>
                    <a:pt x="25" y="111"/>
                  </a:cubicBezTo>
                  <a:cubicBezTo>
                    <a:pt x="26" y="105"/>
                    <a:pt x="29" y="92"/>
                    <a:pt x="31" y="81"/>
                  </a:cubicBezTo>
                  <a:cubicBezTo>
                    <a:pt x="30" y="82"/>
                    <a:pt x="36" y="68"/>
                    <a:pt x="42" y="67"/>
                  </a:cubicBezTo>
                  <a:cubicBezTo>
                    <a:pt x="49" y="76"/>
                    <a:pt x="33" y="81"/>
                    <a:pt x="39" y="94"/>
                  </a:cubicBezTo>
                  <a:cubicBezTo>
                    <a:pt x="50" y="99"/>
                    <a:pt x="49" y="74"/>
                    <a:pt x="49" y="71"/>
                  </a:cubicBezTo>
                  <a:cubicBezTo>
                    <a:pt x="50" y="60"/>
                    <a:pt x="55" y="45"/>
                    <a:pt x="60" y="58"/>
                  </a:cubicBezTo>
                  <a:cubicBezTo>
                    <a:pt x="65" y="70"/>
                    <a:pt x="66" y="74"/>
                    <a:pt x="73" y="80"/>
                  </a:cubicBezTo>
                  <a:cubicBezTo>
                    <a:pt x="80" y="85"/>
                    <a:pt x="89" y="77"/>
                    <a:pt x="82" y="70"/>
                  </a:cubicBezTo>
                  <a:cubicBezTo>
                    <a:pt x="74" y="66"/>
                    <a:pt x="71" y="71"/>
                    <a:pt x="64" y="49"/>
                  </a:cubicBezTo>
                  <a:cubicBezTo>
                    <a:pt x="63" y="46"/>
                    <a:pt x="66" y="48"/>
                    <a:pt x="72" y="39"/>
                  </a:cubicBezTo>
                  <a:cubicBezTo>
                    <a:pt x="70" y="39"/>
                    <a:pt x="77" y="28"/>
                    <a:pt x="67" y="31"/>
                  </a:cubicBezTo>
                  <a:cubicBezTo>
                    <a:pt x="66" y="32"/>
                    <a:pt x="48" y="60"/>
                    <a:pt x="42" y="54"/>
                  </a:cubicBezTo>
                  <a:cubicBezTo>
                    <a:pt x="36" y="48"/>
                    <a:pt x="52" y="34"/>
                    <a:pt x="55" y="27"/>
                  </a:cubicBezTo>
                  <a:cubicBezTo>
                    <a:pt x="56" y="24"/>
                    <a:pt x="58" y="22"/>
                    <a:pt x="56" y="16"/>
                  </a:cubicBezTo>
                  <a:cubicBezTo>
                    <a:pt x="49" y="18"/>
                    <a:pt x="32" y="28"/>
                    <a:pt x="39" y="7"/>
                  </a:cubicBezTo>
                  <a:cubicBezTo>
                    <a:pt x="39" y="0"/>
                    <a:pt x="22" y="10"/>
                    <a:pt x="21" y="12"/>
                  </a:cubicBezTo>
                  <a:cubicBezTo>
                    <a:pt x="15" y="18"/>
                    <a:pt x="7" y="32"/>
                    <a:pt x="5" y="42"/>
                  </a:cubicBezTo>
                  <a:cubicBezTo>
                    <a:pt x="5" y="59"/>
                    <a:pt x="13" y="50"/>
                    <a:pt x="20" y="45"/>
                  </a:cubicBezTo>
                  <a:cubicBezTo>
                    <a:pt x="23" y="40"/>
                    <a:pt x="26" y="31"/>
                    <a:pt x="35" y="28"/>
                  </a:cubicBezTo>
                  <a:cubicBezTo>
                    <a:pt x="47" y="26"/>
                    <a:pt x="32" y="54"/>
                    <a:pt x="33" y="58"/>
                  </a:cubicBezTo>
                  <a:cubicBezTo>
                    <a:pt x="33" y="63"/>
                    <a:pt x="35" y="66"/>
                    <a:pt x="34" y="68"/>
                  </a:cubicBezTo>
                  <a:cubicBezTo>
                    <a:pt x="24" y="80"/>
                    <a:pt x="18" y="54"/>
                    <a:pt x="12" y="6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0" name="Freeform 12">
              <a:extLst>
                <a:ext uri="{FF2B5EF4-FFF2-40B4-BE49-F238E27FC236}">
                  <a16:creationId xmlns:a16="http://schemas.microsoft.com/office/drawing/2014/main" id="{9DB48419-2C17-4C36-9EC3-DD801A382FA0}"/>
                </a:ext>
              </a:extLst>
            </p:cNvPr>
            <p:cNvSpPr>
              <a:spLocks/>
            </p:cNvSpPr>
            <p:nvPr/>
          </p:nvSpPr>
          <p:spPr bwMode="auto">
            <a:xfrm>
              <a:off x="8016399" y="2894013"/>
              <a:ext cx="73025" cy="39687"/>
            </a:xfrm>
            <a:custGeom>
              <a:avLst/>
              <a:gdLst>
                <a:gd name="T0" fmla="*/ 16 w 72"/>
                <a:gd name="T1" fmla="*/ 0 h 39"/>
                <a:gd name="T2" fmla="*/ 20 w 72"/>
                <a:gd name="T3" fmla="*/ 14 h 39"/>
                <a:gd name="T4" fmla="*/ 39 w 72"/>
                <a:gd name="T5" fmla="*/ 16 h 39"/>
                <a:gd name="T6" fmla="*/ 63 w 72"/>
                <a:gd name="T7" fmla="*/ 25 h 39"/>
                <a:gd name="T8" fmla="*/ 19 w 72"/>
                <a:gd name="T9" fmla="*/ 30 h 39"/>
                <a:gd name="T10" fmla="*/ 3 w 72"/>
                <a:gd name="T11" fmla="*/ 18 h 39"/>
                <a:gd name="T12" fmla="*/ 16 w 7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2" h="39">
                  <a:moveTo>
                    <a:pt x="16" y="0"/>
                  </a:moveTo>
                  <a:cubicBezTo>
                    <a:pt x="26" y="5"/>
                    <a:pt x="25" y="3"/>
                    <a:pt x="20" y="14"/>
                  </a:cubicBezTo>
                  <a:cubicBezTo>
                    <a:pt x="18" y="19"/>
                    <a:pt x="38" y="16"/>
                    <a:pt x="39" y="16"/>
                  </a:cubicBezTo>
                  <a:cubicBezTo>
                    <a:pt x="44" y="19"/>
                    <a:pt x="72" y="6"/>
                    <a:pt x="63" y="25"/>
                  </a:cubicBezTo>
                  <a:cubicBezTo>
                    <a:pt x="57" y="39"/>
                    <a:pt x="27" y="34"/>
                    <a:pt x="19" y="30"/>
                  </a:cubicBezTo>
                  <a:cubicBezTo>
                    <a:pt x="16" y="29"/>
                    <a:pt x="0" y="24"/>
                    <a:pt x="3" y="18"/>
                  </a:cubicBezTo>
                  <a:cubicBezTo>
                    <a:pt x="5" y="12"/>
                    <a:pt x="10" y="3"/>
                    <a:pt x="16" y="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1" name="Freeform 13">
              <a:extLst>
                <a:ext uri="{FF2B5EF4-FFF2-40B4-BE49-F238E27FC236}">
                  <a16:creationId xmlns:a16="http://schemas.microsoft.com/office/drawing/2014/main" id="{20B5865A-EF0E-4811-8FBC-C43A2AED7FC2}"/>
                </a:ext>
              </a:extLst>
            </p:cNvPr>
            <p:cNvSpPr>
              <a:spLocks/>
            </p:cNvSpPr>
            <p:nvPr/>
          </p:nvSpPr>
          <p:spPr bwMode="auto">
            <a:xfrm>
              <a:off x="7979886" y="2941638"/>
              <a:ext cx="73025" cy="77787"/>
            </a:xfrm>
            <a:custGeom>
              <a:avLst/>
              <a:gdLst>
                <a:gd name="T0" fmla="*/ 4 w 72"/>
                <a:gd name="T1" fmla="*/ 17 h 77"/>
                <a:gd name="T2" fmla="*/ 3 w 72"/>
                <a:gd name="T3" fmla="*/ 43 h 77"/>
                <a:gd name="T4" fmla="*/ 10 w 72"/>
                <a:gd name="T5" fmla="*/ 67 h 77"/>
                <a:gd name="T6" fmla="*/ 20 w 72"/>
                <a:gd name="T7" fmla="*/ 65 h 77"/>
                <a:gd name="T8" fmla="*/ 15 w 72"/>
                <a:gd name="T9" fmla="*/ 41 h 77"/>
                <a:gd name="T10" fmla="*/ 28 w 72"/>
                <a:gd name="T11" fmla="*/ 47 h 77"/>
                <a:gd name="T12" fmla="*/ 41 w 72"/>
                <a:gd name="T13" fmla="*/ 38 h 77"/>
                <a:gd name="T14" fmla="*/ 56 w 72"/>
                <a:gd name="T15" fmla="*/ 20 h 77"/>
                <a:gd name="T16" fmla="*/ 60 w 72"/>
                <a:gd name="T17" fmla="*/ 68 h 77"/>
                <a:gd name="T18" fmla="*/ 72 w 72"/>
                <a:gd name="T19" fmla="*/ 33 h 77"/>
                <a:gd name="T20" fmla="*/ 58 w 72"/>
                <a:gd name="T21" fmla="*/ 3 h 77"/>
                <a:gd name="T22" fmla="*/ 41 w 72"/>
                <a:gd name="T23" fmla="*/ 11 h 77"/>
                <a:gd name="T24" fmla="*/ 36 w 72"/>
                <a:gd name="T25" fmla="*/ 29 h 77"/>
                <a:gd name="T26" fmla="*/ 27 w 72"/>
                <a:gd name="T27" fmla="*/ 17 h 77"/>
                <a:gd name="T28" fmla="*/ 14 w 72"/>
                <a:gd name="T29" fmla="*/ 32 h 77"/>
                <a:gd name="T30" fmla="*/ 9 w 72"/>
                <a:gd name="T31" fmla="*/ 20 h 77"/>
                <a:gd name="T32" fmla="*/ 4 w 72"/>
                <a:gd name="T3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7">
                  <a:moveTo>
                    <a:pt x="4" y="17"/>
                  </a:moveTo>
                  <a:cubicBezTo>
                    <a:pt x="0" y="19"/>
                    <a:pt x="2" y="38"/>
                    <a:pt x="3" y="43"/>
                  </a:cubicBezTo>
                  <a:cubicBezTo>
                    <a:pt x="5" y="53"/>
                    <a:pt x="6" y="58"/>
                    <a:pt x="10" y="67"/>
                  </a:cubicBezTo>
                  <a:cubicBezTo>
                    <a:pt x="13" y="77"/>
                    <a:pt x="23" y="74"/>
                    <a:pt x="20" y="65"/>
                  </a:cubicBezTo>
                  <a:cubicBezTo>
                    <a:pt x="17" y="57"/>
                    <a:pt x="14" y="48"/>
                    <a:pt x="15" y="41"/>
                  </a:cubicBezTo>
                  <a:cubicBezTo>
                    <a:pt x="16" y="32"/>
                    <a:pt x="25" y="34"/>
                    <a:pt x="28" y="47"/>
                  </a:cubicBezTo>
                  <a:cubicBezTo>
                    <a:pt x="33" y="68"/>
                    <a:pt x="36" y="48"/>
                    <a:pt x="41" y="38"/>
                  </a:cubicBezTo>
                  <a:cubicBezTo>
                    <a:pt x="42" y="36"/>
                    <a:pt x="46" y="7"/>
                    <a:pt x="56" y="20"/>
                  </a:cubicBezTo>
                  <a:cubicBezTo>
                    <a:pt x="66" y="27"/>
                    <a:pt x="56" y="67"/>
                    <a:pt x="60" y="68"/>
                  </a:cubicBezTo>
                  <a:cubicBezTo>
                    <a:pt x="68" y="72"/>
                    <a:pt x="71" y="40"/>
                    <a:pt x="72" y="33"/>
                  </a:cubicBezTo>
                  <a:cubicBezTo>
                    <a:pt x="71" y="21"/>
                    <a:pt x="67" y="9"/>
                    <a:pt x="58" y="3"/>
                  </a:cubicBezTo>
                  <a:cubicBezTo>
                    <a:pt x="50" y="0"/>
                    <a:pt x="45" y="3"/>
                    <a:pt x="41" y="11"/>
                  </a:cubicBezTo>
                  <a:cubicBezTo>
                    <a:pt x="41" y="12"/>
                    <a:pt x="41" y="31"/>
                    <a:pt x="36" y="29"/>
                  </a:cubicBezTo>
                  <a:cubicBezTo>
                    <a:pt x="32" y="26"/>
                    <a:pt x="33" y="16"/>
                    <a:pt x="27" y="17"/>
                  </a:cubicBezTo>
                  <a:cubicBezTo>
                    <a:pt x="24" y="19"/>
                    <a:pt x="20" y="33"/>
                    <a:pt x="14" y="32"/>
                  </a:cubicBezTo>
                  <a:cubicBezTo>
                    <a:pt x="13" y="31"/>
                    <a:pt x="9" y="22"/>
                    <a:pt x="9" y="20"/>
                  </a:cubicBezTo>
                  <a:cubicBezTo>
                    <a:pt x="9" y="15"/>
                    <a:pt x="6" y="17"/>
                    <a:pt x="4" y="1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2" name="Freeform 14">
              <a:extLst>
                <a:ext uri="{FF2B5EF4-FFF2-40B4-BE49-F238E27FC236}">
                  <a16:creationId xmlns:a16="http://schemas.microsoft.com/office/drawing/2014/main" id="{C5DEEFD1-2058-4FAF-A4D6-A9F0366AB4F6}"/>
                </a:ext>
              </a:extLst>
            </p:cNvPr>
            <p:cNvSpPr>
              <a:spLocks/>
            </p:cNvSpPr>
            <p:nvPr/>
          </p:nvSpPr>
          <p:spPr bwMode="auto">
            <a:xfrm>
              <a:off x="8381524" y="2916238"/>
              <a:ext cx="107950" cy="112712"/>
            </a:xfrm>
            <a:custGeom>
              <a:avLst/>
              <a:gdLst>
                <a:gd name="T0" fmla="*/ 94 w 106"/>
                <a:gd name="T1" fmla="*/ 1 h 111"/>
                <a:gd name="T2" fmla="*/ 65 w 106"/>
                <a:gd name="T3" fmla="*/ 27 h 111"/>
                <a:gd name="T4" fmla="*/ 50 w 106"/>
                <a:gd name="T5" fmla="*/ 46 h 111"/>
                <a:gd name="T6" fmla="*/ 26 w 106"/>
                <a:gd name="T7" fmla="*/ 41 h 111"/>
                <a:gd name="T8" fmla="*/ 11 w 106"/>
                <a:gd name="T9" fmla="*/ 57 h 111"/>
                <a:gd name="T10" fmla="*/ 32 w 106"/>
                <a:gd name="T11" fmla="*/ 59 h 111"/>
                <a:gd name="T12" fmla="*/ 41 w 106"/>
                <a:gd name="T13" fmla="*/ 67 h 111"/>
                <a:gd name="T14" fmla="*/ 15 w 106"/>
                <a:gd name="T15" fmla="*/ 92 h 111"/>
                <a:gd name="T16" fmla="*/ 9 w 106"/>
                <a:gd name="T17" fmla="*/ 111 h 111"/>
                <a:gd name="T18" fmla="*/ 46 w 106"/>
                <a:gd name="T19" fmla="*/ 90 h 111"/>
                <a:gd name="T20" fmla="*/ 61 w 106"/>
                <a:gd name="T21" fmla="*/ 71 h 111"/>
                <a:gd name="T22" fmla="*/ 81 w 106"/>
                <a:gd name="T23" fmla="*/ 72 h 111"/>
                <a:gd name="T24" fmla="*/ 103 w 106"/>
                <a:gd name="T25" fmla="*/ 62 h 111"/>
                <a:gd name="T26" fmla="*/ 88 w 106"/>
                <a:gd name="T27" fmla="*/ 61 h 111"/>
                <a:gd name="T28" fmla="*/ 71 w 106"/>
                <a:gd name="T29" fmla="*/ 54 h 111"/>
                <a:gd name="T30" fmla="*/ 103 w 106"/>
                <a:gd name="T31" fmla="*/ 8 h 111"/>
                <a:gd name="T32" fmla="*/ 94 w 106"/>
                <a:gd name="T33" fmla="*/ 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11">
                  <a:moveTo>
                    <a:pt x="94" y="1"/>
                  </a:moveTo>
                  <a:cubicBezTo>
                    <a:pt x="84" y="8"/>
                    <a:pt x="74" y="14"/>
                    <a:pt x="65" y="27"/>
                  </a:cubicBezTo>
                  <a:cubicBezTo>
                    <a:pt x="60" y="37"/>
                    <a:pt x="57" y="48"/>
                    <a:pt x="50" y="46"/>
                  </a:cubicBezTo>
                  <a:cubicBezTo>
                    <a:pt x="42" y="43"/>
                    <a:pt x="32" y="38"/>
                    <a:pt x="26" y="41"/>
                  </a:cubicBezTo>
                  <a:cubicBezTo>
                    <a:pt x="21" y="39"/>
                    <a:pt x="2" y="54"/>
                    <a:pt x="11" y="57"/>
                  </a:cubicBezTo>
                  <a:cubicBezTo>
                    <a:pt x="19" y="60"/>
                    <a:pt x="26" y="62"/>
                    <a:pt x="32" y="59"/>
                  </a:cubicBezTo>
                  <a:cubicBezTo>
                    <a:pt x="46" y="58"/>
                    <a:pt x="49" y="61"/>
                    <a:pt x="41" y="67"/>
                  </a:cubicBezTo>
                  <a:cubicBezTo>
                    <a:pt x="32" y="76"/>
                    <a:pt x="25" y="83"/>
                    <a:pt x="15" y="92"/>
                  </a:cubicBezTo>
                  <a:cubicBezTo>
                    <a:pt x="8" y="99"/>
                    <a:pt x="0" y="106"/>
                    <a:pt x="9" y="111"/>
                  </a:cubicBezTo>
                  <a:cubicBezTo>
                    <a:pt x="17" y="111"/>
                    <a:pt x="40" y="93"/>
                    <a:pt x="46" y="90"/>
                  </a:cubicBezTo>
                  <a:cubicBezTo>
                    <a:pt x="52" y="86"/>
                    <a:pt x="57" y="78"/>
                    <a:pt x="61" y="71"/>
                  </a:cubicBezTo>
                  <a:cubicBezTo>
                    <a:pt x="64" y="62"/>
                    <a:pt x="67" y="68"/>
                    <a:pt x="81" y="72"/>
                  </a:cubicBezTo>
                  <a:cubicBezTo>
                    <a:pt x="96" y="76"/>
                    <a:pt x="94" y="80"/>
                    <a:pt x="103" y="62"/>
                  </a:cubicBezTo>
                  <a:cubicBezTo>
                    <a:pt x="103" y="54"/>
                    <a:pt x="91" y="61"/>
                    <a:pt x="88" y="61"/>
                  </a:cubicBezTo>
                  <a:cubicBezTo>
                    <a:pt x="80" y="58"/>
                    <a:pt x="72" y="57"/>
                    <a:pt x="71" y="54"/>
                  </a:cubicBezTo>
                  <a:cubicBezTo>
                    <a:pt x="71" y="44"/>
                    <a:pt x="98" y="20"/>
                    <a:pt x="103" y="8"/>
                  </a:cubicBezTo>
                  <a:cubicBezTo>
                    <a:pt x="106" y="0"/>
                    <a:pt x="98" y="0"/>
                    <a:pt x="94" y="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3" name="Freeform 15">
              <a:extLst>
                <a:ext uri="{FF2B5EF4-FFF2-40B4-BE49-F238E27FC236}">
                  <a16:creationId xmlns:a16="http://schemas.microsoft.com/office/drawing/2014/main" id="{0F5A41B0-C61C-4C90-90A5-53F43A319592}"/>
                </a:ext>
              </a:extLst>
            </p:cNvPr>
            <p:cNvSpPr>
              <a:spLocks/>
            </p:cNvSpPr>
            <p:nvPr/>
          </p:nvSpPr>
          <p:spPr bwMode="auto">
            <a:xfrm>
              <a:off x="8446611" y="2997200"/>
              <a:ext cx="33338" cy="53975"/>
            </a:xfrm>
            <a:custGeom>
              <a:avLst/>
              <a:gdLst>
                <a:gd name="T0" fmla="*/ 8 w 34"/>
                <a:gd name="T1" fmla="*/ 36 h 53"/>
                <a:gd name="T2" fmla="*/ 23 w 34"/>
                <a:gd name="T3" fmla="*/ 51 h 53"/>
                <a:gd name="T4" fmla="*/ 31 w 34"/>
                <a:gd name="T5" fmla="*/ 30 h 53"/>
                <a:gd name="T6" fmla="*/ 21 w 34"/>
                <a:gd name="T7" fmla="*/ 17 h 53"/>
                <a:gd name="T8" fmla="*/ 8 w 34"/>
                <a:gd name="T9" fmla="*/ 36 h 53"/>
              </a:gdLst>
              <a:ahLst/>
              <a:cxnLst>
                <a:cxn ang="0">
                  <a:pos x="T0" y="T1"/>
                </a:cxn>
                <a:cxn ang="0">
                  <a:pos x="T2" y="T3"/>
                </a:cxn>
                <a:cxn ang="0">
                  <a:pos x="T4" y="T5"/>
                </a:cxn>
                <a:cxn ang="0">
                  <a:pos x="T6" y="T7"/>
                </a:cxn>
                <a:cxn ang="0">
                  <a:pos x="T8" y="T9"/>
                </a:cxn>
              </a:cxnLst>
              <a:rect l="0" t="0" r="r" b="b"/>
              <a:pathLst>
                <a:path w="34" h="53">
                  <a:moveTo>
                    <a:pt x="8" y="36"/>
                  </a:moveTo>
                  <a:cubicBezTo>
                    <a:pt x="11" y="42"/>
                    <a:pt x="18" y="49"/>
                    <a:pt x="23" y="51"/>
                  </a:cubicBezTo>
                  <a:cubicBezTo>
                    <a:pt x="27" y="53"/>
                    <a:pt x="34" y="32"/>
                    <a:pt x="31" y="30"/>
                  </a:cubicBezTo>
                  <a:cubicBezTo>
                    <a:pt x="27" y="27"/>
                    <a:pt x="22" y="19"/>
                    <a:pt x="21" y="17"/>
                  </a:cubicBezTo>
                  <a:cubicBezTo>
                    <a:pt x="7" y="0"/>
                    <a:pt x="0" y="22"/>
                    <a:pt x="8" y="36"/>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4" name="Freeform 16">
              <a:extLst>
                <a:ext uri="{FF2B5EF4-FFF2-40B4-BE49-F238E27FC236}">
                  <a16:creationId xmlns:a16="http://schemas.microsoft.com/office/drawing/2014/main" id="{7ECB8F8A-A2E6-4F1B-B176-3F390D9CF086}"/>
                </a:ext>
              </a:extLst>
            </p:cNvPr>
            <p:cNvSpPr>
              <a:spLocks/>
            </p:cNvSpPr>
            <p:nvPr/>
          </p:nvSpPr>
          <p:spPr bwMode="auto">
            <a:xfrm>
              <a:off x="8724424" y="3140075"/>
              <a:ext cx="149225" cy="114300"/>
            </a:xfrm>
            <a:custGeom>
              <a:avLst/>
              <a:gdLst>
                <a:gd name="T0" fmla="*/ 56 w 147"/>
                <a:gd name="T1" fmla="*/ 45 h 112"/>
                <a:gd name="T2" fmla="*/ 92 w 147"/>
                <a:gd name="T3" fmla="*/ 5 h 112"/>
                <a:gd name="T4" fmla="*/ 53 w 147"/>
                <a:gd name="T5" fmla="*/ 34 h 112"/>
                <a:gd name="T6" fmla="*/ 37 w 147"/>
                <a:gd name="T7" fmla="*/ 23 h 112"/>
                <a:gd name="T8" fmla="*/ 21 w 147"/>
                <a:gd name="T9" fmla="*/ 39 h 112"/>
                <a:gd name="T10" fmla="*/ 31 w 147"/>
                <a:gd name="T11" fmla="*/ 48 h 112"/>
                <a:gd name="T12" fmla="*/ 65 w 147"/>
                <a:gd name="T13" fmla="*/ 67 h 112"/>
                <a:gd name="T14" fmla="*/ 98 w 147"/>
                <a:gd name="T15" fmla="*/ 96 h 112"/>
                <a:gd name="T16" fmla="*/ 104 w 147"/>
                <a:gd name="T17" fmla="*/ 111 h 112"/>
                <a:gd name="T18" fmla="*/ 124 w 147"/>
                <a:gd name="T19" fmla="*/ 104 h 112"/>
                <a:gd name="T20" fmla="*/ 99 w 147"/>
                <a:gd name="T21" fmla="*/ 82 h 112"/>
                <a:gd name="T22" fmla="*/ 130 w 147"/>
                <a:gd name="T23" fmla="*/ 71 h 112"/>
                <a:gd name="T24" fmla="*/ 146 w 147"/>
                <a:gd name="T25" fmla="*/ 56 h 112"/>
                <a:gd name="T26" fmla="*/ 134 w 147"/>
                <a:gd name="T27" fmla="*/ 45 h 112"/>
                <a:gd name="T28" fmla="*/ 116 w 147"/>
                <a:gd name="T29" fmla="*/ 41 h 112"/>
                <a:gd name="T30" fmla="*/ 120 w 147"/>
                <a:gd name="T31" fmla="*/ 35 h 112"/>
                <a:gd name="T32" fmla="*/ 107 w 147"/>
                <a:gd name="T33" fmla="*/ 31 h 112"/>
                <a:gd name="T34" fmla="*/ 106 w 147"/>
                <a:gd name="T35" fmla="*/ 20 h 112"/>
                <a:gd name="T36" fmla="*/ 93 w 147"/>
                <a:gd name="T37" fmla="*/ 22 h 112"/>
                <a:gd name="T38" fmla="*/ 88 w 147"/>
                <a:gd name="T39" fmla="*/ 21 h 112"/>
                <a:gd name="T40" fmla="*/ 88 w 147"/>
                <a:gd name="T41" fmla="*/ 29 h 112"/>
                <a:gd name="T42" fmla="*/ 74 w 147"/>
                <a:gd name="T43" fmla="*/ 37 h 112"/>
                <a:gd name="T44" fmla="*/ 79 w 147"/>
                <a:gd name="T45" fmla="*/ 44 h 112"/>
                <a:gd name="T46" fmla="*/ 100 w 147"/>
                <a:gd name="T47" fmla="*/ 41 h 112"/>
                <a:gd name="T48" fmla="*/ 87 w 147"/>
                <a:gd name="T49" fmla="*/ 58 h 112"/>
                <a:gd name="T50" fmla="*/ 102 w 147"/>
                <a:gd name="T51" fmla="*/ 55 h 112"/>
                <a:gd name="T52" fmla="*/ 130 w 147"/>
                <a:gd name="T53" fmla="*/ 56 h 112"/>
                <a:gd name="T54" fmla="*/ 95 w 147"/>
                <a:gd name="T55" fmla="*/ 64 h 112"/>
                <a:gd name="T56" fmla="*/ 56 w 147"/>
                <a:gd name="T57"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112">
                  <a:moveTo>
                    <a:pt x="56" y="45"/>
                  </a:moveTo>
                  <a:cubicBezTo>
                    <a:pt x="62" y="35"/>
                    <a:pt x="103" y="12"/>
                    <a:pt x="92" y="5"/>
                  </a:cubicBezTo>
                  <a:cubicBezTo>
                    <a:pt x="83" y="0"/>
                    <a:pt x="62" y="33"/>
                    <a:pt x="53" y="34"/>
                  </a:cubicBezTo>
                  <a:cubicBezTo>
                    <a:pt x="46" y="32"/>
                    <a:pt x="48" y="15"/>
                    <a:pt x="37" y="23"/>
                  </a:cubicBezTo>
                  <a:cubicBezTo>
                    <a:pt x="31" y="28"/>
                    <a:pt x="27" y="34"/>
                    <a:pt x="21" y="39"/>
                  </a:cubicBezTo>
                  <a:cubicBezTo>
                    <a:pt x="0" y="54"/>
                    <a:pt x="21" y="53"/>
                    <a:pt x="31" y="48"/>
                  </a:cubicBezTo>
                  <a:cubicBezTo>
                    <a:pt x="41" y="40"/>
                    <a:pt x="54" y="59"/>
                    <a:pt x="65" y="67"/>
                  </a:cubicBezTo>
                  <a:cubicBezTo>
                    <a:pt x="78" y="82"/>
                    <a:pt x="90" y="82"/>
                    <a:pt x="98" y="96"/>
                  </a:cubicBezTo>
                  <a:cubicBezTo>
                    <a:pt x="103" y="100"/>
                    <a:pt x="77" y="99"/>
                    <a:pt x="104" y="111"/>
                  </a:cubicBezTo>
                  <a:cubicBezTo>
                    <a:pt x="107" y="112"/>
                    <a:pt x="128" y="110"/>
                    <a:pt x="124" y="104"/>
                  </a:cubicBezTo>
                  <a:cubicBezTo>
                    <a:pt x="117" y="96"/>
                    <a:pt x="107" y="90"/>
                    <a:pt x="99" y="82"/>
                  </a:cubicBezTo>
                  <a:cubicBezTo>
                    <a:pt x="70" y="62"/>
                    <a:pt x="106" y="73"/>
                    <a:pt x="130" y="71"/>
                  </a:cubicBezTo>
                  <a:cubicBezTo>
                    <a:pt x="141" y="67"/>
                    <a:pt x="144" y="65"/>
                    <a:pt x="146" y="56"/>
                  </a:cubicBezTo>
                  <a:cubicBezTo>
                    <a:pt x="147" y="47"/>
                    <a:pt x="135" y="44"/>
                    <a:pt x="134" y="45"/>
                  </a:cubicBezTo>
                  <a:cubicBezTo>
                    <a:pt x="127" y="45"/>
                    <a:pt x="121" y="45"/>
                    <a:pt x="116" y="41"/>
                  </a:cubicBezTo>
                  <a:cubicBezTo>
                    <a:pt x="113" y="40"/>
                    <a:pt x="120" y="38"/>
                    <a:pt x="120" y="35"/>
                  </a:cubicBezTo>
                  <a:cubicBezTo>
                    <a:pt x="113" y="26"/>
                    <a:pt x="111" y="37"/>
                    <a:pt x="107" y="31"/>
                  </a:cubicBezTo>
                  <a:cubicBezTo>
                    <a:pt x="99" y="26"/>
                    <a:pt x="113" y="26"/>
                    <a:pt x="106" y="20"/>
                  </a:cubicBezTo>
                  <a:cubicBezTo>
                    <a:pt x="103" y="16"/>
                    <a:pt x="97" y="19"/>
                    <a:pt x="93" y="22"/>
                  </a:cubicBezTo>
                  <a:cubicBezTo>
                    <a:pt x="91" y="24"/>
                    <a:pt x="90" y="19"/>
                    <a:pt x="88" y="21"/>
                  </a:cubicBezTo>
                  <a:cubicBezTo>
                    <a:pt x="85" y="25"/>
                    <a:pt x="93" y="25"/>
                    <a:pt x="88" y="29"/>
                  </a:cubicBezTo>
                  <a:cubicBezTo>
                    <a:pt x="85" y="32"/>
                    <a:pt x="77" y="34"/>
                    <a:pt x="74" y="37"/>
                  </a:cubicBezTo>
                  <a:cubicBezTo>
                    <a:pt x="65" y="47"/>
                    <a:pt x="73" y="51"/>
                    <a:pt x="79" y="44"/>
                  </a:cubicBezTo>
                  <a:cubicBezTo>
                    <a:pt x="83" y="40"/>
                    <a:pt x="109" y="29"/>
                    <a:pt x="100" y="41"/>
                  </a:cubicBezTo>
                  <a:cubicBezTo>
                    <a:pt x="92" y="44"/>
                    <a:pt x="63" y="59"/>
                    <a:pt x="87" y="58"/>
                  </a:cubicBezTo>
                  <a:cubicBezTo>
                    <a:pt x="93" y="58"/>
                    <a:pt x="95" y="57"/>
                    <a:pt x="102" y="55"/>
                  </a:cubicBezTo>
                  <a:cubicBezTo>
                    <a:pt x="112" y="52"/>
                    <a:pt x="113" y="40"/>
                    <a:pt x="130" y="56"/>
                  </a:cubicBezTo>
                  <a:cubicBezTo>
                    <a:pt x="128" y="61"/>
                    <a:pt x="103" y="62"/>
                    <a:pt x="95" y="64"/>
                  </a:cubicBezTo>
                  <a:cubicBezTo>
                    <a:pt x="80" y="69"/>
                    <a:pt x="68" y="63"/>
                    <a:pt x="56" y="45"/>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5" name="Freeform 17">
              <a:extLst>
                <a:ext uri="{FF2B5EF4-FFF2-40B4-BE49-F238E27FC236}">
                  <a16:creationId xmlns:a16="http://schemas.microsoft.com/office/drawing/2014/main" id="{272AE861-58C2-4A70-BE0A-DD82651CAAE4}"/>
                </a:ext>
              </a:extLst>
            </p:cNvPr>
            <p:cNvSpPr>
              <a:spLocks/>
            </p:cNvSpPr>
            <p:nvPr/>
          </p:nvSpPr>
          <p:spPr bwMode="auto">
            <a:xfrm>
              <a:off x="8702199" y="3201988"/>
              <a:ext cx="104775" cy="96837"/>
            </a:xfrm>
            <a:custGeom>
              <a:avLst/>
              <a:gdLst>
                <a:gd name="T0" fmla="*/ 51 w 102"/>
                <a:gd name="T1" fmla="*/ 20 h 96"/>
                <a:gd name="T2" fmla="*/ 96 w 102"/>
                <a:gd name="T3" fmla="*/ 32 h 96"/>
                <a:gd name="T4" fmla="*/ 91 w 102"/>
                <a:gd name="T5" fmla="*/ 50 h 96"/>
                <a:gd name="T6" fmla="*/ 87 w 102"/>
                <a:gd name="T7" fmla="*/ 75 h 96"/>
                <a:gd name="T8" fmla="*/ 66 w 102"/>
                <a:gd name="T9" fmla="*/ 66 h 96"/>
                <a:gd name="T10" fmla="*/ 13 w 102"/>
                <a:gd name="T11" fmla="*/ 57 h 96"/>
                <a:gd name="T12" fmla="*/ 49 w 102"/>
                <a:gd name="T13" fmla="*/ 64 h 96"/>
                <a:gd name="T14" fmla="*/ 36 w 102"/>
                <a:gd name="T15" fmla="*/ 44 h 96"/>
                <a:gd name="T16" fmla="*/ 58 w 102"/>
                <a:gd name="T17" fmla="*/ 41 h 96"/>
                <a:gd name="T18" fmla="*/ 71 w 102"/>
                <a:gd name="T19" fmla="*/ 32 h 96"/>
                <a:gd name="T20" fmla="*/ 51 w 102"/>
                <a:gd name="T21"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6">
                  <a:moveTo>
                    <a:pt x="51" y="20"/>
                  </a:moveTo>
                  <a:cubicBezTo>
                    <a:pt x="69" y="0"/>
                    <a:pt x="80" y="31"/>
                    <a:pt x="96" y="32"/>
                  </a:cubicBezTo>
                  <a:cubicBezTo>
                    <a:pt x="102" y="33"/>
                    <a:pt x="98" y="50"/>
                    <a:pt x="91" y="50"/>
                  </a:cubicBezTo>
                  <a:cubicBezTo>
                    <a:pt x="52" y="45"/>
                    <a:pt x="97" y="69"/>
                    <a:pt x="87" y="75"/>
                  </a:cubicBezTo>
                  <a:cubicBezTo>
                    <a:pt x="79" y="83"/>
                    <a:pt x="75" y="67"/>
                    <a:pt x="66" y="66"/>
                  </a:cubicBezTo>
                  <a:cubicBezTo>
                    <a:pt x="60" y="73"/>
                    <a:pt x="0" y="96"/>
                    <a:pt x="13" y="57"/>
                  </a:cubicBezTo>
                  <a:cubicBezTo>
                    <a:pt x="24" y="54"/>
                    <a:pt x="21" y="77"/>
                    <a:pt x="49" y="64"/>
                  </a:cubicBezTo>
                  <a:cubicBezTo>
                    <a:pt x="72" y="50"/>
                    <a:pt x="41" y="49"/>
                    <a:pt x="36" y="44"/>
                  </a:cubicBezTo>
                  <a:cubicBezTo>
                    <a:pt x="10" y="18"/>
                    <a:pt x="42" y="24"/>
                    <a:pt x="58" y="41"/>
                  </a:cubicBezTo>
                  <a:cubicBezTo>
                    <a:pt x="68" y="51"/>
                    <a:pt x="84" y="34"/>
                    <a:pt x="71" y="32"/>
                  </a:cubicBezTo>
                  <a:cubicBezTo>
                    <a:pt x="61" y="32"/>
                    <a:pt x="57" y="27"/>
                    <a:pt x="51" y="2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6" name="Freeform 18">
              <a:extLst>
                <a:ext uri="{FF2B5EF4-FFF2-40B4-BE49-F238E27FC236}">
                  <a16:creationId xmlns:a16="http://schemas.microsoft.com/office/drawing/2014/main" id="{F7EF4C6F-D573-48F1-92DC-CD6BC77723B7}"/>
                </a:ext>
              </a:extLst>
            </p:cNvPr>
            <p:cNvSpPr>
              <a:spLocks noEditPoints="1"/>
            </p:cNvSpPr>
            <p:nvPr/>
          </p:nvSpPr>
          <p:spPr bwMode="auto">
            <a:xfrm>
              <a:off x="7255986" y="2773363"/>
              <a:ext cx="1843088" cy="1844674"/>
            </a:xfrm>
            <a:custGeom>
              <a:avLst/>
              <a:gdLst>
                <a:gd name="T0" fmla="*/ 905 w 1809"/>
                <a:gd name="T1" fmla="*/ 1810 h 1810"/>
                <a:gd name="T2" fmla="*/ 905 w 1809"/>
                <a:gd name="T3" fmla="*/ 53 h 1810"/>
                <a:gd name="T4" fmla="*/ 52 w 1809"/>
                <a:gd name="T5" fmla="*/ 905 h 1810"/>
                <a:gd name="T6" fmla="*/ 1566 w 1809"/>
                <a:gd name="T7" fmla="*/ 905 h 1810"/>
                <a:gd name="T8" fmla="*/ 905 w 1809"/>
                <a:gd name="T9" fmla="*/ 243 h 1810"/>
                <a:gd name="T10" fmla="*/ 905 w 1809"/>
                <a:gd name="T11" fmla="*/ 1523 h 1810"/>
                <a:gd name="T12" fmla="*/ 471 w 1809"/>
                <a:gd name="T13" fmla="*/ 546 h 1810"/>
                <a:gd name="T14" fmla="*/ 516 w 1809"/>
                <a:gd name="T15" fmla="*/ 727 h 1810"/>
                <a:gd name="T16" fmla="*/ 501 w 1809"/>
                <a:gd name="T17" fmla="*/ 1168 h 1810"/>
                <a:gd name="T18" fmla="*/ 631 w 1809"/>
                <a:gd name="T19" fmla="*/ 780 h 1810"/>
                <a:gd name="T20" fmla="*/ 745 w 1809"/>
                <a:gd name="T21" fmla="*/ 813 h 1810"/>
                <a:gd name="T22" fmla="*/ 718 w 1809"/>
                <a:gd name="T23" fmla="*/ 956 h 1810"/>
                <a:gd name="T24" fmla="*/ 663 w 1809"/>
                <a:gd name="T25" fmla="*/ 1124 h 1810"/>
                <a:gd name="T26" fmla="*/ 792 w 1809"/>
                <a:gd name="T27" fmla="*/ 1194 h 1810"/>
                <a:gd name="T28" fmla="*/ 793 w 1809"/>
                <a:gd name="T29" fmla="*/ 694 h 1810"/>
                <a:gd name="T30" fmla="*/ 1042 w 1809"/>
                <a:gd name="T31" fmla="*/ 737 h 1810"/>
                <a:gd name="T32" fmla="*/ 953 w 1809"/>
                <a:gd name="T33" fmla="*/ 922 h 1810"/>
                <a:gd name="T34" fmla="*/ 942 w 1809"/>
                <a:gd name="T35" fmla="*/ 957 h 1810"/>
                <a:gd name="T36" fmla="*/ 1008 w 1809"/>
                <a:gd name="T37" fmla="*/ 1266 h 1810"/>
                <a:gd name="T38" fmla="*/ 990 w 1809"/>
                <a:gd name="T39" fmla="*/ 1014 h 1810"/>
                <a:gd name="T40" fmla="*/ 1084 w 1809"/>
                <a:gd name="T41" fmla="*/ 738 h 1810"/>
                <a:gd name="T42" fmla="*/ 1189 w 1809"/>
                <a:gd name="T43" fmla="*/ 742 h 1810"/>
                <a:gd name="T44" fmla="*/ 1251 w 1809"/>
                <a:gd name="T45" fmla="*/ 778 h 1810"/>
                <a:gd name="T46" fmla="*/ 1225 w 1809"/>
                <a:gd name="T47" fmla="*/ 938 h 1810"/>
                <a:gd name="T48" fmla="*/ 1171 w 1809"/>
                <a:gd name="T49" fmla="*/ 1088 h 1810"/>
                <a:gd name="T50" fmla="*/ 1261 w 1809"/>
                <a:gd name="T51" fmla="*/ 835 h 1810"/>
                <a:gd name="T52" fmla="*/ 1145 w 1809"/>
                <a:gd name="T53" fmla="*/ 470 h 1810"/>
                <a:gd name="T54" fmla="*/ 1370 w 1809"/>
                <a:gd name="T55" fmla="*/ 969 h 1810"/>
                <a:gd name="T56" fmla="*/ 1396 w 1809"/>
                <a:gd name="T57" fmla="*/ 1108 h 1810"/>
                <a:gd name="T58" fmla="*/ 1036 w 1809"/>
                <a:gd name="T59" fmla="*/ 1474 h 1810"/>
                <a:gd name="T60" fmla="*/ 799 w 1809"/>
                <a:gd name="T61" fmla="*/ 1482 h 1810"/>
                <a:gd name="T62" fmla="*/ 576 w 1809"/>
                <a:gd name="T63" fmla="*/ 1368 h 1810"/>
                <a:gd name="T64" fmla="*/ 541 w 1809"/>
                <a:gd name="T65" fmla="*/ 1349 h 1810"/>
                <a:gd name="T66" fmla="*/ 489 w 1809"/>
                <a:gd name="T67" fmla="*/ 622 h 1810"/>
                <a:gd name="T68" fmla="*/ 721 w 1809"/>
                <a:gd name="T69" fmla="*/ 794 h 1810"/>
                <a:gd name="T70" fmla="*/ 610 w 1809"/>
                <a:gd name="T71" fmla="*/ 864 h 1810"/>
                <a:gd name="T72" fmla="*/ 669 w 1809"/>
                <a:gd name="T73" fmla="*/ 958 h 1810"/>
                <a:gd name="T74" fmla="*/ 580 w 1809"/>
                <a:gd name="T75" fmla="*/ 903 h 1810"/>
                <a:gd name="T76" fmla="*/ 537 w 1809"/>
                <a:gd name="T77" fmla="*/ 1197 h 1810"/>
                <a:gd name="T78" fmla="*/ 694 w 1809"/>
                <a:gd name="T79" fmla="*/ 1165 h 1810"/>
                <a:gd name="T80" fmla="*/ 629 w 1809"/>
                <a:gd name="T81" fmla="*/ 1210 h 1810"/>
                <a:gd name="T82" fmla="*/ 726 w 1809"/>
                <a:gd name="T83" fmla="*/ 1275 h 1810"/>
                <a:gd name="T84" fmla="*/ 726 w 1809"/>
                <a:gd name="T85" fmla="*/ 1275 h 1810"/>
                <a:gd name="T86" fmla="*/ 801 w 1809"/>
                <a:gd name="T87" fmla="*/ 1332 h 1810"/>
                <a:gd name="T88" fmla="*/ 865 w 1809"/>
                <a:gd name="T89" fmla="*/ 1170 h 1810"/>
                <a:gd name="T90" fmla="*/ 894 w 1809"/>
                <a:gd name="T91" fmla="*/ 1171 h 1810"/>
                <a:gd name="T92" fmla="*/ 841 w 1809"/>
                <a:gd name="T93" fmla="*/ 1350 h 1810"/>
                <a:gd name="T94" fmla="*/ 854 w 1809"/>
                <a:gd name="T95" fmla="*/ 956 h 1810"/>
                <a:gd name="T96" fmla="*/ 798 w 1809"/>
                <a:gd name="T97" fmla="*/ 919 h 1810"/>
                <a:gd name="T98" fmla="*/ 921 w 1809"/>
                <a:gd name="T99" fmla="*/ 930 h 1810"/>
                <a:gd name="T100" fmla="*/ 1174 w 1809"/>
                <a:gd name="T101" fmla="*/ 924 h 1810"/>
                <a:gd name="T102" fmla="*/ 1140 w 1809"/>
                <a:gd name="T103" fmla="*/ 955 h 1810"/>
                <a:gd name="T104" fmla="*/ 1085 w 1809"/>
                <a:gd name="T105" fmla="*/ 1092 h 1810"/>
                <a:gd name="T106" fmla="*/ 1120 w 1809"/>
                <a:gd name="T107" fmla="*/ 1150 h 1810"/>
                <a:gd name="T108" fmla="*/ 1087 w 1809"/>
                <a:gd name="T109" fmla="*/ 1144 h 1810"/>
                <a:gd name="T110" fmla="*/ 1067 w 1809"/>
                <a:gd name="T111" fmla="*/ 1349 h 1810"/>
                <a:gd name="T112" fmla="*/ 1107 w 1809"/>
                <a:gd name="T113" fmla="*/ 1327 h 1810"/>
                <a:gd name="T114" fmla="*/ 1316 w 1809"/>
                <a:gd name="T115" fmla="*/ 1008 h 1810"/>
                <a:gd name="T116" fmla="*/ 990 w 1809"/>
                <a:gd name="T117" fmla="*/ 1329 h 1810"/>
                <a:gd name="T118" fmla="*/ 997 w 1809"/>
                <a:gd name="T119" fmla="*/ 1336 h 1810"/>
                <a:gd name="T120" fmla="*/ 1339 w 1809"/>
                <a:gd name="T121" fmla="*/ 77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9" h="1810">
                  <a:moveTo>
                    <a:pt x="905" y="0"/>
                  </a:moveTo>
                  <a:cubicBezTo>
                    <a:pt x="1403" y="0"/>
                    <a:pt x="1809" y="407"/>
                    <a:pt x="1809" y="905"/>
                  </a:cubicBezTo>
                  <a:cubicBezTo>
                    <a:pt x="1809" y="1403"/>
                    <a:pt x="1403" y="1810"/>
                    <a:pt x="905" y="1810"/>
                  </a:cubicBezTo>
                  <a:cubicBezTo>
                    <a:pt x="406" y="1810"/>
                    <a:pt x="0" y="1403"/>
                    <a:pt x="0" y="905"/>
                  </a:cubicBezTo>
                  <a:cubicBezTo>
                    <a:pt x="0" y="407"/>
                    <a:pt x="406" y="0"/>
                    <a:pt x="905" y="0"/>
                  </a:cubicBezTo>
                  <a:close/>
                  <a:moveTo>
                    <a:pt x="905" y="53"/>
                  </a:moveTo>
                  <a:cubicBezTo>
                    <a:pt x="1374" y="53"/>
                    <a:pt x="1757" y="436"/>
                    <a:pt x="1757" y="905"/>
                  </a:cubicBezTo>
                  <a:cubicBezTo>
                    <a:pt x="1757" y="1374"/>
                    <a:pt x="1374" y="1757"/>
                    <a:pt x="905" y="1757"/>
                  </a:cubicBezTo>
                  <a:cubicBezTo>
                    <a:pt x="435" y="1757"/>
                    <a:pt x="52" y="1374"/>
                    <a:pt x="52" y="905"/>
                  </a:cubicBezTo>
                  <a:cubicBezTo>
                    <a:pt x="52" y="436"/>
                    <a:pt x="435" y="53"/>
                    <a:pt x="905" y="53"/>
                  </a:cubicBezTo>
                  <a:close/>
                  <a:moveTo>
                    <a:pt x="905" y="243"/>
                  </a:moveTo>
                  <a:cubicBezTo>
                    <a:pt x="1269" y="243"/>
                    <a:pt x="1566" y="541"/>
                    <a:pt x="1566" y="905"/>
                  </a:cubicBezTo>
                  <a:cubicBezTo>
                    <a:pt x="1566" y="1270"/>
                    <a:pt x="1269" y="1567"/>
                    <a:pt x="905" y="1567"/>
                  </a:cubicBezTo>
                  <a:cubicBezTo>
                    <a:pt x="540" y="1567"/>
                    <a:pt x="243" y="1270"/>
                    <a:pt x="243" y="905"/>
                  </a:cubicBezTo>
                  <a:cubicBezTo>
                    <a:pt x="243" y="541"/>
                    <a:pt x="540" y="243"/>
                    <a:pt x="905" y="243"/>
                  </a:cubicBezTo>
                  <a:close/>
                  <a:moveTo>
                    <a:pt x="905" y="287"/>
                  </a:moveTo>
                  <a:cubicBezTo>
                    <a:pt x="1245" y="287"/>
                    <a:pt x="1522" y="565"/>
                    <a:pt x="1522" y="905"/>
                  </a:cubicBezTo>
                  <a:cubicBezTo>
                    <a:pt x="1522" y="1245"/>
                    <a:pt x="1245" y="1523"/>
                    <a:pt x="905" y="1523"/>
                  </a:cubicBezTo>
                  <a:cubicBezTo>
                    <a:pt x="564" y="1523"/>
                    <a:pt x="287" y="1245"/>
                    <a:pt x="287" y="905"/>
                  </a:cubicBezTo>
                  <a:cubicBezTo>
                    <a:pt x="287" y="565"/>
                    <a:pt x="564" y="287"/>
                    <a:pt x="905" y="287"/>
                  </a:cubicBezTo>
                  <a:close/>
                  <a:moveTo>
                    <a:pt x="471" y="546"/>
                  </a:moveTo>
                  <a:cubicBezTo>
                    <a:pt x="549" y="541"/>
                    <a:pt x="593" y="614"/>
                    <a:pt x="512" y="662"/>
                  </a:cubicBezTo>
                  <a:cubicBezTo>
                    <a:pt x="554" y="680"/>
                    <a:pt x="598" y="710"/>
                    <a:pt x="585" y="748"/>
                  </a:cubicBezTo>
                  <a:cubicBezTo>
                    <a:pt x="562" y="757"/>
                    <a:pt x="534" y="728"/>
                    <a:pt x="516" y="727"/>
                  </a:cubicBezTo>
                  <a:cubicBezTo>
                    <a:pt x="512" y="726"/>
                    <a:pt x="488" y="726"/>
                    <a:pt x="474" y="751"/>
                  </a:cubicBezTo>
                  <a:cubicBezTo>
                    <a:pt x="480" y="897"/>
                    <a:pt x="494" y="930"/>
                    <a:pt x="454" y="1056"/>
                  </a:cubicBezTo>
                  <a:cubicBezTo>
                    <a:pt x="439" y="1112"/>
                    <a:pt x="478" y="1146"/>
                    <a:pt x="501" y="1168"/>
                  </a:cubicBezTo>
                  <a:cubicBezTo>
                    <a:pt x="521" y="1167"/>
                    <a:pt x="558" y="1164"/>
                    <a:pt x="579" y="1162"/>
                  </a:cubicBezTo>
                  <a:cubicBezTo>
                    <a:pt x="494" y="1095"/>
                    <a:pt x="483" y="1068"/>
                    <a:pt x="497" y="960"/>
                  </a:cubicBezTo>
                  <a:cubicBezTo>
                    <a:pt x="508" y="867"/>
                    <a:pt x="576" y="835"/>
                    <a:pt x="631" y="780"/>
                  </a:cubicBezTo>
                  <a:cubicBezTo>
                    <a:pt x="558" y="733"/>
                    <a:pt x="616" y="658"/>
                    <a:pt x="664" y="764"/>
                  </a:cubicBezTo>
                  <a:cubicBezTo>
                    <a:pt x="697" y="770"/>
                    <a:pt x="736" y="765"/>
                    <a:pt x="767" y="766"/>
                  </a:cubicBezTo>
                  <a:cubicBezTo>
                    <a:pt x="787" y="779"/>
                    <a:pt x="792" y="813"/>
                    <a:pt x="745" y="813"/>
                  </a:cubicBezTo>
                  <a:cubicBezTo>
                    <a:pt x="734" y="850"/>
                    <a:pt x="723" y="881"/>
                    <a:pt x="713" y="918"/>
                  </a:cubicBezTo>
                  <a:cubicBezTo>
                    <a:pt x="720" y="919"/>
                    <a:pt x="718" y="917"/>
                    <a:pt x="722" y="918"/>
                  </a:cubicBezTo>
                  <a:cubicBezTo>
                    <a:pt x="724" y="923"/>
                    <a:pt x="720" y="948"/>
                    <a:pt x="718" y="956"/>
                  </a:cubicBezTo>
                  <a:cubicBezTo>
                    <a:pt x="715" y="958"/>
                    <a:pt x="705" y="957"/>
                    <a:pt x="702" y="959"/>
                  </a:cubicBezTo>
                  <a:cubicBezTo>
                    <a:pt x="688" y="1011"/>
                    <a:pt x="670" y="1059"/>
                    <a:pt x="656" y="1111"/>
                  </a:cubicBezTo>
                  <a:cubicBezTo>
                    <a:pt x="656" y="1114"/>
                    <a:pt x="660" y="1123"/>
                    <a:pt x="663" y="1124"/>
                  </a:cubicBezTo>
                  <a:cubicBezTo>
                    <a:pt x="685" y="1125"/>
                    <a:pt x="693" y="1123"/>
                    <a:pt x="710" y="1125"/>
                  </a:cubicBezTo>
                  <a:cubicBezTo>
                    <a:pt x="737" y="1136"/>
                    <a:pt x="738" y="1167"/>
                    <a:pt x="746" y="1196"/>
                  </a:cubicBezTo>
                  <a:cubicBezTo>
                    <a:pt x="758" y="1198"/>
                    <a:pt x="780" y="1197"/>
                    <a:pt x="792" y="1194"/>
                  </a:cubicBezTo>
                  <a:cubicBezTo>
                    <a:pt x="799" y="1146"/>
                    <a:pt x="749" y="1106"/>
                    <a:pt x="732" y="1018"/>
                  </a:cubicBezTo>
                  <a:cubicBezTo>
                    <a:pt x="729" y="923"/>
                    <a:pt x="786" y="827"/>
                    <a:pt x="850" y="760"/>
                  </a:cubicBezTo>
                  <a:cubicBezTo>
                    <a:pt x="825" y="724"/>
                    <a:pt x="784" y="765"/>
                    <a:pt x="793" y="694"/>
                  </a:cubicBezTo>
                  <a:cubicBezTo>
                    <a:pt x="810" y="684"/>
                    <a:pt x="820" y="687"/>
                    <a:pt x="835" y="691"/>
                  </a:cubicBezTo>
                  <a:cubicBezTo>
                    <a:pt x="853" y="705"/>
                    <a:pt x="866" y="726"/>
                    <a:pt x="877" y="744"/>
                  </a:cubicBezTo>
                  <a:cubicBezTo>
                    <a:pt x="952" y="729"/>
                    <a:pt x="983" y="719"/>
                    <a:pt x="1042" y="737"/>
                  </a:cubicBezTo>
                  <a:cubicBezTo>
                    <a:pt x="1044" y="748"/>
                    <a:pt x="1044" y="757"/>
                    <a:pt x="1040" y="768"/>
                  </a:cubicBezTo>
                  <a:cubicBezTo>
                    <a:pt x="1029" y="770"/>
                    <a:pt x="1011" y="776"/>
                    <a:pt x="1000" y="779"/>
                  </a:cubicBezTo>
                  <a:cubicBezTo>
                    <a:pt x="982" y="826"/>
                    <a:pt x="970" y="874"/>
                    <a:pt x="953" y="922"/>
                  </a:cubicBezTo>
                  <a:cubicBezTo>
                    <a:pt x="959" y="924"/>
                    <a:pt x="958" y="923"/>
                    <a:pt x="965" y="925"/>
                  </a:cubicBezTo>
                  <a:cubicBezTo>
                    <a:pt x="966" y="940"/>
                    <a:pt x="966" y="946"/>
                    <a:pt x="964" y="953"/>
                  </a:cubicBezTo>
                  <a:cubicBezTo>
                    <a:pt x="956" y="954"/>
                    <a:pt x="951" y="955"/>
                    <a:pt x="942" y="957"/>
                  </a:cubicBezTo>
                  <a:cubicBezTo>
                    <a:pt x="934" y="1008"/>
                    <a:pt x="914" y="1066"/>
                    <a:pt x="906" y="1118"/>
                  </a:cubicBezTo>
                  <a:cubicBezTo>
                    <a:pt x="931" y="1140"/>
                    <a:pt x="973" y="1156"/>
                    <a:pt x="991" y="1178"/>
                  </a:cubicBezTo>
                  <a:cubicBezTo>
                    <a:pt x="998" y="1203"/>
                    <a:pt x="1006" y="1243"/>
                    <a:pt x="1008" y="1266"/>
                  </a:cubicBezTo>
                  <a:cubicBezTo>
                    <a:pt x="1021" y="1258"/>
                    <a:pt x="1034" y="1244"/>
                    <a:pt x="1042" y="1234"/>
                  </a:cubicBezTo>
                  <a:cubicBezTo>
                    <a:pt x="1042" y="1202"/>
                    <a:pt x="1004" y="1176"/>
                    <a:pt x="997" y="1144"/>
                  </a:cubicBezTo>
                  <a:cubicBezTo>
                    <a:pt x="981" y="1092"/>
                    <a:pt x="986" y="1052"/>
                    <a:pt x="990" y="1014"/>
                  </a:cubicBezTo>
                  <a:cubicBezTo>
                    <a:pt x="1005" y="935"/>
                    <a:pt x="1045" y="888"/>
                    <a:pt x="1081" y="822"/>
                  </a:cubicBezTo>
                  <a:cubicBezTo>
                    <a:pt x="1103" y="791"/>
                    <a:pt x="1132" y="783"/>
                    <a:pt x="1153" y="764"/>
                  </a:cubicBezTo>
                  <a:cubicBezTo>
                    <a:pt x="1116" y="737"/>
                    <a:pt x="1101" y="750"/>
                    <a:pt x="1084" y="738"/>
                  </a:cubicBezTo>
                  <a:cubicBezTo>
                    <a:pt x="1071" y="718"/>
                    <a:pt x="1076" y="711"/>
                    <a:pt x="1079" y="706"/>
                  </a:cubicBezTo>
                  <a:cubicBezTo>
                    <a:pt x="1094" y="689"/>
                    <a:pt x="1115" y="692"/>
                    <a:pt x="1138" y="695"/>
                  </a:cubicBezTo>
                  <a:cubicBezTo>
                    <a:pt x="1154" y="705"/>
                    <a:pt x="1172" y="726"/>
                    <a:pt x="1189" y="742"/>
                  </a:cubicBezTo>
                  <a:cubicBezTo>
                    <a:pt x="1226" y="740"/>
                    <a:pt x="1240" y="730"/>
                    <a:pt x="1268" y="741"/>
                  </a:cubicBezTo>
                  <a:cubicBezTo>
                    <a:pt x="1289" y="750"/>
                    <a:pt x="1287" y="760"/>
                    <a:pt x="1276" y="771"/>
                  </a:cubicBezTo>
                  <a:cubicBezTo>
                    <a:pt x="1267" y="774"/>
                    <a:pt x="1257" y="776"/>
                    <a:pt x="1251" y="778"/>
                  </a:cubicBezTo>
                  <a:cubicBezTo>
                    <a:pt x="1236" y="822"/>
                    <a:pt x="1229" y="847"/>
                    <a:pt x="1212" y="908"/>
                  </a:cubicBezTo>
                  <a:cubicBezTo>
                    <a:pt x="1223" y="912"/>
                    <a:pt x="1217" y="910"/>
                    <a:pt x="1224" y="912"/>
                  </a:cubicBezTo>
                  <a:cubicBezTo>
                    <a:pt x="1224" y="917"/>
                    <a:pt x="1227" y="926"/>
                    <a:pt x="1225" y="938"/>
                  </a:cubicBezTo>
                  <a:cubicBezTo>
                    <a:pt x="1224" y="940"/>
                    <a:pt x="1221" y="940"/>
                    <a:pt x="1218" y="942"/>
                  </a:cubicBezTo>
                  <a:cubicBezTo>
                    <a:pt x="1212" y="948"/>
                    <a:pt x="1201" y="958"/>
                    <a:pt x="1197" y="967"/>
                  </a:cubicBezTo>
                  <a:cubicBezTo>
                    <a:pt x="1190" y="1007"/>
                    <a:pt x="1178" y="1048"/>
                    <a:pt x="1171" y="1088"/>
                  </a:cubicBezTo>
                  <a:cubicBezTo>
                    <a:pt x="1186" y="1089"/>
                    <a:pt x="1209" y="1086"/>
                    <a:pt x="1227" y="1085"/>
                  </a:cubicBezTo>
                  <a:cubicBezTo>
                    <a:pt x="1242" y="1091"/>
                    <a:pt x="1243" y="1093"/>
                    <a:pt x="1250" y="1103"/>
                  </a:cubicBezTo>
                  <a:cubicBezTo>
                    <a:pt x="1253" y="1017"/>
                    <a:pt x="1258" y="921"/>
                    <a:pt x="1261" y="835"/>
                  </a:cubicBezTo>
                  <a:cubicBezTo>
                    <a:pt x="1281" y="781"/>
                    <a:pt x="1293" y="763"/>
                    <a:pt x="1341" y="735"/>
                  </a:cubicBezTo>
                  <a:cubicBezTo>
                    <a:pt x="1275" y="594"/>
                    <a:pt x="1211" y="526"/>
                    <a:pt x="1142" y="491"/>
                  </a:cubicBezTo>
                  <a:cubicBezTo>
                    <a:pt x="1124" y="483"/>
                    <a:pt x="1131" y="471"/>
                    <a:pt x="1145" y="470"/>
                  </a:cubicBezTo>
                  <a:cubicBezTo>
                    <a:pt x="1223" y="464"/>
                    <a:pt x="1407" y="650"/>
                    <a:pt x="1428" y="771"/>
                  </a:cubicBezTo>
                  <a:cubicBezTo>
                    <a:pt x="1421" y="823"/>
                    <a:pt x="1413" y="919"/>
                    <a:pt x="1391" y="973"/>
                  </a:cubicBezTo>
                  <a:cubicBezTo>
                    <a:pt x="1384" y="977"/>
                    <a:pt x="1375" y="975"/>
                    <a:pt x="1370" y="969"/>
                  </a:cubicBezTo>
                  <a:cubicBezTo>
                    <a:pt x="1364" y="930"/>
                    <a:pt x="1381" y="877"/>
                    <a:pt x="1368" y="847"/>
                  </a:cubicBezTo>
                  <a:cubicBezTo>
                    <a:pt x="1363" y="833"/>
                    <a:pt x="1348" y="835"/>
                    <a:pt x="1340" y="839"/>
                  </a:cubicBezTo>
                  <a:cubicBezTo>
                    <a:pt x="1321" y="904"/>
                    <a:pt x="1386" y="1024"/>
                    <a:pt x="1396" y="1108"/>
                  </a:cubicBezTo>
                  <a:cubicBezTo>
                    <a:pt x="1370" y="1295"/>
                    <a:pt x="1197" y="1407"/>
                    <a:pt x="1073" y="1435"/>
                  </a:cubicBezTo>
                  <a:cubicBezTo>
                    <a:pt x="1073" y="1444"/>
                    <a:pt x="1074" y="1458"/>
                    <a:pt x="1066" y="1467"/>
                  </a:cubicBezTo>
                  <a:cubicBezTo>
                    <a:pt x="1060" y="1475"/>
                    <a:pt x="1049" y="1488"/>
                    <a:pt x="1036" y="1474"/>
                  </a:cubicBezTo>
                  <a:cubicBezTo>
                    <a:pt x="1032" y="1463"/>
                    <a:pt x="1033" y="1456"/>
                    <a:pt x="1033" y="1443"/>
                  </a:cubicBezTo>
                  <a:cubicBezTo>
                    <a:pt x="961" y="1444"/>
                    <a:pt x="890" y="1448"/>
                    <a:pt x="818" y="1438"/>
                  </a:cubicBezTo>
                  <a:cubicBezTo>
                    <a:pt x="813" y="1452"/>
                    <a:pt x="808" y="1471"/>
                    <a:pt x="799" y="1482"/>
                  </a:cubicBezTo>
                  <a:cubicBezTo>
                    <a:pt x="788" y="1486"/>
                    <a:pt x="780" y="1484"/>
                    <a:pt x="774" y="1476"/>
                  </a:cubicBezTo>
                  <a:cubicBezTo>
                    <a:pt x="772" y="1459"/>
                    <a:pt x="773" y="1452"/>
                    <a:pt x="780" y="1437"/>
                  </a:cubicBezTo>
                  <a:cubicBezTo>
                    <a:pt x="675" y="1427"/>
                    <a:pt x="646" y="1407"/>
                    <a:pt x="576" y="1368"/>
                  </a:cubicBezTo>
                  <a:cubicBezTo>
                    <a:pt x="568" y="1382"/>
                    <a:pt x="565" y="1383"/>
                    <a:pt x="554" y="1388"/>
                  </a:cubicBezTo>
                  <a:cubicBezTo>
                    <a:pt x="537" y="1390"/>
                    <a:pt x="530" y="1382"/>
                    <a:pt x="531" y="1378"/>
                  </a:cubicBezTo>
                  <a:cubicBezTo>
                    <a:pt x="527" y="1373"/>
                    <a:pt x="537" y="1357"/>
                    <a:pt x="541" y="1349"/>
                  </a:cubicBezTo>
                  <a:cubicBezTo>
                    <a:pt x="488" y="1291"/>
                    <a:pt x="444" y="1238"/>
                    <a:pt x="400" y="1166"/>
                  </a:cubicBezTo>
                  <a:cubicBezTo>
                    <a:pt x="360" y="1021"/>
                    <a:pt x="436" y="994"/>
                    <a:pt x="397" y="720"/>
                  </a:cubicBezTo>
                  <a:cubicBezTo>
                    <a:pt x="406" y="682"/>
                    <a:pt x="456" y="649"/>
                    <a:pt x="489" y="622"/>
                  </a:cubicBezTo>
                  <a:cubicBezTo>
                    <a:pt x="497" y="600"/>
                    <a:pt x="485" y="575"/>
                    <a:pt x="471" y="546"/>
                  </a:cubicBezTo>
                  <a:close/>
                  <a:moveTo>
                    <a:pt x="610" y="864"/>
                  </a:moveTo>
                  <a:cubicBezTo>
                    <a:pt x="621" y="830"/>
                    <a:pt x="659" y="788"/>
                    <a:pt x="721" y="794"/>
                  </a:cubicBezTo>
                  <a:cubicBezTo>
                    <a:pt x="708" y="837"/>
                    <a:pt x="688" y="881"/>
                    <a:pt x="682" y="924"/>
                  </a:cubicBezTo>
                  <a:cubicBezTo>
                    <a:pt x="670" y="925"/>
                    <a:pt x="658" y="926"/>
                    <a:pt x="646" y="922"/>
                  </a:cubicBezTo>
                  <a:cubicBezTo>
                    <a:pt x="633" y="907"/>
                    <a:pt x="618" y="886"/>
                    <a:pt x="610" y="864"/>
                  </a:cubicBezTo>
                  <a:close/>
                  <a:moveTo>
                    <a:pt x="580" y="903"/>
                  </a:moveTo>
                  <a:cubicBezTo>
                    <a:pt x="594" y="919"/>
                    <a:pt x="607" y="936"/>
                    <a:pt x="621" y="952"/>
                  </a:cubicBezTo>
                  <a:cubicBezTo>
                    <a:pt x="634" y="960"/>
                    <a:pt x="653" y="958"/>
                    <a:pt x="669" y="958"/>
                  </a:cubicBezTo>
                  <a:cubicBezTo>
                    <a:pt x="653" y="1008"/>
                    <a:pt x="640" y="1058"/>
                    <a:pt x="625" y="1109"/>
                  </a:cubicBezTo>
                  <a:cubicBezTo>
                    <a:pt x="583" y="1107"/>
                    <a:pt x="548" y="1054"/>
                    <a:pt x="548" y="989"/>
                  </a:cubicBezTo>
                  <a:cubicBezTo>
                    <a:pt x="551" y="959"/>
                    <a:pt x="554" y="925"/>
                    <a:pt x="580" y="903"/>
                  </a:cubicBezTo>
                  <a:close/>
                  <a:moveTo>
                    <a:pt x="591" y="1199"/>
                  </a:moveTo>
                  <a:cubicBezTo>
                    <a:pt x="587" y="1223"/>
                    <a:pt x="585" y="1227"/>
                    <a:pt x="576" y="1239"/>
                  </a:cubicBezTo>
                  <a:cubicBezTo>
                    <a:pt x="549" y="1235"/>
                    <a:pt x="539" y="1207"/>
                    <a:pt x="537" y="1197"/>
                  </a:cubicBezTo>
                  <a:cubicBezTo>
                    <a:pt x="544" y="1191"/>
                    <a:pt x="576" y="1190"/>
                    <a:pt x="591" y="1199"/>
                  </a:cubicBezTo>
                  <a:close/>
                  <a:moveTo>
                    <a:pt x="642" y="1159"/>
                  </a:moveTo>
                  <a:cubicBezTo>
                    <a:pt x="661" y="1156"/>
                    <a:pt x="677" y="1157"/>
                    <a:pt x="694" y="1165"/>
                  </a:cubicBezTo>
                  <a:cubicBezTo>
                    <a:pt x="746" y="1217"/>
                    <a:pt x="685" y="1287"/>
                    <a:pt x="645" y="1290"/>
                  </a:cubicBezTo>
                  <a:cubicBezTo>
                    <a:pt x="631" y="1286"/>
                    <a:pt x="621" y="1277"/>
                    <a:pt x="609" y="1268"/>
                  </a:cubicBezTo>
                  <a:cubicBezTo>
                    <a:pt x="613" y="1251"/>
                    <a:pt x="623" y="1226"/>
                    <a:pt x="629" y="1210"/>
                  </a:cubicBezTo>
                  <a:cubicBezTo>
                    <a:pt x="638" y="1209"/>
                    <a:pt x="645" y="1213"/>
                    <a:pt x="654" y="1212"/>
                  </a:cubicBezTo>
                  <a:cubicBezTo>
                    <a:pt x="655" y="1210"/>
                    <a:pt x="675" y="1205"/>
                    <a:pt x="642" y="1159"/>
                  </a:cubicBezTo>
                  <a:close/>
                  <a:moveTo>
                    <a:pt x="726" y="1275"/>
                  </a:moveTo>
                  <a:cubicBezTo>
                    <a:pt x="712" y="1291"/>
                    <a:pt x="704" y="1310"/>
                    <a:pt x="699" y="1324"/>
                  </a:cubicBezTo>
                  <a:cubicBezTo>
                    <a:pt x="717" y="1333"/>
                    <a:pt x="737" y="1332"/>
                    <a:pt x="760" y="1329"/>
                  </a:cubicBezTo>
                  <a:cubicBezTo>
                    <a:pt x="746" y="1321"/>
                    <a:pt x="741" y="1281"/>
                    <a:pt x="726" y="1275"/>
                  </a:cubicBezTo>
                  <a:close/>
                  <a:moveTo>
                    <a:pt x="766" y="1240"/>
                  </a:moveTo>
                  <a:cubicBezTo>
                    <a:pt x="790" y="1244"/>
                    <a:pt x="811" y="1258"/>
                    <a:pt x="829" y="1271"/>
                  </a:cubicBezTo>
                  <a:cubicBezTo>
                    <a:pt x="827" y="1291"/>
                    <a:pt x="829" y="1321"/>
                    <a:pt x="801" y="1332"/>
                  </a:cubicBezTo>
                  <a:cubicBezTo>
                    <a:pt x="791" y="1303"/>
                    <a:pt x="774" y="1269"/>
                    <a:pt x="766" y="1240"/>
                  </a:cubicBezTo>
                  <a:close/>
                  <a:moveTo>
                    <a:pt x="849" y="1153"/>
                  </a:moveTo>
                  <a:cubicBezTo>
                    <a:pt x="856" y="1157"/>
                    <a:pt x="862" y="1162"/>
                    <a:pt x="865" y="1170"/>
                  </a:cubicBezTo>
                  <a:cubicBezTo>
                    <a:pt x="862" y="1182"/>
                    <a:pt x="860" y="1196"/>
                    <a:pt x="849" y="1203"/>
                  </a:cubicBezTo>
                  <a:cubicBezTo>
                    <a:pt x="848" y="1187"/>
                    <a:pt x="847" y="1170"/>
                    <a:pt x="849" y="1153"/>
                  </a:cubicBezTo>
                  <a:close/>
                  <a:moveTo>
                    <a:pt x="894" y="1171"/>
                  </a:moveTo>
                  <a:cubicBezTo>
                    <a:pt x="915" y="1180"/>
                    <a:pt x="945" y="1192"/>
                    <a:pt x="947" y="1210"/>
                  </a:cubicBezTo>
                  <a:cubicBezTo>
                    <a:pt x="954" y="1251"/>
                    <a:pt x="964" y="1270"/>
                    <a:pt x="971" y="1298"/>
                  </a:cubicBezTo>
                  <a:cubicBezTo>
                    <a:pt x="951" y="1323"/>
                    <a:pt x="929" y="1362"/>
                    <a:pt x="841" y="1350"/>
                  </a:cubicBezTo>
                  <a:cubicBezTo>
                    <a:pt x="858" y="1294"/>
                    <a:pt x="877" y="1228"/>
                    <a:pt x="894" y="1171"/>
                  </a:cubicBezTo>
                  <a:close/>
                  <a:moveTo>
                    <a:pt x="798" y="919"/>
                  </a:moveTo>
                  <a:cubicBezTo>
                    <a:pt x="844" y="927"/>
                    <a:pt x="836" y="942"/>
                    <a:pt x="854" y="956"/>
                  </a:cubicBezTo>
                  <a:cubicBezTo>
                    <a:pt x="875" y="962"/>
                    <a:pt x="887" y="964"/>
                    <a:pt x="905" y="966"/>
                  </a:cubicBezTo>
                  <a:cubicBezTo>
                    <a:pt x="892" y="1013"/>
                    <a:pt x="886" y="1063"/>
                    <a:pt x="874" y="1110"/>
                  </a:cubicBezTo>
                  <a:cubicBezTo>
                    <a:pt x="834" y="1079"/>
                    <a:pt x="764" y="1046"/>
                    <a:pt x="798" y="919"/>
                  </a:cubicBezTo>
                  <a:close/>
                  <a:moveTo>
                    <a:pt x="970" y="763"/>
                  </a:moveTo>
                  <a:cubicBezTo>
                    <a:pt x="908" y="750"/>
                    <a:pt x="786" y="825"/>
                    <a:pt x="881" y="919"/>
                  </a:cubicBezTo>
                  <a:cubicBezTo>
                    <a:pt x="892" y="925"/>
                    <a:pt x="908" y="929"/>
                    <a:pt x="921" y="930"/>
                  </a:cubicBezTo>
                  <a:cubicBezTo>
                    <a:pt x="934" y="878"/>
                    <a:pt x="956" y="816"/>
                    <a:pt x="970" y="763"/>
                  </a:cubicBezTo>
                  <a:close/>
                  <a:moveTo>
                    <a:pt x="1219" y="769"/>
                  </a:moveTo>
                  <a:cubicBezTo>
                    <a:pt x="1147" y="789"/>
                    <a:pt x="1085" y="881"/>
                    <a:pt x="1174" y="924"/>
                  </a:cubicBezTo>
                  <a:cubicBezTo>
                    <a:pt x="1187" y="878"/>
                    <a:pt x="1205" y="816"/>
                    <a:pt x="1219" y="769"/>
                  </a:cubicBezTo>
                  <a:close/>
                  <a:moveTo>
                    <a:pt x="1090" y="922"/>
                  </a:moveTo>
                  <a:cubicBezTo>
                    <a:pt x="1117" y="931"/>
                    <a:pt x="1124" y="947"/>
                    <a:pt x="1140" y="955"/>
                  </a:cubicBezTo>
                  <a:cubicBezTo>
                    <a:pt x="1149" y="958"/>
                    <a:pt x="1152" y="960"/>
                    <a:pt x="1165" y="960"/>
                  </a:cubicBezTo>
                  <a:cubicBezTo>
                    <a:pt x="1157" y="1004"/>
                    <a:pt x="1145" y="1050"/>
                    <a:pt x="1137" y="1094"/>
                  </a:cubicBezTo>
                  <a:cubicBezTo>
                    <a:pt x="1122" y="1096"/>
                    <a:pt x="1110" y="1097"/>
                    <a:pt x="1085" y="1092"/>
                  </a:cubicBezTo>
                  <a:cubicBezTo>
                    <a:pt x="1034" y="1066"/>
                    <a:pt x="1063" y="969"/>
                    <a:pt x="1090" y="922"/>
                  </a:cubicBezTo>
                  <a:close/>
                  <a:moveTo>
                    <a:pt x="1087" y="1144"/>
                  </a:moveTo>
                  <a:cubicBezTo>
                    <a:pt x="1107" y="1134"/>
                    <a:pt x="1113" y="1141"/>
                    <a:pt x="1120" y="1150"/>
                  </a:cubicBezTo>
                  <a:cubicBezTo>
                    <a:pt x="1119" y="1166"/>
                    <a:pt x="1114" y="1190"/>
                    <a:pt x="1104" y="1205"/>
                  </a:cubicBezTo>
                  <a:cubicBezTo>
                    <a:pt x="1089" y="1201"/>
                    <a:pt x="1080" y="1176"/>
                    <a:pt x="1078" y="1166"/>
                  </a:cubicBezTo>
                  <a:cubicBezTo>
                    <a:pt x="1079" y="1159"/>
                    <a:pt x="1081" y="1151"/>
                    <a:pt x="1087" y="1144"/>
                  </a:cubicBezTo>
                  <a:close/>
                  <a:moveTo>
                    <a:pt x="1011" y="1316"/>
                  </a:moveTo>
                  <a:cubicBezTo>
                    <a:pt x="1033" y="1292"/>
                    <a:pt x="1067" y="1267"/>
                    <a:pt x="1098" y="1251"/>
                  </a:cubicBezTo>
                  <a:cubicBezTo>
                    <a:pt x="1092" y="1280"/>
                    <a:pt x="1078" y="1318"/>
                    <a:pt x="1067" y="1349"/>
                  </a:cubicBezTo>
                  <a:cubicBezTo>
                    <a:pt x="1048" y="1341"/>
                    <a:pt x="1027" y="1328"/>
                    <a:pt x="1011" y="1316"/>
                  </a:cubicBezTo>
                  <a:close/>
                  <a:moveTo>
                    <a:pt x="1177" y="1133"/>
                  </a:moveTo>
                  <a:cubicBezTo>
                    <a:pt x="1251" y="1085"/>
                    <a:pt x="1313" y="1275"/>
                    <a:pt x="1107" y="1327"/>
                  </a:cubicBezTo>
                  <a:cubicBezTo>
                    <a:pt x="1125" y="1250"/>
                    <a:pt x="1137" y="1205"/>
                    <a:pt x="1146" y="1155"/>
                  </a:cubicBezTo>
                  <a:cubicBezTo>
                    <a:pt x="1155" y="1148"/>
                    <a:pt x="1168" y="1141"/>
                    <a:pt x="1177" y="1133"/>
                  </a:cubicBezTo>
                  <a:close/>
                  <a:moveTo>
                    <a:pt x="1316" y="1008"/>
                  </a:moveTo>
                  <a:cubicBezTo>
                    <a:pt x="1328" y="1034"/>
                    <a:pt x="1357" y="1185"/>
                    <a:pt x="1301" y="1208"/>
                  </a:cubicBezTo>
                  <a:cubicBezTo>
                    <a:pt x="1320" y="1147"/>
                    <a:pt x="1317" y="1067"/>
                    <a:pt x="1316" y="1008"/>
                  </a:cubicBezTo>
                  <a:close/>
                  <a:moveTo>
                    <a:pt x="990" y="1329"/>
                  </a:moveTo>
                  <a:cubicBezTo>
                    <a:pt x="985" y="1336"/>
                    <a:pt x="978" y="1341"/>
                    <a:pt x="970" y="1346"/>
                  </a:cubicBezTo>
                  <a:cubicBezTo>
                    <a:pt x="972" y="1347"/>
                    <a:pt x="973" y="1350"/>
                    <a:pt x="974" y="1351"/>
                  </a:cubicBezTo>
                  <a:cubicBezTo>
                    <a:pt x="982" y="1350"/>
                    <a:pt x="990" y="1344"/>
                    <a:pt x="997" y="1336"/>
                  </a:cubicBezTo>
                  <a:cubicBezTo>
                    <a:pt x="995" y="1332"/>
                    <a:pt x="995" y="1332"/>
                    <a:pt x="990" y="1329"/>
                  </a:cubicBezTo>
                  <a:close/>
                  <a:moveTo>
                    <a:pt x="1304" y="824"/>
                  </a:moveTo>
                  <a:cubicBezTo>
                    <a:pt x="1315" y="814"/>
                    <a:pt x="1333" y="791"/>
                    <a:pt x="1339" y="777"/>
                  </a:cubicBezTo>
                  <a:cubicBezTo>
                    <a:pt x="1348" y="802"/>
                    <a:pt x="1329" y="819"/>
                    <a:pt x="1304" y="82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7" name="Freeform 19">
              <a:extLst>
                <a:ext uri="{FF2B5EF4-FFF2-40B4-BE49-F238E27FC236}">
                  <a16:creationId xmlns:a16="http://schemas.microsoft.com/office/drawing/2014/main" id="{D1C281D7-F41E-48DC-883B-4B0D58EA1CDF}"/>
                </a:ext>
              </a:extLst>
            </p:cNvPr>
            <p:cNvSpPr>
              <a:spLocks noEditPoints="1"/>
            </p:cNvSpPr>
            <p:nvPr/>
          </p:nvSpPr>
          <p:spPr bwMode="auto">
            <a:xfrm>
              <a:off x="7343299" y="3660775"/>
              <a:ext cx="1674813" cy="874712"/>
            </a:xfrm>
            <a:custGeom>
              <a:avLst/>
              <a:gdLst>
                <a:gd name="T0" fmla="*/ 124 w 1644"/>
                <a:gd name="T1" fmla="*/ 6 h 859"/>
                <a:gd name="T2" fmla="*/ 2 w 1644"/>
                <a:gd name="T3" fmla="*/ 80 h 859"/>
                <a:gd name="T4" fmla="*/ 158 w 1644"/>
                <a:gd name="T5" fmla="*/ 210 h 859"/>
                <a:gd name="T6" fmla="*/ 76 w 1644"/>
                <a:gd name="T7" fmla="*/ 292 h 859"/>
                <a:gd name="T8" fmla="*/ 46 w 1644"/>
                <a:gd name="T9" fmla="*/ 187 h 859"/>
                <a:gd name="T10" fmla="*/ 44 w 1644"/>
                <a:gd name="T11" fmla="*/ 245 h 859"/>
                <a:gd name="T12" fmla="*/ 144 w 1644"/>
                <a:gd name="T13" fmla="*/ 239 h 859"/>
                <a:gd name="T14" fmla="*/ 77 w 1644"/>
                <a:gd name="T15" fmla="*/ 383 h 859"/>
                <a:gd name="T16" fmla="*/ 230 w 1644"/>
                <a:gd name="T17" fmla="*/ 398 h 859"/>
                <a:gd name="T18" fmla="*/ 173 w 1644"/>
                <a:gd name="T19" fmla="*/ 350 h 859"/>
                <a:gd name="T20" fmla="*/ 261 w 1644"/>
                <a:gd name="T21" fmla="*/ 549 h 859"/>
                <a:gd name="T22" fmla="*/ 210 w 1644"/>
                <a:gd name="T23" fmla="*/ 594 h 859"/>
                <a:gd name="T24" fmla="*/ 250 w 1644"/>
                <a:gd name="T25" fmla="*/ 483 h 859"/>
                <a:gd name="T26" fmla="*/ 326 w 1644"/>
                <a:gd name="T27" fmla="*/ 551 h 859"/>
                <a:gd name="T28" fmla="*/ 309 w 1644"/>
                <a:gd name="T29" fmla="*/ 532 h 859"/>
                <a:gd name="T30" fmla="*/ 253 w 1644"/>
                <a:gd name="T31" fmla="*/ 500 h 859"/>
                <a:gd name="T32" fmla="*/ 221 w 1644"/>
                <a:gd name="T33" fmla="*/ 584 h 859"/>
                <a:gd name="T34" fmla="*/ 250 w 1644"/>
                <a:gd name="T35" fmla="*/ 559 h 859"/>
                <a:gd name="T36" fmla="*/ 338 w 1644"/>
                <a:gd name="T37" fmla="*/ 690 h 859"/>
                <a:gd name="T38" fmla="*/ 417 w 1644"/>
                <a:gd name="T39" fmla="*/ 602 h 859"/>
                <a:gd name="T40" fmla="*/ 349 w 1644"/>
                <a:gd name="T41" fmla="*/ 710 h 859"/>
                <a:gd name="T42" fmla="*/ 434 w 1644"/>
                <a:gd name="T43" fmla="*/ 766 h 859"/>
                <a:gd name="T44" fmla="*/ 434 w 1644"/>
                <a:gd name="T45" fmla="*/ 766 h 859"/>
                <a:gd name="T46" fmla="*/ 665 w 1644"/>
                <a:gd name="T47" fmla="*/ 820 h 859"/>
                <a:gd name="T48" fmla="*/ 575 w 1644"/>
                <a:gd name="T49" fmla="*/ 802 h 859"/>
                <a:gd name="T50" fmla="*/ 593 w 1644"/>
                <a:gd name="T51" fmla="*/ 773 h 859"/>
                <a:gd name="T52" fmla="*/ 644 w 1644"/>
                <a:gd name="T53" fmla="*/ 818 h 859"/>
                <a:gd name="T54" fmla="*/ 751 w 1644"/>
                <a:gd name="T55" fmla="*/ 724 h 859"/>
                <a:gd name="T56" fmla="*/ 852 w 1644"/>
                <a:gd name="T57" fmla="*/ 728 h 859"/>
                <a:gd name="T58" fmla="*/ 763 w 1644"/>
                <a:gd name="T59" fmla="*/ 856 h 859"/>
                <a:gd name="T60" fmla="*/ 936 w 1644"/>
                <a:gd name="T61" fmla="*/ 719 h 859"/>
                <a:gd name="T62" fmla="*/ 984 w 1644"/>
                <a:gd name="T63" fmla="*/ 709 h 859"/>
                <a:gd name="T64" fmla="*/ 1074 w 1644"/>
                <a:gd name="T65" fmla="*/ 781 h 859"/>
                <a:gd name="T66" fmla="*/ 1070 w 1644"/>
                <a:gd name="T67" fmla="*/ 820 h 859"/>
                <a:gd name="T68" fmla="*/ 1227 w 1644"/>
                <a:gd name="T69" fmla="*/ 621 h 859"/>
                <a:gd name="T70" fmla="*/ 1248 w 1644"/>
                <a:gd name="T71" fmla="*/ 672 h 859"/>
                <a:gd name="T72" fmla="*/ 1283 w 1644"/>
                <a:gd name="T73" fmla="*/ 722 h 859"/>
                <a:gd name="T74" fmla="*/ 1299 w 1644"/>
                <a:gd name="T75" fmla="*/ 540 h 859"/>
                <a:gd name="T76" fmla="*/ 1366 w 1644"/>
                <a:gd name="T77" fmla="*/ 556 h 859"/>
                <a:gd name="T78" fmla="*/ 1429 w 1644"/>
                <a:gd name="T79" fmla="*/ 594 h 859"/>
                <a:gd name="T80" fmla="*/ 1349 w 1644"/>
                <a:gd name="T81" fmla="*/ 597 h 859"/>
                <a:gd name="T82" fmla="*/ 1360 w 1644"/>
                <a:gd name="T83" fmla="*/ 662 h 859"/>
                <a:gd name="T84" fmla="*/ 1347 w 1644"/>
                <a:gd name="T85" fmla="*/ 569 h 859"/>
                <a:gd name="T86" fmla="*/ 1309 w 1644"/>
                <a:gd name="T87" fmla="*/ 550 h 859"/>
                <a:gd name="T88" fmla="*/ 1445 w 1644"/>
                <a:gd name="T89" fmla="*/ 504 h 859"/>
                <a:gd name="T90" fmla="*/ 1498 w 1644"/>
                <a:gd name="T91" fmla="*/ 473 h 859"/>
                <a:gd name="T92" fmla="*/ 1467 w 1644"/>
                <a:gd name="T93" fmla="*/ 452 h 859"/>
                <a:gd name="T94" fmla="*/ 1395 w 1644"/>
                <a:gd name="T95" fmla="*/ 483 h 859"/>
                <a:gd name="T96" fmla="*/ 1409 w 1644"/>
                <a:gd name="T97" fmla="*/ 406 h 859"/>
                <a:gd name="T98" fmla="*/ 1421 w 1644"/>
                <a:gd name="T99" fmla="*/ 417 h 859"/>
                <a:gd name="T100" fmla="*/ 1415 w 1644"/>
                <a:gd name="T101" fmla="*/ 471 h 859"/>
                <a:gd name="T102" fmla="*/ 1498 w 1644"/>
                <a:gd name="T103" fmla="*/ 435 h 859"/>
                <a:gd name="T104" fmla="*/ 1483 w 1644"/>
                <a:gd name="T105" fmla="*/ 519 h 859"/>
                <a:gd name="T106" fmla="*/ 1446 w 1644"/>
                <a:gd name="T107" fmla="*/ 333 h 859"/>
                <a:gd name="T108" fmla="*/ 1611 w 1644"/>
                <a:gd name="T109" fmla="*/ 252 h 859"/>
                <a:gd name="T110" fmla="*/ 1505 w 1644"/>
                <a:gd name="T111" fmla="*/ 156 h 859"/>
                <a:gd name="T112" fmla="*/ 1611 w 1644"/>
                <a:gd name="T113" fmla="*/ 252 h 859"/>
                <a:gd name="T114" fmla="*/ 1511 w 1644"/>
                <a:gd name="T115" fmla="*/ 99 h 859"/>
                <a:gd name="T116" fmla="*/ 1519 w 1644"/>
                <a:gd name="T117" fmla="*/ 21 h 859"/>
                <a:gd name="T118" fmla="*/ 1642 w 1644"/>
                <a:gd name="T119" fmla="*/ 8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44" h="859">
                  <a:moveTo>
                    <a:pt x="0" y="62"/>
                  </a:moveTo>
                  <a:cubicBezTo>
                    <a:pt x="113" y="50"/>
                    <a:pt x="113" y="50"/>
                    <a:pt x="113" y="50"/>
                  </a:cubicBezTo>
                  <a:cubicBezTo>
                    <a:pt x="109" y="7"/>
                    <a:pt x="109" y="7"/>
                    <a:pt x="109" y="7"/>
                  </a:cubicBezTo>
                  <a:cubicBezTo>
                    <a:pt x="124" y="6"/>
                    <a:pt x="124" y="6"/>
                    <a:pt x="124" y="6"/>
                  </a:cubicBezTo>
                  <a:cubicBezTo>
                    <a:pt x="135" y="109"/>
                    <a:pt x="135" y="109"/>
                    <a:pt x="135" y="109"/>
                  </a:cubicBezTo>
                  <a:cubicBezTo>
                    <a:pt x="120" y="111"/>
                    <a:pt x="120" y="111"/>
                    <a:pt x="120" y="111"/>
                  </a:cubicBezTo>
                  <a:cubicBezTo>
                    <a:pt x="115" y="68"/>
                    <a:pt x="115" y="68"/>
                    <a:pt x="115" y="68"/>
                  </a:cubicBezTo>
                  <a:cubicBezTo>
                    <a:pt x="2" y="80"/>
                    <a:pt x="2" y="80"/>
                    <a:pt x="2" y="80"/>
                  </a:cubicBezTo>
                  <a:cubicBezTo>
                    <a:pt x="0" y="62"/>
                    <a:pt x="0" y="62"/>
                    <a:pt x="0" y="62"/>
                  </a:cubicBezTo>
                  <a:close/>
                  <a:moveTo>
                    <a:pt x="74" y="170"/>
                  </a:moveTo>
                  <a:cubicBezTo>
                    <a:pt x="95" y="164"/>
                    <a:pt x="112" y="164"/>
                    <a:pt x="127" y="172"/>
                  </a:cubicBezTo>
                  <a:cubicBezTo>
                    <a:pt x="142" y="179"/>
                    <a:pt x="152" y="192"/>
                    <a:pt x="158" y="210"/>
                  </a:cubicBezTo>
                  <a:cubicBezTo>
                    <a:pt x="161" y="221"/>
                    <a:pt x="161" y="233"/>
                    <a:pt x="159" y="244"/>
                  </a:cubicBezTo>
                  <a:cubicBezTo>
                    <a:pt x="156" y="255"/>
                    <a:pt x="151" y="264"/>
                    <a:pt x="142" y="272"/>
                  </a:cubicBezTo>
                  <a:cubicBezTo>
                    <a:pt x="134" y="280"/>
                    <a:pt x="124" y="286"/>
                    <a:pt x="112" y="290"/>
                  </a:cubicBezTo>
                  <a:cubicBezTo>
                    <a:pt x="99" y="294"/>
                    <a:pt x="87" y="294"/>
                    <a:pt x="76" y="292"/>
                  </a:cubicBezTo>
                  <a:cubicBezTo>
                    <a:pt x="64" y="290"/>
                    <a:pt x="55" y="285"/>
                    <a:pt x="47" y="278"/>
                  </a:cubicBezTo>
                  <a:cubicBezTo>
                    <a:pt x="39" y="270"/>
                    <a:pt x="33" y="260"/>
                    <a:pt x="30" y="249"/>
                  </a:cubicBezTo>
                  <a:cubicBezTo>
                    <a:pt x="27" y="238"/>
                    <a:pt x="26" y="226"/>
                    <a:pt x="29" y="215"/>
                  </a:cubicBezTo>
                  <a:cubicBezTo>
                    <a:pt x="32" y="204"/>
                    <a:pt x="37" y="195"/>
                    <a:pt x="46" y="187"/>
                  </a:cubicBezTo>
                  <a:cubicBezTo>
                    <a:pt x="54" y="179"/>
                    <a:pt x="63" y="173"/>
                    <a:pt x="74" y="170"/>
                  </a:cubicBezTo>
                  <a:close/>
                  <a:moveTo>
                    <a:pt x="79" y="187"/>
                  </a:moveTo>
                  <a:cubicBezTo>
                    <a:pt x="64" y="192"/>
                    <a:pt x="54" y="200"/>
                    <a:pt x="48" y="210"/>
                  </a:cubicBezTo>
                  <a:cubicBezTo>
                    <a:pt x="42" y="221"/>
                    <a:pt x="40" y="233"/>
                    <a:pt x="44" y="245"/>
                  </a:cubicBezTo>
                  <a:cubicBezTo>
                    <a:pt x="48" y="257"/>
                    <a:pt x="55" y="266"/>
                    <a:pt x="66" y="272"/>
                  </a:cubicBezTo>
                  <a:cubicBezTo>
                    <a:pt x="77" y="277"/>
                    <a:pt x="91" y="277"/>
                    <a:pt x="107" y="272"/>
                  </a:cubicBezTo>
                  <a:cubicBezTo>
                    <a:pt x="117" y="269"/>
                    <a:pt x="125" y="265"/>
                    <a:pt x="131" y="259"/>
                  </a:cubicBezTo>
                  <a:cubicBezTo>
                    <a:pt x="138" y="253"/>
                    <a:pt x="142" y="246"/>
                    <a:pt x="144" y="239"/>
                  </a:cubicBezTo>
                  <a:cubicBezTo>
                    <a:pt x="146" y="231"/>
                    <a:pt x="146" y="223"/>
                    <a:pt x="144" y="214"/>
                  </a:cubicBezTo>
                  <a:cubicBezTo>
                    <a:pt x="140" y="202"/>
                    <a:pt x="133" y="194"/>
                    <a:pt x="123" y="188"/>
                  </a:cubicBezTo>
                  <a:cubicBezTo>
                    <a:pt x="112" y="182"/>
                    <a:pt x="98" y="181"/>
                    <a:pt x="79" y="187"/>
                  </a:cubicBezTo>
                  <a:close/>
                  <a:moveTo>
                    <a:pt x="77" y="383"/>
                  </a:moveTo>
                  <a:cubicBezTo>
                    <a:pt x="190" y="322"/>
                    <a:pt x="190" y="322"/>
                    <a:pt x="190" y="322"/>
                  </a:cubicBezTo>
                  <a:cubicBezTo>
                    <a:pt x="198" y="337"/>
                    <a:pt x="198" y="337"/>
                    <a:pt x="198" y="337"/>
                  </a:cubicBezTo>
                  <a:cubicBezTo>
                    <a:pt x="141" y="447"/>
                    <a:pt x="141" y="447"/>
                    <a:pt x="141" y="447"/>
                  </a:cubicBezTo>
                  <a:cubicBezTo>
                    <a:pt x="230" y="398"/>
                    <a:pt x="230" y="398"/>
                    <a:pt x="230" y="398"/>
                  </a:cubicBezTo>
                  <a:cubicBezTo>
                    <a:pt x="238" y="413"/>
                    <a:pt x="238" y="413"/>
                    <a:pt x="238" y="413"/>
                  </a:cubicBezTo>
                  <a:cubicBezTo>
                    <a:pt x="124" y="475"/>
                    <a:pt x="124" y="475"/>
                    <a:pt x="124" y="475"/>
                  </a:cubicBezTo>
                  <a:cubicBezTo>
                    <a:pt x="116" y="459"/>
                    <a:pt x="116" y="459"/>
                    <a:pt x="116" y="459"/>
                  </a:cubicBezTo>
                  <a:cubicBezTo>
                    <a:pt x="173" y="350"/>
                    <a:pt x="173" y="350"/>
                    <a:pt x="173" y="350"/>
                  </a:cubicBezTo>
                  <a:cubicBezTo>
                    <a:pt x="84" y="398"/>
                    <a:pt x="84" y="398"/>
                    <a:pt x="84" y="398"/>
                  </a:cubicBezTo>
                  <a:cubicBezTo>
                    <a:pt x="77" y="383"/>
                    <a:pt x="77" y="383"/>
                    <a:pt x="77" y="383"/>
                  </a:cubicBezTo>
                  <a:close/>
                  <a:moveTo>
                    <a:pt x="250" y="559"/>
                  </a:moveTo>
                  <a:cubicBezTo>
                    <a:pt x="261" y="549"/>
                    <a:pt x="261" y="549"/>
                    <a:pt x="261" y="549"/>
                  </a:cubicBezTo>
                  <a:cubicBezTo>
                    <a:pt x="296" y="592"/>
                    <a:pt x="296" y="592"/>
                    <a:pt x="296" y="592"/>
                  </a:cubicBezTo>
                  <a:cubicBezTo>
                    <a:pt x="260" y="623"/>
                    <a:pt x="260" y="623"/>
                    <a:pt x="260" y="623"/>
                  </a:cubicBezTo>
                  <a:cubicBezTo>
                    <a:pt x="249" y="621"/>
                    <a:pt x="240" y="617"/>
                    <a:pt x="232" y="613"/>
                  </a:cubicBezTo>
                  <a:cubicBezTo>
                    <a:pt x="223" y="608"/>
                    <a:pt x="216" y="602"/>
                    <a:pt x="210" y="594"/>
                  </a:cubicBezTo>
                  <a:cubicBezTo>
                    <a:pt x="202" y="585"/>
                    <a:pt x="197" y="574"/>
                    <a:pt x="194" y="562"/>
                  </a:cubicBezTo>
                  <a:cubicBezTo>
                    <a:pt x="192" y="551"/>
                    <a:pt x="193" y="539"/>
                    <a:pt x="197" y="529"/>
                  </a:cubicBezTo>
                  <a:cubicBezTo>
                    <a:pt x="202" y="518"/>
                    <a:pt x="209" y="508"/>
                    <a:pt x="218" y="500"/>
                  </a:cubicBezTo>
                  <a:cubicBezTo>
                    <a:pt x="228" y="492"/>
                    <a:pt x="239" y="486"/>
                    <a:pt x="250" y="483"/>
                  </a:cubicBezTo>
                  <a:cubicBezTo>
                    <a:pt x="262" y="480"/>
                    <a:pt x="273" y="481"/>
                    <a:pt x="283" y="485"/>
                  </a:cubicBezTo>
                  <a:cubicBezTo>
                    <a:pt x="294" y="489"/>
                    <a:pt x="303" y="496"/>
                    <a:pt x="311" y="506"/>
                  </a:cubicBezTo>
                  <a:cubicBezTo>
                    <a:pt x="317" y="513"/>
                    <a:pt x="321" y="521"/>
                    <a:pt x="324" y="529"/>
                  </a:cubicBezTo>
                  <a:cubicBezTo>
                    <a:pt x="327" y="537"/>
                    <a:pt x="327" y="544"/>
                    <a:pt x="326" y="551"/>
                  </a:cubicBezTo>
                  <a:cubicBezTo>
                    <a:pt x="324" y="558"/>
                    <a:pt x="321" y="565"/>
                    <a:pt x="316" y="572"/>
                  </a:cubicBezTo>
                  <a:cubicBezTo>
                    <a:pt x="303" y="563"/>
                    <a:pt x="303" y="563"/>
                    <a:pt x="303" y="563"/>
                  </a:cubicBezTo>
                  <a:cubicBezTo>
                    <a:pt x="306" y="557"/>
                    <a:pt x="309" y="552"/>
                    <a:pt x="310" y="547"/>
                  </a:cubicBezTo>
                  <a:cubicBezTo>
                    <a:pt x="311" y="543"/>
                    <a:pt x="311" y="538"/>
                    <a:pt x="309" y="532"/>
                  </a:cubicBezTo>
                  <a:cubicBezTo>
                    <a:pt x="307" y="526"/>
                    <a:pt x="304" y="521"/>
                    <a:pt x="300" y="516"/>
                  </a:cubicBezTo>
                  <a:cubicBezTo>
                    <a:pt x="295" y="510"/>
                    <a:pt x="290" y="505"/>
                    <a:pt x="284" y="502"/>
                  </a:cubicBezTo>
                  <a:cubicBezTo>
                    <a:pt x="279" y="499"/>
                    <a:pt x="274" y="498"/>
                    <a:pt x="268" y="498"/>
                  </a:cubicBezTo>
                  <a:cubicBezTo>
                    <a:pt x="263" y="498"/>
                    <a:pt x="258" y="498"/>
                    <a:pt x="253" y="500"/>
                  </a:cubicBezTo>
                  <a:cubicBezTo>
                    <a:pt x="245" y="502"/>
                    <a:pt x="238" y="507"/>
                    <a:pt x="230" y="513"/>
                  </a:cubicBezTo>
                  <a:cubicBezTo>
                    <a:pt x="222" y="520"/>
                    <a:pt x="216" y="528"/>
                    <a:pt x="212" y="536"/>
                  </a:cubicBezTo>
                  <a:cubicBezTo>
                    <a:pt x="209" y="545"/>
                    <a:pt x="208" y="553"/>
                    <a:pt x="210" y="561"/>
                  </a:cubicBezTo>
                  <a:cubicBezTo>
                    <a:pt x="212" y="570"/>
                    <a:pt x="216" y="577"/>
                    <a:pt x="221" y="584"/>
                  </a:cubicBezTo>
                  <a:cubicBezTo>
                    <a:pt x="226" y="589"/>
                    <a:pt x="232" y="594"/>
                    <a:pt x="238" y="598"/>
                  </a:cubicBezTo>
                  <a:cubicBezTo>
                    <a:pt x="245" y="601"/>
                    <a:pt x="251" y="604"/>
                    <a:pt x="256" y="604"/>
                  </a:cubicBezTo>
                  <a:cubicBezTo>
                    <a:pt x="274" y="589"/>
                    <a:pt x="274" y="589"/>
                    <a:pt x="274" y="589"/>
                  </a:cubicBezTo>
                  <a:cubicBezTo>
                    <a:pt x="250" y="559"/>
                    <a:pt x="250" y="559"/>
                    <a:pt x="250" y="559"/>
                  </a:cubicBezTo>
                  <a:close/>
                  <a:moveTo>
                    <a:pt x="322" y="651"/>
                  </a:moveTo>
                  <a:cubicBezTo>
                    <a:pt x="336" y="657"/>
                    <a:pt x="336" y="657"/>
                    <a:pt x="336" y="657"/>
                  </a:cubicBezTo>
                  <a:cubicBezTo>
                    <a:pt x="331" y="666"/>
                    <a:pt x="328" y="673"/>
                    <a:pt x="329" y="678"/>
                  </a:cubicBezTo>
                  <a:cubicBezTo>
                    <a:pt x="330" y="683"/>
                    <a:pt x="333" y="687"/>
                    <a:pt x="338" y="690"/>
                  </a:cubicBezTo>
                  <a:cubicBezTo>
                    <a:pt x="341" y="692"/>
                    <a:pt x="345" y="694"/>
                    <a:pt x="349" y="694"/>
                  </a:cubicBezTo>
                  <a:cubicBezTo>
                    <a:pt x="352" y="694"/>
                    <a:pt x="355" y="693"/>
                    <a:pt x="358" y="690"/>
                  </a:cubicBezTo>
                  <a:cubicBezTo>
                    <a:pt x="361" y="688"/>
                    <a:pt x="365" y="684"/>
                    <a:pt x="369" y="678"/>
                  </a:cubicBezTo>
                  <a:cubicBezTo>
                    <a:pt x="417" y="602"/>
                    <a:pt x="417" y="602"/>
                    <a:pt x="417" y="602"/>
                  </a:cubicBezTo>
                  <a:cubicBezTo>
                    <a:pt x="431" y="611"/>
                    <a:pt x="431" y="611"/>
                    <a:pt x="431" y="611"/>
                  </a:cubicBezTo>
                  <a:cubicBezTo>
                    <a:pt x="383" y="686"/>
                    <a:pt x="383" y="686"/>
                    <a:pt x="383" y="686"/>
                  </a:cubicBezTo>
                  <a:cubicBezTo>
                    <a:pt x="377" y="695"/>
                    <a:pt x="372" y="702"/>
                    <a:pt x="366" y="705"/>
                  </a:cubicBezTo>
                  <a:cubicBezTo>
                    <a:pt x="361" y="709"/>
                    <a:pt x="355" y="711"/>
                    <a:pt x="349" y="710"/>
                  </a:cubicBezTo>
                  <a:cubicBezTo>
                    <a:pt x="342" y="710"/>
                    <a:pt x="336" y="707"/>
                    <a:pt x="329" y="703"/>
                  </a:cubicBezTo>
                  <a:cubicBezTo>
                    <a:pt x="320" y="697"/>
                    <a:pt x="315" y="689"/>
                    <a:pt x="313" y="680"/>
                  </a:cubicBezTo>
                  <a:cubicBezTo>
                    <a:pt x="312" y="671"/>
                    <a:pt x="314" y="662"/>
                    <a:pt x="322" y="651"/>
                  </a:cubicBezTo>
                  <a:close/>
                  <a:moveTo>
                    <a:pt x="434" y="766"/>
                  </a:moveTo>
                  <a:cubicBezTo>
                    <a:pt x="492" y="649"/>
                    <a:pt x="492" y="649"/>
                    <a:pt x="492" y="649"/>
                  </a:cubicBezTo>
                  <a:cubicBezTo>
                    <a:pt x="508" y="657"/>
                    <a:pt x="508" y="657"/>
                    <a:pt x="508" y="657"/>
                  </a:cubicBezTo>
                  <a:cubicBezTo>
                    <a:pt x="449" y="774"/>
                    <a:pt x="449" y="774"/>
                    <a:pt x="449" y="774"/>
                  </a:cubicBezTo>
                  <a:cubicBezTo>
                    <a:pt x="434" y="766"/>
                    <a:pt x="434" y="766"/>
                    <a:pt x="434" y="766"/>
                  </a:cubicBezTo>
                  <a:close/>
                  <a:moveTo>
                    <a:pt x="674" y="713"/>
                  </a:moveTo>
                  <a:cubicBezTo>
                    <a:pt x="691" y="716"/>
                    <a:pt x="691" y="716"/>
                    <a:pt x="691" y="716"/>
                  </a:cubicBezTo>
                  <a:cubicBezTo>
                    <a:pt x="676" y="791"/>
                    <a:pt x="676" y="791"/>
                    <a:pt x="676" y="791"/>
                  </a:cubicBezTo>
                  <a:cubicBezTo>
                    <a:pt x="673" y="803"/>
                    <a:pt x="669" y="813"/>
                    <a:pt x="665" y="820"/>
                  </a:cubicBezTo>
                  <a:cubicBezTo>
                    <a:pt x="660" y="827"/>
                    <a:pt x="654" y="832"/>
                    <a:pt x="646" y="835"/>
                  </a:cubicBezTo>
                  <a:cubicBezTo>
                    <a:pt x="637" y="839"/>
                    <a:pt x="627" y="839"/>
                    <a:pt x="615" y="836"/>
                  </a:cubicBezTo>
                  <a:cubicBezTo>
                    <a:pt x="603" y="834"/>
                    <a:pt x="594" y="830"/>
                    <a:pt x="587" y="824"/>
                  </a:cubicBezTo>
                  <a:cubicBezTo>
                    <a:pt x="580" y="818"/>
                    <a:pt x="576" y="811"/>
                    <a:pt x="575" y="802"/>
                  </a:cubicBezTo>
                  <a:cubicBezTo>
                    <a:pt x="573" y="794"/>
                    <a:pt x="574" y="783"/>
                    <a:pt x="577" y="769"/>
                  </a:cubicBezTo>
                  <a:cubicBezTo>
                    <a:pt x="592" y="695"/>
                    <a:pt x="592" y="695"/>
                    <a:pt x="592" y="695"/>
                  </a:cubicBezTo>
                  <a:cubicBezTo>
                    <a:pt x="609" y="698"/>
                    <a:pt x="609" y="698"/>
                    <a:pt x="609" y="698"/>
                  </a:cubicBezTo>
                  <a:cubicBezTo>
                    <a:pt x="593" y="773"/>
                    <a:pt x="593" y="773"/>
                    <a:pt x="593" y="773"/>
                  </a:cubicBezTo>
                  <a:cubicBezTo>
                    <a:pt x="591" y="784"/>
                    <a:pt x="590" y="792"/>
                    <a:pt x="591" y="798"/>
                  </a:cubicBezTo>
                  <a:cubicBezTo>
                    <a:pt x="592" y="804"/>
                    <a:pt x="595" y="808"/>
                    <a:pt x="599" y="812"/>
                  </a:cubicBezTo>
                  <a:cubicBezTo>
                    <a:pt x="603" y="816"/>
                    <a:pt x="609" y="819"/>
                    <a:pt x="616" y="821"/>
                  </a:cubicBezTo>
                  <a:cubicBezTo>
                    <a:pt x="629" y="823"/>
                    <a:pt x="638" y="822"/>
                    <a:pt x="644" y="818"/>
                  </a:cubicBezTo>
                  <a:cubicBezTo>
                    <a:pt x="651" y="813"/>
                    <a:pt x="656" y="803"/>
                    <a:pt x="659" y="787"/>
                  </a:cubicBezTo>
                  <a:cubicBezTo>
                    <a:pt x="674" y="713"/>
                    <a:pt x="674" y="713"/>
                    <a:pt x="674" y="713"/>
                  </a:cubicBezTo>
                  <a:close/>
                  <a:moveTo>
                    <a:pt x="747" y="856"/>
                  </a:moveTo>
                  <a:cubicBezTo>
                    <a:pt x="751" y="724"/>
                    <a:pt x="751" y="724"/>
                    <a:pt x="751" y="724"/>
                  </a:cubicBezTo>
                  <a:cubicBezTo>
                    <a:pt x="768" y="725"/>
                    <a:pt x="768" y="725"/>
                    <a:pt x="768" y="725"/>
                  </a:cubicBezTo>
                  <a:cubicBezTo>
                    <a:pt x="833" y="830"/>
                    <a:pt x="833" y="830"/>
                    <a:pt x="833" y="830"/>
                  </a:cubicBezTo>
                  <a:cubicBezTo>
                    <a:pt x="836" y="727"/>
                    <a:pt x="836" y="727"/>
                    <a:pt x="836" y="727"/>
                  </a:cubicBezTo>
                  <a:cubicBezTo>
                    <a:pt x="852" y="728"/>
                    <a:pt x="852" y="728"/>
                    <a:pt x="852" y="728"/>
                  </a:cubicBezTo>
                  <a:cubicBezTo>
                    <a:pt x="848" y="859"/>
                    <a:pt x="848" y="859"/>
                    <a:pt x="848" y="859"/>
                  </a:cubicBezTo>
                  <a:cubicBezTo>
                    <a:pt x="830" y="859"/>
                    <a:pt x="830" y="859"/>
                    <a:pt x="830" y="859"/>
                  </a:cubicBezTo>
                  <a:cubicBezTo>
                    <a:pt x="766" y="753"/>
                    <a:pt x="766" y="753"/>
                    <a:pt x="766" y="753"/>
                  </a:cubicBezTo>
                  <a:cubicBezTo>
                    <a:pt x="763" y="856"/>
                    <a:pt x="763" y="856"/>
                    <a:pt x="763" y="856"/>
                  </a:cubicBezTo>
                  <a:cubicBezTo>
                    <a:pt x="747" y="856"/>
                    <a:pt x="747" y="856"/>
                    <a:pt x="747" y="856"/>
                  </a:cubicBezTo>
                  <a:close/>
                  <a:moveTo>
                    <a:pt x="935" y="851"/>
                  </a:moveTo>
                  <a:cubicBezTo>
                    <a:pt x="919" y="721"/>
                    <a:pt x="919" y="721"/>
                    <a:pt x="919" y="721"/>
                  </a:cubicBezTo>
                  <a:cubicBezTo>
                    <a:pt x="936" y="719"/>
                    <a:pt x="936" y="719"/>
                    <a:pt x="936" y="719"/>
                  </a:cubicBezTo>
                  <a:cubicBezTo>
                    <a:pt x="951" y="849"/>
                    <a:pt x="951" y="849"/>
                    <a:pt x="951" y="849"/>
                  </a:cubicBezTo>
                  <a:cubicBezTo>
                    <a:pt x="935" y="851"/>
                    <a:pt x="935" y="851"/>
                    <a:pt x="935" y="851"/>
                  </a:cubicBezTo>
                  <a:close/>
                  <a:moveTo>
                    <a:pt x="1070" y="820"/>
                  </a:moveTo>
                  <a:cubicBezTo>
                    <a:pt x="984" y="709"/>
                    <a:pt x="984" y="709"/>
                    <a:pt x="984" y="709"/>
                  </a:cubicBezTo>
                  <a:cubicBezTo>
                    <a:pt x="1002" y="704"/>
                    <a:pt x="1002" y="704"/>
                    <a:pt x="1002" y="704"/>
                  </a:cubicBezTo>
                  <a:cubicBezTo>
                    <a:pt x="1061" y="785"/>
                    <a:pt x="1061" y="785"/>
                    <a:pt x="1061" y="785"/>
                  </a:cubicBezTo>
                  <a:cubicBezTo>
                    <a:pt x="1066" y="791"/>
                    <a:pt x="1070" y="798"/>
                    <a:pt x="1074" y="803"/>
                  </a:cubicBezTo>
                  <a:cubicBezTo>
                    <a:pt x="1074" y="796"/>
                    <a:pt x="1074" y="788"/>
                    <a:pt x="1074" y="781"/>
                  </a:cubicBezTo>
                  <a:cubicBezTo>
                    <a:pt x="1080" y="679"/>
                    <a:pt x="1080" y="679"/>
                    <a:pt x="1080" y="679"/>
                  </a:cubicBezTo>
                  <a:cubicBezTo>
                    <a:pt x="1097" y="674"/>
                    <a:pt x="1097" y="674"/>
                    <a:pt x="1097" y="674"/>
                  </a:cubicBezTo>
                  <a:cubicBezTo>
                    <a:pt x="1086" y="815"/>
                    <a:pt x="1086" y="815"/>
                    <a:pt x="1086" y="815"/>
                  </a:cubicBezTo>
                  <a:cubicBezTo>
                    <a:pt x="1070" y="820"/>
                    <a:pt x="1070" y="820"/>
                    <a:pt x="1070" y="820"/>
                  </a:cubicBezTo>
                  <a:close/>
                  <a:moveTo>
                    <a:pt x="1198" y="768"/>
                  </a:moveTo>
                  <a:cubicBezTo>
                    <a:pt x="1138" y="652"/>
                    <a:pt x="1138" y="652"/>
                    <a:pt x="1138" y="652"/>
                  </a:cubicBezTo>
                  <a:cubicBezTo>
                    <a:pt x="1220" y="607"/>
                    <a:pt x="1220" y="607"/>
                    <a:pt x="1220" y="607"/>
                  </a:cubicBezTo>
                  <a:cubicBezTo>
                    <a:pt x="1227" y="621"/>
                    <a:pt x="1227" y="621"/>
                    <a:pt x="1227" y="621"/>
                  </a:cubicBezTo>
                  <a:cubicBezTo>
                    <a:pt x="1160" y="657"/>
                    <a:pt x="1160" y="657"/>
                    <a:pt x="1160" y="657"/>
                  </a:cubicBezTo>
                  <a:cubicBezTo>
                    <a:pt x="1178" y="693"/>
                    <a:pt x="1178" y="693"/>
                    <a:pt x="1178" y="693"/>
                  </a:cubicBezTo>
                  <a:cubicBezTo>
                    <a:pt x="1241" y="659"/>
                    <a:pt x="1241" y="659"/>
                    <a:pt x="1241" y="659"/>
                  </a:cubicBezTo>
                  <a:cubicBezTo>
                    <a:pt x="1248" y="672"/>
                    <a:pt x="1248" y="672"/>
                    <a:pt x="1248" y="672"/>
                  </a:cubicBezTo>
                  <a:cubicBezTo>
                    <a:pt x="1185" y="706"/>
                    <a:pt x="1185" y="706"/>
                    <a:pt x="1185" y="706"/>
                  </a:cubicBezTo>
                  <a:cubicBezTo>
                    <a:pt x="1206" y="746"/>
                    <a:pt x="1206" y="746"/>
                    <a:pt x="1206" y="746"/>
                  </a:cubicBezTo>
                  <a:cubicBezTo>
                    <a:pt x="1276" y="708"/>
                    <a:pt x="1276" y="708"/>
                    <a:pt x="1276" y="708"/>
                  </a:cubicBezTo>
                  <a:cubicBezTo>
                    <a:pt x="1283" y="722"/>
                    <a:pt x="1283" y="722"/>
                    <a:pt x="1283" y="722"/>
                  </a:cubicBezTo>
                  <a:cubicBezTo>
                    <a:pt x="1198" y="768"/>
                    <a:pt x="1198" y="768"/>
                    <a:pt x="1198" y="768"/>
                  </a:cubicBezTo>
                  <a:close/>
                  <a:moveTo>
                    <a:pt x="1347" y="675"/>
                  </a:moveTo>
                  <a:cubicBezTo>
                    <a:pt x="1258" y="580"/>
                    <a:pt x="1258" y="580"/>
                    <a:pt x="1258" y="580"/>
                  </a:cubicBezTo>
                  <a:cubicBezTo>
                    <a:pt x="1299" y="540"/>
                    <a:pt x="1299" y="540"/>
                    <a:pt x="1299" y="540"/>
                  </a:cubicBezTo>
                  <a:cubicBezTo>
                    <a:pt x="1307" y="532"/>
                    <a:pt x="1314" y="526"/>
                    <a:pt x="1320" y="524"/>
                  </a:cubicBezTo>
                  <a:cubicBezTo>
                    <a:pt x="1326" y="521"/>
                    <a:pt x="1332" y="521"/>
                    <a:pt x="1339" y="523"/>
                  </a:cubicBezTo>
                  <a:cubicBezTo>
                    <a:pt x="1346" y="524"/>
                    <a:pt x="1351" y="528"/>
                    <a:pt x="1356" y="533"/>
                  </a:cubicBezTo>
                  <a:cubicBezTo>
                    <a:pt x="1363" y="540"/>
                    <a:pt x="1366" y="547"/>
                    <a:pt x="1366" y="556"/>
                  </a:cubicBezTo>
                  <a:cubicBezTo>
                    <a:pt x="1366" y="565"/>
                    <a:pt x="1362" y="574"/>
                    <a:pt x="1355" y="584"/>
                  </a:cubicBezTo>
                  <a:cubicBezTo>
                    <a:pt x="1359" y="583"/>
                    <a:pt x="1363" y="582"/>
                    <a:pt x="1366" y="582"/>
                  </a:cubicBezTo>
                  <a:cubicBezTo>
                    <a:pt x="1373" y="582"/>
                    <a:pt x="1381" y="582"/>
                    <a:pt x="1388" y="584"/>
                  </a:cubicBezTo>
                  <a:cubicBezTo>
                    <a:pt x="1429" y="594"/>
                    <a:pt x="1429" y="594"/>
                    <a:pt x="1429" y="594"/>
                  </a:cubicBezTo>
                  <a:cubicBezTo>
                    <a:pt x="1414" y="609"/>
                    <a:pt x="1414" y="609"/>
                    <a:pt x="1414" y="609"/>
                  </a:cubicBezTo>
                  <a:cubicBezTo>
                    <a:pt x="1383" y="602"/>
                    <a:pt x="1383" y="602"/>
                    <a:pt x="1383" y="602"/>
                  </a:cubicBezTo>
                  <a:cubicBezTo>
                    <a:pt x="1374" y="600"/>
                    <a:pt x="1367" y="598"/>
                    <a:pt x="1362" y="598"/>
                  </a:cubicBezTo>
                  <a:cubicBezTo>
                    <a:pt x="1356" y="597"/>
                    <a:pt x="1352" y="597"/>
                    <a:pt x="1349" y="597"/>
                  </a:cubicBezTo>
                  <a:cubicBezTo>
                    <a:pt x="1346" y="598"/>
                    <a:pt x="1344" y="599"/>
                    <a:pt x="1341" y="600"/>
                  </a:cubicBezTo>
                  <a:cubicBezTo>
                    <a:pt x="1340" y="601"/>
                    <a:pt x="1337" y="603"/>
                    <a:pt x="1334" y="607"/>
                  </a:cubicBezTo>
                  <a:cubicBezTo>
                    <a:pt x="1320" y="621"/>
                    <a:pt x="1320" y="621"/>
                    <a:pt x="1320" y="621"/>
                  </a:cubicBezTo>
                  <a:cubicBezTo>
                    <a:pt x="1360" y="662"/>
                    <a:pt x="1360" y="662"/>
                    <a:pt x="1360" y="662"/>
                  </a:cubicBezTo>
                  <a:cubicBezTo>
                    <a:pt x="1347" y="675"/>
                    <a:pt x="1347" y="675"/>
                    <a:pt x="1347" y="675"/>
                  </a:cubicBezTo>
                  <a:close/>
                  <a:moveTo>
                    <a:pt x="1310" y="610"/>
                  </a:moveTo>
                  <a:cubicBezTo>
                    <a:pt x="1336" y="584"/>
                    <a:pt x="1336" y="584"/>
                    <a:pt x="1336" y="584"/>
                  </a:cubicBezTo>
                  <a:cubicBezTo>
                    <a:pt x="1342" y="578"/>
                    <a:pt x="1345" y="573"/>
                    <a:pt x="1347" y="569"/>
                  </a:cubicBezTo>
                  <a:cubicBezTo>
                    <a:pt x="1349" y="565"/>
                    <a:pt x="1350" y="561"/>
                    <a:pt x="1349" y="556"/>
                  </a:cubicBezTo>
                  <a:cubicBezTo>
                    <a:pt x="1348" y="552"/>
                    <a:pt x="1347" y="549"/>
                    <a:pt x="1344" y="545"/>
                  </a:cubicBezTo>
                  <a:cubicBezTo>
                    <a:pt x="1339" y="541"/>
                    <a:pt x="1334" y="539"/>
                    <a:pt x="1329" y="539"/>
                  </a:cubicBezTo>
                  <a:cubicBezTo>
                    <a:pt x="1323" y="539"/>
                    <a:pt x="1316" y="543"/>
                    <a:pt x="1309" y="550"/>
                  </a:cubicBezTo>
                  <a:cubicBezTo>
                    <a:pt x="1280" y="578"/>
                    <a:pt x="1280" y="578"/>
                    <a:pt x="1280" y="578"/>
                  </a:cubicBezTo>
                  <a:cubicBezTo>
                    <a:pt x="1310" y="610"/>
                    <a:pt x="1310" y="610"/>
                    <a:pt x="1310" y="610"/>
                  </a:cubicBezTo>
                  <a:close/>
                  <a:moveTo>
                    <a:pt x="1437" y="518"/>
                  </a:moveTo>
                  <a:cubicBezTo>
                    <a:pt x="1445" y="504"/>
                    <a:pt x="1445" y="504"/>
                    <a:pt x="1445" y="504"/>
                  </a:cubicBezTo>
                  <a:cubicBezTo>
                    <a:pt x="1450" y="507"/>
                    <a:pt x="1456" y="509"/>
                    <a:pt x="1461" y="509"/>
                  </a:cubicBezTo>
                  <a:cubicBezTo>
                    <a:pt x="1466" y="509"/>
                    <a:pt x="1471" y="507"/>
                    <a:pt x="1476" y="503"/>
                  </a:cubicBezTo>
                  <a:cubicBezTo>
                    <a:pt x="1482" y="500"/>
                    <a:pt x="1486" y="495"/>
                    <a:pt x="1490" y="489"/>
                  </a:cubicBezTo>
                  <a:cubicBezTo>
                    <a:pt x="1494" y="483"/>
                    <a:pt x="1496" y="478"/>
                    <a:pt x="1498" y="473"/>
                  </a:cubicBezTo>
                  <a:cubicBezTo>
                    <a:pt x="1499" y="467"/>
                    <a:pt x="1499" y="463"/>
                    <a:pt x="1497" y="459"/>
                  </a:cubicBezTo>
                  <a:cubicBezTo>
                    <a:pt x="1496" y="455"/>
                    <a:pt x="1493" y="452"/>
                    <a:pt x="1490" y="449"/>
                  </a:cubicBezTo>
                  <a:cubicBezTo>
                    <a:pt x="1487" y="447"/>
                    <a:pt x="1483" y="446"/>
                    <a:pt x="1479" y="446"/>
                  </a:cubicBezTo>
                  <a:cubicBezTo>
                    <a:pt x="1476" y="447"/>
                    <a:pt x="1471" y="448"/>
                    <a:pt x="1467" y="452"/>
                  </a:cubicBezTo>
                  <a:cubicBezTo>
                    <a:pt x="1464" y="454"/>
                    <a:pt x="1458" y="459"/>
                    <a:pt x="1449" y="468"/>
                  </a:cubicBezTo>
                  <a:cubicBezTo>
                    <a:pt x="1440" y="476"/>
                    <a:pt x="1433" y="481"/>
                    <a:pt x="1428" y="484"/>
                  </a:cubicBezTo>
                  <a:cubicBezTo>
                    <a:pt x="1422" y="487"/>
                    <a:pt x="1416" y="489"/>
                    <a:pt x="1410" y="489"/>
                  </a:cubicBezTo>
                  <a:cubicBezTo>
                    <a:pt x="1405" y="489"/>
                    <a:pt x="1400" y="487"/>
                    <a:pt x="1395" y="483"/>
                  </a:cubicBezTo>
                  <a:cubicBezTo>
                    <a:pt x="1389" y="480"/>
                    <a:pt x="1385" y="475"/>
                    <a:pt x="1383" y="468"/>
                  </a:cubicBezTo>
                  <a:cubicBezTo>
                    <a:pt x="1380" y="462"/>
                    <a:pt x="1379" y="455"/>
                    <a:pt x="1381" y="447"/>
                  </a:cubicBezTo>
                  <a:cubicBezTo>
                    <a:pt x="1383" y="440"/>
                    <a:pt x="1386" y="432"/>
                    <a:pt x="1391" y="425"/>
                  </a:cubicBezTo>
                  <a:cubicBezTo>
                    <a:pt x="1396" y="417"/>
                    <a:pt x="1402" y="411"/>
                    <a:pt x="1409" y="406"/>
                  </a:cubicBezTo>
                  <a:cubicBezTo>
                    <a:pt x="1415" y="402"/>
                    <a:pt x="1422" y="400"/>
                    <a:pt x="1429" y="400"/>
                  </a:cubicBezTo>
                  <a:cubicBezTo>
                    <a:pt x="1436" y="400"/>
                    <a:pt x="1443" y="402"/>
                    <a:pt x="1449" y="406"/>
                  </a:cubicBezTo>
                  <a:cubicBezTo>
                    <a:pt x="1441" y="420"/>
                    <a:pt x="1441" y="420"/>
                    <a:pt x="1441" y="420"/>
                  </a:cubicBezTo>
                  <a:cubicBezTo>
                    <a:pt x="1434" y="417"/>
                    <a:pt x="1427" y="416"/>
                    <a:pt x="1421" y="417"/>
                  </a:cubicBezTo>
                  <a:cubicBezTo>
                    <a:pt x="1415" y="419"/>
                    <a:pt x="1409" y="424"/>
                    <a:pt x="1403" y="433"/>
                  </a:cubicBezTo>
                  <a:cubicBezTo>
                    <a:pt x="1398" y="442"/>
                    <a:pt x="1395" y="449"/>
                    <a:pt x="1395" y="455"/>
                  </a:cubicBezTo>
                  <a:cubicBezTo>
                    <a:pt x="1396" y="461"/>
                    <a:pt x="1398" y="466"/>
                    <a:pt x="1403" y="469"/>
                  </a:cubicBezTo>
                  <a:cubicBezTo>
                    <a:pt x="1407" y="472"/>
                    <a:pt x="1411" y="472"/>
                    <a:pt x="1415" y="471"/>
                  </a:cubicBezTo>
                  <a:cubicBezTo>
                    <a:pt x="1419" y="470"/>
                    <a:pt x="1427" y="465"/>
                    <a:pt x="1437" y="455"/>
                  </a:cubicBezTo>
                  <a:cubicBezTo>
                    <a:pt x="1447" y="445"/>
                    <a:pt x="1455" y="438"/>
                    <a:pt x="1460" y="435"/>
                  </a:cubicBezTo>
                  <a:cubicBezTo>
                    <a:pt x="1467" y="431"/>
                    <a:pt x="1474" y="429"/>
                    <a:pt x="1480" y="429"/>
                  </a:cubicBezTo>
                  <a:cubicBezTo>
                    <a:pt x="1486" y="429"/>
                    <a:pt x="1492" y="431"/>
                    <a:pt x="1498" y="435"/>
                  </a:cubicBezTo>
                  <a:cubicBezTo>
                    <a:pt x="1504" y="439"/>
                    <a:pt x="1508" y="444"/>
                    <a:pt x="1511" y="451"/>
                  </a:cubicBezTo>
                  <a:cubicBezTo>
                    <a:pt x="1514" y="457"/>
                    <a:pt x="1514" y="465"/>
                    <a:pt x="1513" y="473"/>
                  </a:cubicBezTo>
                  <a:cubicBezTo>
                    <a:pt x="1512" y="481"/>
                    <a:pt x="1509" y="489"/>
                    <a:pt x="1503" y="497"/>
                  </a:cubicBezTo>
                  <a:cubicBezTo>
                    <a:pt x="1497" y="507"/>
                    <a:pt x="1490" y="514"/>
                    <a:pt x="1483" y="519"/>
                  </a:cubicBezTo>
                  <a:cubicBezTo>
                    <a:pt x="1476" y="523"/>
                    <a:pt x="1468" y="526"/>
                    <a:pt x="1460" y="526"/>
                  </a:cubicBezTo>
                  <a:cubicBezTo>
                    <a:pt x="1452" y="526"/>
                    <a:pt x="1444" y="523"/>
                    <a:pt x="1437" y="518"/>
                  </a:cubicBezTo>
                  <a:close/>
                  <a:moveTo>
                    <a:pt x="1565" y="383"/>
                  </a:moveTo>
                  <a:cubicBezTo>
                    <a:pt x="1446" y="333"/>
                    <a:pt x="1446" y="333"/>
                    <a:pt x="1446" y="333"/>
                  </a:cubicBezTo>
                  <a:cubicBezTo>
                    <a:pt x="1452" y="317"/>
                    <a:pt x="1452" y="317"/>
                    <a:pt x="1452" y="317"/>
                  </a:cubicBezTo>
                  <a:cubicBezTo>
                    <a:pt x="1571" y="367"/>
                    <a:pt x="1571" y="367"/>
                    <a:pt x="1571" y="367"/>
                  </a:cubicBezTo>
                  <a:cubicBezTo>
                    <a:pt x="1565" y="383"/>
                    <a:pt x="1565" y="383"/>
                    <a:pt x="1565" y="383"/>
                  </a:cubicBezTo>
                  <a:close/>
                  <a:moveTo>
                    <a:pt x="1611" y="252"/>
                  </a:moveTo>
                  <a:cubicBezTo>
                    <a:pt x="1503" y="218"/>
                    <a:pt x="1503" y="218"/>
                    <a:pt x="1503" y="218"/>
                  </a:cubicBezTo>
                  <a:cubicBezTo>
                    <a:pt x="1490" y="260"/>
                    <a:pt x="1490" y="260"/>
                    <a:pt x="1490" y="260"/>
                  </a:cubicBezTo>
                  <a:cubicBezTo>
                    <a:pt x="1476" y="255"/>
                    <a:pt x="1476" y="255"/>
                    <a:pt x="1476" y="255"/>
                  </a:cubicBezTo>
                  <a:cubicBezTo>
                    <a:pt x="1505" y="156"/>
                    <a:pt x="1505" y="156"/>
                    <a:pt x="1505" y="156"/>
                  </a:cubicBezTo>
                  <a:cubicBezTo>
                    <a:pt x="1520" y="160"/>
                    <a:pt x="1520" y="160"/>
                    <a:pt x="1520" y="160"/>
                  </a:cubicBezTo>
                  <a:cubicBezTo>
                    <a:pt x="1508" y="202"/>
                    <a:pt x="1508" y="202"/>
                    <a:pt x="1508" y="202"/>
                  </a:cubicBezTo>
                  <a:cubicBezTo>
                    <a:pt x="1616" y="236"/>
                    <a:pt x="1616" y="236"/>
                    <a:pt x="1616" y="236"/>
                  </a:cubicBezTo>
                  <a:cubicBezTo>
                    <a:pt x="1611" y="252"/>
                    <a:pt x="1611" y="252"/>
                    <a:pt x="1611" y="252"/>
                  </a:cubicBezTo>
                  <a:close/>
                  <a:moveTo>
                    <a:pt x="1642" y="84"/>
                  </a:moveTo>
                  <a:cubicBezTo>
                    <a:pt x="1588" y="78"/>
                    <a:pt x="1588" y="78"/>
                    <a:pt x="1588" y="78"/>
                  </a:cubicBezTo>
                  <a:cubicBezTo>
                    <a:pt x="1509" y="120"/>
                    <a:pt x="1509" y="120"/>
                    <a:pt x="1509" y="120"/>
                  </a:cubicBezTo>
                  <a:cubicBezTo>
                    <a:pt x="1511" y="99"/>
                    <a:pt x="1511" y="99"/>
                    <a:pt x="1511" y="99"/>
                  </a:cubicBezTo>
                  <a:cubicBezTo>
                    <a:pt x="1552" y="77"/>
                    <a:pt x="1552" y="77"/>
                    <a:pt x="1552" y="77"/>
                  </a:cubicBezTo>
                  <a:cubicBezTo>
                    <a:pt x="1560" y="74"/>
                    <a:pt x="1567" y="70"/>
                    <a:pt x="1575" y="67"/>
                  </a:cubicBezTo>
                  <a:cubicBezTo>
                    <a:pt x="1569" y="62"/>
                    <a:pt x="1562" y="56"/>
                    <a:pt x="1554" y="50"/>
                  </a:cubicBezTo>
                  <a:cubicBezTo>
                    <a:pt x="1519" y="21"/>
                    <a:pt x="1519" y="21"/>
                    <a:pt x="1519" y="21"/>
                  </a:cubicBezTo>
                  <a:cubicBezTo>
                    <a:pt x="1521" y="0"/>
                    <a:pt x="1521" y="0"/>
                    <a:pt x="1521" y="0"/>
                  </a:cubicBezTo>
                  <a:cubicBezTo>
                    <a:pt x="1589" y="60"/>
                    <a:pt x="1589" y="60"/>
                    <a:pt x="1589" y="60"/>
                  </a:cubicBezTo>
                  <a:cubicBezTo>
                    <a:pt x="1644" y="66"/>
                    <a:pt x="1644" y="66"/>
                    <a:pt x="1644" y="66"/>
                  </a:cubicBezTo>
                  <a:cubicBezTo>
                    <a:pt x="1642" y="84"/>
                    <a:pt x="1642" y="84"/>
                    <a:pt x="1642" y="84"/>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8" name="Freeform 20">
              <a:extLst>
                <a:ext uri="{FF2B5EF4-FFF2-40B4-BE49-F238E27FC236}">
                  <a16:creationId xmlns:a16="http://schemas.microsoft.com/office/drawing/2014/main" id="{6CFC8A31-1555-4125-BA01-1DAC9FF6EE3F}"/>
                </a:ext>
              </a:extLst>
            </p:cNvPr>
            <p:cNvSpPr>
              <a:spLocks/>
            </p:cNvSpPr>
            <p:nvPr/>
          </p:nvSpPr>
          <p:spPr bwMode="auto">
            <a:xfrm>
              <a:off x="7973536" y="3170238"/>
              <a:ext cx="58738" cy="96837"/>
            </a:xfrm>
            <a:custGeom>
              <a:avLst/>
              <a:gdLst>
                <a:gd name="T0" fmla="*/ 58 w 58"/>
                <a:gd name="T1" fmla="*/ 91 h 95"/>
                <a:gd name="T2" fmla="*/ 47 w 58"/>
                <a:gd name="T3" fmla="*/ 95 h 95"/>
                <a:gd name="T4" fmla="*/ 21 w 58"/>
                <a:gd name="T5" fmla="*/ 24 h 95"/>
                <a:gd name="T6" fmla="*/ 13 w 58"/>
                <a:gd name="T7" fmla="*/ 35 h 95"/>
                <a:gd name="T8" fmla="*/ 4 w 58"/>
                <a:gd name="T9" fmla="*/ 45 h 95"/>
                <a:gd name="T10" fmla="*/ 0 w 58"/>
                <a:gd name="T11" fmla="*/ 35 h 95"/>
                <a:gd name="T12" fmla="*/ 12 w 58"/>
                <a:gd name="T13" fmla="*/ 18 h 95"/>
                <a:gd name="T14" fmla="*/ 18 w 58"/>
                <a:gd name="T15" fmla="*/ 2 h 95"/>
                <a:gd name="T16" fmla="*/ 25 w 58"/>
                <a:gd name="T17" fmla="*/ 0 h 95"/>
                <a:gd name="T18" fmla="*/ 58 w 58"/>
                <a:gd name="T19"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95">
                  <a:moveTo>
                    <a:pt x="58" y="91"/>
                  </a:moveTo>
                  <a:cubicBezTo>
                    <a:pt x="47" y="95"/>
                    <a:pt x="47" y="95"/>
                    <a:pt x="47" y="95"/>
                  </a:cubicBezTo>
                  <a:cubicBezTo>
                    <a:pt x="21" y="24"/>
                    <a:pt x="21" y="24"/>
                    <a:pt x="21" y="24"/>
                  </a:cubicBezTo>
                  <a:cubicBezTo>
                    <a:pt x="19" y="27"/>
                    <a:pt x="17" y="31"/>
                    <a:pt x="13" y="35"/>
                  </a:cubicBezTo>
                  <a:cubicBezTo>
                    <a:pt x="10" y="39"/>
                    <a:pt x="7" y="43"/>
                    <a:pt x="4" y="45"/>
                  </a:cubicBezTo>
                  <a:cubicBezTo>
                    <a:pt x="0" y="35"/>
                    <a:pt x="0" y="35"/>
                    <a:pt x="0" y="35"/>
                  </a:cubicBezTo>
                  <a:cubicBezTo>
                    <a:pt x="5" y="29"/>
                    <a:pt x="9" y="24"/>
                    <a:pt x="12" y="18"/>
                  </a:cubicBezTo>
                  <a:cubicBezTo>
                    <a:pt x="15" y="12"/>
                    <a:pt x="17" y="7"/>
                    <a:pt x="18" y="2"/>
                  </a:cubicBezTo>
                  <a:cubicBezTo>
                    <a:pt x="25" y="0"/>
                    <a:pt x="25" y="0"/>
                    <a:pt x="25" y="0"/>
                  </a:cubicBezTo>
                  <a:cubicBezTo>
                    <a:pt x="58" y="91"/>
                    <a:pt x="58" y="91"/>
                    <a:pt x="58" y="91"/>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19" name="Freeform 21">
              <a:extLst>
                <a:ext uri="{FF2B5EF4-FFF2-40B4-BE49-F238E27FC236}">
                  <a16:creationId xmlns:a16="http://schemas.microsoft.com/office/drawing/2014/main" id="{A344BABC-5CA1-4B32-BE79-B978878B923B}"/>
                </a:ext>
              </a:extLst>
            </p:cNvPr>
            <p:cNvSpPr>
              <a:spLocks noEditPoints="1"/>
            </p:cNvSpPr>
            <p:nvPr/>
          </p:nvSpPr>
          <p:spPr bwMode="auto">
            <a:xfrm>
              <a:off x="8079899" y="3151188"/>
              <a:ext cx="69850" cy="100012"/>
            </a:xfrm>
            <a:custGeom>
              <a:avLst/>
              <a:gdLst>
                <a:gd name="T0" fmla="*/ 11 w 69"/>
                <a:gd name="T1" fmla="*/ 79 h 99"/>
                <a:gd name="T2" fmla="*/ 22 w 69"/>
                <a:gd name="T3" fmla="*/ 76 h 99"/>
                <a:gd name="T4" fmla="*/ 29 w 69"/>
                <a:gd name="T5" fmla="*/ 87 h 99"/>
                <a:gd name="T6" fmla="*/ 40 w 69"/>
                <a:gd name="T7" fmla="*/ 88 h 99"/>
                <a:gd name="T8" fmla="*/ 49 w 69"/>
                <a:gd name="T9" fmla="*/ 84 h 99"/>
                <a:gd name="T10" fmla="*/ 54 w 69"/>
                <a:gd name="T11" fmla="*/ 77 h 99"/>
                <a:gd name="T12" fmla="*/ 57 w 69"/>
                <a:gd name="T13" fmla="*/ 65 h 99"/>
                <a:gd name="T14" fmla="*/ 56 w 69"/>
                <a:gd name="T15" fmla="*/ 50 h 99"/>
                <a:gd name="T16" fmla="*/ 56 w 69"/>
                <a:gd name="T17" fmla="*/ 48 h 99"/>
                <a:gd name="T18" fmla="*/ 48 w 69"/>
                <a:gd name="T19" fmla="*/ 59 h 99"/>
                <a:gd name="T20" fmla="*/ 35 w 69"/>
                <a:gd name="T21" fmla="*/ 64 h 99"/>
                <a:gd name="T22" fmla="*/ 14 w 69"/>
                <a:gd name="T23" fmla="*/ 59 h 99"/>
                <a:gd name="T24" fmla="*/ 2 w 69"/>
                <a:gd name="T25" fmla="*/ 38 h 99"/>
                <a:gd name="T26" fmla="*/ 6 w 69"/>
                <a:gd name="T27" fmla="*/ 14 h 99"/>
                <a:gd name="T28" fmla="*/ 26 w 69"/>
                <a:gd name="T29" fmla="*/ 1 h 99"/>
                <a:gd name="T30" fmla="*/ 44 w 69"/>
                <a:gd name="T31" fmla="*/ 3 h 99"/>
                <a:gd name="T32" fmla="*/ 58 w 69"/>
                <a:gd name="T33" fmla="*/ 15 h 99"/>
                <a:gd name="T34" fmla="*/ 66 w 69"/>
                <a:gd name="T35" fmla="*/ 41 h 99"/>
                <a:gd name="T36" fmla="*/ 68 w 69"/>
                <a:gd name="T37" fmla="*/ 71 h 99"/>
                <a:gd name="T38" fmla="*/ 59 w 69"/>
                <a:gd name="T39" fmla="*/ 89 h 99"/>
                <a:gd name="T40" fmla="*/ 41 w 69"/>
                <a:gd name="T41" fmla="*/ 98 h 99"/>
                <a:gd name="T42" fmla="*/ 22 w 69"/>
                <a:gd name="T43" fmla="*/ 95 h 99"/>
                <a:gd name="T44" fmla="*/ 11 w 69"/>
                <a:gd name="T45" fmla="*/ 79 h 99"/>
                <a:gd name="T46" fmla="*/ 51 w 69"/>
                <a:gd name="T47" fmla="*/ 29 h 99"/>
                <a:gd name="T48" fmla="*/ 43 w 69"/>
                <a:gd name="T49" fmla="*/ 14 h 99"/>
                <a:gd name="T50" fmla="*/ 29 w 69"/>
                <a:gd name="T51" fmla="*/ 10 h 99"/>
                <a:gd name="T52" fmla="*/ 16 w 69"/>
                <a:gd name="T53" fmla="*/ 19 h 99"/>
                <a:gd name="T54" fmla="*/ 14 w 69"/>
                <a:gd name="T55" fmla="*/ 37 h 99"/>
                <a:gd name="T56" fmla="*/ 22 w 69"/>
                <a:gd name="T57" fmla="*/ 50 h 99"/>
                <a:gd name="T58" fmla="*/ 36 w 69"/>
                <a:gd name="T59" fmla="*/ 54 h 99"/>
                <a:gd name="T60" fmla="*/ 48 w 69"/>
                <a:gd name="T61" fmla="*/ 46 h 99"/>
                <a:gd name="T62" fmla="*/ 51 w 69"/>
                <a:gd name="T63"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99">
                  <a:moveTo>
                    <a:pt x="11" y="79"/>
                  </a:moveTo>
                  <a:cubicBezTo>
                    <a:pt x="22" y="76"/>
                    <a:pt x="22" y="76"/>
                    <a:pt x="22" y="76"/>
                  </a:cubicBezTo>
                  <a:cubicBezTo>
                    <a:pt x="23" y="81"/>
                    <a:pt x="26" y="85"/>
                    <a:pt x="29" y="87"/>
                  </a:cubicBezTo>
                  <a:cubicBezTo>
                    <a:pt x="32" y="89"/>
                    <a:pt x="36" y="89"/>
                    <a:pt x="40" y="88"/>
                  </a:cubicBezTo>
                  <a:cubicBezTo>
                    <a:pt x="44" y="88"/>
                    <a:pt x="47" y="86"/>
                    <a:pt x="49" y="84"/>
                  </a:cubicBezTo>
                  <a:cubicBezTo>
                    <a:pt x="51" y="82"/>
                    <a:pt x="53" y="80"/>
                    <a:pt x="54" y="77"/>
                  </a:cubicBezTo>
                  <a:cubicBezTo>
                    <a:pt x="56" y="74"/>
                    <a:pt x="56" y="70"/>
                    <a:pt x="57" y="65"/>
                  </a:cubicBezTo>
                  <a:cubicBezTo>
                    <a:pt x="57" y="60"/>
                    <a:pt x="57" y="55"/>
                    <a:pt x="56" y="50"/>
                  </a:cubicBezTo>
                  <a:cubicBezTo>
                    <a:pt x="56" y="50"/>
                    <a:pt x="56" y="49"/>
                    <a:pt x="56" y="48"/>
                  </a:cubicBezTo>
                  <a:cubicBezTo>
                    <a:pt x="54" y="52"/>
                    <a:pt x="51" y="56"/>
                    <a:pt x="48" y="59"/>
                  </a:cubicBezTo>
                  <a:cubicBezTo>
                    <a:pt x="44" y="62"/>
                    <a:pt x="40" y="64"/>
                    <a:pt x="35" y="64"/>
                  </a:cubicBezTo>
                  <a:cubicBezTo>
                    <a:pt x="27" y="66"/>
                    <a:pt x="20" y="64"/>
                    <a:pt x="14" y="59"/>
                  </a:cubicBezTo>
                  <a:cubicBezTo>
                    <a:pt x="7" y="55"/>
                    <a:pt x="3" y="48"/>
                    <a:pt x="2" y="38"/>
                  </a:cubicBezTo>
                  <a:cubicBezTo>
                    <a:pt x="0" y="29"/>
                    <a:pt x="1" y="20"/>
                    <a:pt x="6" y="14"/>
                  </a:cubicBezTo>
                  <a:cubicBezTo>
                    <a:pt x="11" y="7"/>
                    <a:pt x="17" y="3"/>
                    <a:pt x="26" y="1"/>
                  </a:cubicBezTo>
                  <a:cubicBezTo>
                    <a:pt x="32" y="0"/>
                    <a:pt x="38" y="1"/>
                    <a:pt x="44" y="3"/>
                  </a:cubicBezTo>
                  <a:cubicBezTo>
                    <a:pt x="49" y="5"/>
                    <a:pt x="54" y="9"/>
                    <a:pt x="58" y="15"/>
                  </a:cubicBezTo>
                  <a:cubicBezTo>
                    <a:pt x="61" y="21"/>
                    <a:pt x="64" y="29"/>
                    <a:pt x="66" y="41"/>
                  </a:cubicBezTo>
                  <a:cubicBezTo>
                    <a:pt x="69" y="53"/>
                    <a:pt x="69" y="63"/>
                    <a:pt x="68" y="71"/>
                  </a:cubicBezTo>
                  <a:cubicBezTo>
                    <a:pt x="66" y="78"/>
                    <a:pt x="63" y="85"/>
                    <a:pt x="59" y="89"/>
                  </a:cubicBezTo>
                  <a:cubicBezTo>
                    <a:pt x="54" y="94"/>
                    <a:pt x="48" y="97"/>
                    <a:pt x="41" y="98"/>
                  </a:cubicBezTo>
                  <a:cubicBezTo>
                    <a:pt x="34" y="99"/>
                    <a:pt x="28" y="98"/>
                    <a:pt x="22" y="95"/>
                  </a:cubicBezTo>
                  <a:cubicBezTo>
                    <a:pt x="17" y="92"/>
                    <a:pt x="13" y="87"/>
                    <a:pt x="11" y="79"/>
                  </a:cubicBezTo>
                  <a:close/>
                  <a:moveTo>
                    <a:pt x="51" y="29"/>
                  </a:moveTo>
                  <a:cubicBezTo>
                    <a:pt x="50" y="22"/>
                    <a:pt x="47" y="17"/>
                    <a:pt x="43" y="14"/>
                  </a:cubicBezTo>
                  <a:cubicBezTo>
                    <a:pt x="38" y="11"/>
                    <a:pt x="34" y="10"/>
                    <a:pt x="29" y="10"/>
                  </a:cubicBezTo>
                  <a:cubicBezTo>
                    <a:pt x="24" y="11"/>
                    <a:pt x="20" y="14"/>
                    <a:pt x="16" y="19"/>
                  </a:cubicBezTo>
                  <a:cubicBezTo>
                    <a:pt x="13" y="24"/>
                    <a:pt x="12" y="30"/>
                    <a:pt x="14" y="37"/>
                  </a:cubicBezTo>
                  <a:cubicBezTo>
                    <a:pt x="15" y="43"/>
                    <a:pt x="17" y="47"/>
                    <a:pt x="22" y="50"/>
                  </a:cubicBezTo>
                  <a:cubicBezTo>
                    <a:pt x="26" y="53"/>
                    <a:pt x="31" y="55"/>
                    <a:pt x="36" y="54"/>
                  </a:cubicBezTo>
                  <a:cubicBezTo>
                    <a:pt x="42" y="53"/>
                    <a:pt x="46" y="50"/>
                    <a:pt x="48" y="46"/>
                  </a:cubicBezTo>
                  <a:cubicBezTo>
                    <a:pt x="51" y="41"/>
                    <a:pt x="52" y="36"/>
                    <a:pt x="51" y="29"/>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0" name="Freeform 22">
              <a:extLst>
                <a:ext uri="{FF2B5EF4-FFF2-40B4-BE49-F238E27FC236}">
                  <a16:creationId xmlns:a16="http://schemas.microsoft.com/office/drawing/2014/main" id="{EEA0FF96-D341-4ABD-AAA5-BAE2E75DA0DE}"/>
                </a:ext>
              </a:extLst>
            </p:cNvPr>
            <p:cNvSpPr>
              <a:spLocks noEditPoints="1"/>
            </p:cNvSpPr>
            <p:nvPr/>
          </p:nvSpPr>
          <p:spPr bwMode="auto">
            <a:xfrm>
              <a:off x="8214836" y="3151188"/>
              <a:ext cx="68263" cy="101600"/>
            </a:xfrm>
            <a:custGeom>
              <a:avLst/>
              <a:gdLst>
                <a:gd name="T0" fmla="*/ 3 w 67"/>
                <a:gd name="T1" fmla="*/ 45 h 100"/>
                <a:gd name="T2" fmla="*/ 11 w 67"/>
                <a:gd name="T3" fmla="*/ 18 h 100"/>
                <a:gd name="T4" fmla="*/ 24 w 67"/>
                <a:gd name="T5" fmla="*/ 4 h 100"/>
                <a:gd name="T6" fmla="*/ 43 w 67"/>
                <a:gd name="T7" fmla="*/ 2 h 100"/>
                <a:gd name="T8" fmla="*/ 55 w 67"/>
                <a:gd name="T9" fmla="*/ 7 h 100"/>
                <a:gd name="T10" fmla="*/ 63 w 67"/>
                <a:gd name="T11" fmla="*/ 18 h 100"/>
                <a:gd name="T12" fmla="*/ 67 w 67"/>
                <a:gd name="T13" fmla="*/ 33 h 100"/>
                <a:gd name="T14" fmla="*/ 65 w 67"/>
                <a:gd name="T15" fmla="*/ 56 h 100"/>
                <a:gd name="T16" fmla="*/ 57 w 67"/>
                <a:gd name="T17" fmla="*/ 82 h 100"/>
                <a:gd name="T18" fmla="*/ 44 w 67"/>
                <a:gd name="T19" fmla="*/ 96 h 100"/>
                <a:gd name="T20" fmla="*/ 25 w 67"/>
                <a:gd name="T21" fmla="*/ 98 h 100"/>
                <a:gd name="T22" fmla="*/ 6 w 67"/>
                <a:gd name="T23" fmla="*/ 85 h 100"/>
                <a:gd name="T24" fmla="*/ 3 w 67"/>
                <a:gd name="T25" fmla="*/ 45 h 100"/>
                <a:gd name="T26" fmla="*/ 15 w 67"/>
                <a:gd name="T27" fmla="*/ 47 h 100"/>
                <a:gd name="T28" fmla="*/ 15 w 67"/>
                <a:gd name="T29" fmla="*/ 79 h 100"/>
                <a:gd name="T30" fmla="*/ 27 w 67"/>
                <a:gd name="T31" fmla="*/ 89 h 100"/>
                <a:gd name="T32" fmla="*/ 42 w 67"/>
                <a:gd name="T33" fmla="*/ 83 h 100"/>
                <a:gd name="T34" fmla="*/ 53 w 67"/>
                <a:gd name="T35" fmla="*/ 53 h 100"/>
                <a:gd name="T36" fmla="*/ 53 w 67"/>
                <a:gd name="T37" fmla="*/ 21 h 100"/>
                <a:gd name="T38" fmla="*/ 41 w 67"/>
                <a:gd name="T39" fmla="*/ 11 h 100"/>
                <a:gd name="T40" fmla="*/ 27 w 67"/>
                <a:gd name="T41" fmla="*/ 16 h 100"/>
                <a:gd name="T42" fmla="*/ 15 w 67"/>
                <a:gd name="T43"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0">
                  <a:moveTo>
                    <a:pt x="3" y="45"/>
                  </a:moveTo>
                  <a:cubicBezTo>
                    <a:pt x="5" y="33"/>
                    <a:pt x="8" y="25"/>
                    <a:pt x="11" y="18"/>
                  </a:cubicBezTo>
                  <a:cubicBezTo>
                    <a:pt x="15" y="12"/>
                    <a:pt x="19" y="7"/>
                    <a:pt x="24" y="4"/>
                  </a:cubicBezTo>
                  <a:cubicBezTo>
                    <a:pt x="30" y="1"/>
                    <a:pt x="36" y="0"/>
                    <a:pt x="43" y="2"/>
                  </a:cubicBezTo>
                  <a:cubicBezTo>
                    <a:pt x="48" y="3"/>
                    <a:pt x="52" y="4"/>
                    <a:pt x="55" y="7"/>
                  </a:cubicBezTo>
                  <a:cubicBezTo>
                    <a:pt x="59" y="10"/>
                    <a:pt x="62" y="13"/>
                    <a:pt x="63" y="18"/>
                  </a:cubicBezTo>
                  <a:cubicBezTo>
                    <a:pt x="65" y="22"/>
                    <a:pt x="66" y="27"/>
                    <a:pt x="67" y="33"/>
                  </a:cubicBezTo>
                  <a:cubicBezTo>
                    <a:pt x="67" y="39"/>
                    <a:pt x="67" y="46"/>
                    <a:pt x="65" y="56"/>
                  </a:cubicBezTo>
                  <a:cubicBezTo>
                    <a:pt x="63" y="67"/>
                    <a:pt x="60" y="75"/>
                    <a:pt x="57" y="82"/>
                  </a:cubicBezTo>
                  <a:cubicBezTo>
                    <a:pt x="53" y="88"/>
                    <a:pt x="49" y="93"/>
                    <a:pt x="44" y="96"/>
                  </a:cubicBezTo>
                  <a:cubicBezTo>
                    <a:pt x="39" y="99"/>
                    <a:pt x="32" y="100"/>
                    <a:pt x="25" y="98"/>
                  </a:cubicBezTo>
                  <a:cubicBezTo>
                    <a:pt x="16" y="97"/>
                    <a:pt x="10" y="92"/>
                    <a:pt x="6" y="85"/>
                  </a:cubicBezTo>
                  <a:cubicBezTo>
                    <a:pt x="1" y="76"/>
                    <a:pt x="0" y="62"/>
                    <a:pt x="3" y="45"/>
                  </a:cubicBezTo>
                  <a:close/>
                  <a:moveTo>
                    <a:pt x="15" y="47"/>
                  </a:moveTo>
                  <a:cubicBezTo>
                    <a:pt x="12" y="62"/>
                    <a:pt x="12" y="73"/>
                    <a:pt x="15" y="79"/>
                  </a:cubicBezTo>
                  <a:cubicBezTo>
                    <a:pt x="18" y="85"/>
                    <a:pt x="22" y="88"/>
                    <a:pt x="27" y="89"/>
                  </a:cubicBezTo>
                  <a:cubicBezTo>
                    <a:pt x="33" y="90"/>
                    <a:pt x="37" y="88"/>
                    <a:pt x="42" y="83"/>
                  </a:cubicBezTo>
                  <a:cubicBezTo>
                    <a:pt x="47" y="79"/>
                    <a:pt x="50" y="69"/>
                    <a:pt x="53" y="53"/>
                  </a:cubicBezTo>
                  <a:cubicBezTo>
                    <a:pt x="56" y="38"/>
                    <a:pt x="56" y="27"/>
                    <a:pt x="53" y="21"/>
                  </a:cubicBezTo>
                  <a:cubicBezTo>
                    <a:pt x="50" y="16"/>
                    <a:pt x="46" y="12"/>
                    <a:pt x="41" y="11"/>
                  </a:cubicBezTo>
                  <a:cubicBezTo>
                    <a:pt x="35" y="10"/>
                    <a:pt x="31" y="12"/>
                    <a:pt x="27" y="16"/>
                  </a:cubicBezTo>
                  <a:cubicBezTo>
                    <a:pt x="22" y="21"/>
                    <a:pt x="18" y="31"/>
                    <a:pt x="15" y="47"/>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sp>
          <p:nvSpPr>
            <p:cNvPr id="21" name="Freeform 23">
              <a:extLst>
                <a:ext uri="{FF2B5EF4-FFF2-40B4-BE49-F238E27FC236}">
                  <a16:creationId xmlns:a16="http://schemas.microsoft.com/office/drawing/2014/main" id="{EEB9E5CA-4DE0-4B63-BA4A-BCF7D1EDD953}"/>
                </a:ext>
              </a:extLst>
            </p:cNvPr>
            <p:cNvSpPr>
              <a:spLocks/>
            </p:cNvSpPr>
            <p:nvPr/>
          </p:nvSpPr>
          <p:spPr bwMode="auto">
            <a:xfrm>
              <a:off x="8332311" y="3167063"/>
              <a:ext cx="79375" cy="100012"/>
            </a:xfrm>
            <a:custGeom>
              <a:avLst/>
              <a:gdLst>
                <a:gd name="T0" fmla="*/ 16 w 78"/>
                <a:gd name="T1" fmla="*/ 10 h 98"/>
                <a:gd name="T2" fmla="*/ 20 w 78"/>
                <a:gd name="T3" fmla="*/ 0 h 98"/>
                <a:gd name="T4" fmla="*/ 78 w 78"/>
                <a:gd name="T5" fmla="*/ 21 h 98"/>
                <a:gd name="T6" fmla="*/ 75 w 78"/>
                <a:gd name="T7" fmla="*/ 30 h 98"/>
                <a:gd name="T8" fmla="*/ 49 w 78"/>
                <a:gd name="T9" fmla="*/ 48 h 98"/>
                <a:gd name="T10" fmla="*/ 25 w 78"/>
                <a:gd name="T11" fmla="*/ 75 h 98"/>
                <a:gd name="T12" fmla="*/ 12 w 78"/>
                <a:gd name="T13" fmla="*/ 98 h 98"/>
                <a:gd name="T14" fmla="*/ 0 w 78"/>
                <a:gd name="T15" fmla="*/ 94 h 98"/>
                <a:gd name="T16" fmla="*/ 14 w 78"/>
                <a:gd name="T17" fmla="*/ 69 h 98"/>
                <a:gd name="T18" fmla="*/ 36 w 78"/>
                <a:gd name="T19" fmla="*/ 44 h 98"/>
                <a:gd name="T20" fmla="*/ 60 w 78"/>
                <a:gd name="T21" fmla="*/ 27 h 98"/>
                <a:gd name="T22" fmla="*/ 16 w 78"/>
                <a:gd name="T23"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16" y="10"/>
                  </a:moveTo>
                  <a:cubicBezTo>
                    <a:pt x="20" y="0"/>
                    <a:pt x="20" y="0"/>
                    <a:pt x="20" y="0"/>
                  </a:cubicBezTo>
                  <a:cubicBezTo>
                    <a:pt x="78" y="21"/>
                    <a:pt x="78" y="21"/>
                    <a:pt x="78" y="21"/>
                  </a:cubicBezTo>
                  <a:cubicBezTo>
                    <a:pt x="75" y="30"/>
                    <a:pt x="75" y="30"/>
                    <a:pt x="75" y="30"/>
                  </a:cubicBezTo>
                  <a:cubicBezTo>
                    <a:pt x="67" y="34"/>
                    <a:pt x="59" y="40"/>
                    <a:pt x="49" y="48"/>
                  </a:cubicBezTo>
                  <a:cubicBezTo>
                    <a:pt x="40" y="56"/>
                    <a:pt x="32" y="65"/>
                    <a:pt x="25" y="75"/>
                  </a:cubicBezTo>
                  <a:cubicBezTo>
                    <a:pt x="20" y="81"/>
                    <a:pt x="15" y="89"/>
                    <a:pt x="12" y="98"/>
                  </a:cubicBezTo>
                  <a:cubicBezTo>
                    <a:pt x="0" y="94"/>
                    <a:pt x="0" y="94"/>
                    <a:pt x="0" y="94"/>
                  </a:cubicBezTo>
                  <a:cubicBezTo>
                    <a:pt x="3" y="87"/>
                    <a:pt x="7" y="79"/>
                    <a:pt x="14" y="69"/>
                  </a:cubicBezTo>
                  <a:cubicBezTo>
                    <a:pt x="20" y="60"/>
                    <a:pt x="27" y="52"/>
                    <a:pt x="36" y="44"/>
                  </a:cubicBezTo>
                  <a:cubicBezTo>
                    <a:pt x="44" y="37"/>
                    <a:pt x="52" y="31"/>
                    <a:pt x="60" y="27"/>
                  </a:cubicBezTo>
                  <a:cubicBezTo>
                    <a:pt x="16" y="10"/>
                    <a:pt x="16" y="10"/>
                    <a:pt x="16" y="10"/>
                  </a:cubicBezTo>
                  <a:close/>
                </a:path>
              </a:pathLst>
            </a:custGeom>
            <a:grpFill/>
            <a:ln>
              <a:noFill/>
            </a:ln>
          </p:spPr>
          <p:txBody>
            <a:bodyPr/>
            <a:lstStyle/>
            <a:p>
              <a:pPr>
                <a:defRPr/>
              </a:pPr>
              <a:endParaRPr lang="zh-CN" altLang="en-US" sz="2133" dirty="0">
                <a:latin typeface="Times New Roman" panose="02020603050405020304" pitchFamily="18" charset="0"/>
                <a:ea typeface="+mn-ea"/>
                <a:cs typeface="+mn-cs"/>
              </a:endParaRPr>
            </a:p>
          </p:txBody>
        </p:sp>
      </p:grpSp>
      <p:sp>
        <p:nvSpPr>
          <p:cNvPr id="22" name="Rectangle 5">
            <a:extLst>
              <a:ext uri="{FF2B5EF4-FFF2-40B4-BE49-F238E27FC236}">
                <a16:creationId xmlns:a16="http://schemas.microsoft.com/office/drawing/2014/main" id="{9EBFEFF7-90CF-4769-AAE3-18C56D77FCC9}"/>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23" name="Rectangle 4">
            <a:extLst>
              <a:ext uri="{FF2B5EF4-FFF2-40B4-BE49-F238E27FC236}">
                <a16:creationId xmlns:a16="http://schemas.microsoft.com/office/drawing/2014/main" id="{AF41CE2E-A015-4531-BCD8-87AC76C8648C}"/>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24" name="Rectangle 6">
            <a:extLst>
              <a:ext uri="{FF2B5EF4-FFF2-40B4-BE49-F238E27FC236}">
                <a16:creationId xmlns:a16="http://schemas.microsoft.com/office/drawing/2014/main" id="{B9D18221-BB99-4371-82C8-FF33C73B3C6E}"/>
              </a:ext>
            </a:extLst>
          </p:cNvPr>
          <p:cNvSpPr>
            <a:spLocks noGrp="1" noChangeArrowheads="1"/>
          </p:cNvSpPr>
          <p:nvPr>
            <p:ph type="sldNum" sz="quarter" idx="12"/>
          </p:nvPr>
        </p:nvSpPr>
        <p:spPr/>
        <p:txBody>
          <a:bodyPr/>
          <a:lstStyle>
            <a:lvl1pPr>
              <a:defRPr/>
            </a:lvl1pPr>
          </a:lstStyle>
          <a:p>
            <a:pPr>
              <a:defRPr/>
            </a:pPr>
            <a:fld id="{4E7882FD-3F03-48B0-B903-84685D5FF701}" type="slidenum">
              <a:rPr lang="en-US" altLang="zh-CN"/>
              <a:pPr>
                <a:defRPr/>
              </a:pPr>
              <a:t>‹#›</a:t>
            </a:fld>
            <a:endParaRPr lang="en-US" altLang="zh-CN"/>
          </a:p>
        </p:txBody>
      </p:sp>
    </p:spTree>
    <p:extLst>
      <p:ext uri="{BB962C8B-B14F-4D97-AF65-F5344CB8AC3E}">
        <p14:creationId xmlns:p14="http://schemas.microsoft.com/office/powerpoint/2010/main" val="39961201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0582" y="188913"/>
            <a:ext cx="8642838" cy="792162"/>
          </a:xfrm>
        </p:spPr>
        <p:txBody>
          <a:bodyPr/>
          <a:lstStyle/>
          <a:p>
            <a:r>
              <a:rPr lang="zh-CN" altLang="en-US"/>
              <a:t>单击此处编辑母版标题样式</a:t>
            </a:r>
          </a:p>
        </p:txBody>
      </p:sp>
      <p:sp>
        <p:nvSpPr>
          <p:cNvPr id="3" name="表格占位符 2"/>
          <p:cNvSpPr>
            <a:spLocks noGrp="1"/>
          </p:cNvSpPr>
          <p:nvPr>
            <p:ph type="tbl" idx="1"/>
          </p:nvPr>
        </p:nvSpPr>
        <p:spPr>
          <a:xfrm>
            <a:off x="323851" y="1196975"/>
            <a:ext cx="8436219" cy="4929188"/>
          </a:xfrm>
        </p:spPr>
        <p:txBody>
          <a:bodyPr/>
          <a:lstStyle/>
          <a:p>
            <a:pPr lvl="0"/>
            <a:r>
              <a:rPr lang="zh-CN" altLang="en-US" noProof="0"/>
              <a:t>单击图标添加表格</a:t>
            </a:r>
          </a:p>
        </p:txBody>
      </p:sp>
      <p:sp>
        <p:nvSpPr>
          <p:cNvPr id="4" name="Rectangle 5">
            <a:extLst>
              <a:ext uri="{FF2B5EF4-FFF2-40B4-BE49-F238E27FC236}">
                <a16:creationId xmlns:a16="http://schemas.microsoft.com/office/drawing/2014/main" id="{F6A34478-3CCE-46A4-A79F-026DD751E8B0}"/>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5" name="Rectangle 4">
            <a:extLst>
              <a:ext uri="{FF2B5EF4-FFF2-40B4-BE49-F238E27FC236}">
                <a16:creationId xmlns:a16="http://schemas.microsoft.com/office/drawing/2014/main" id="{6EED351B-DBC4-483C-892E-37218B60A059}"/>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6" name="Rectangle 6">
            <a:extLst>
              <a:ext uri="{FF2B5EF4-FFF2-40B4-BE49-F238E27FC236}">
                <a16:creationId xmlns:a16="http://schemas.microsoft.com/office/drawing/2014/main" id="{6C31D504-F49E-4ED0-BDE5-47F02A6D268E}"/>
              </a:ext>
            </a:extLst>
          </p:cNvPr>
          <p:cNvSpPr>
            <a:spLocks noGrp="1" noChangeArrowheads="1"/>
          </p:cNvSpPr>
          <p:nvPr>
            <p:ph type="sldNum" sz="quarter" idx="12"/>
          </p:nvPr>
        </p:nvSpPr>
        <p:spPr/>
        <p:txBody>
          <a:bodyPr/>
          <a:lstStyle>
            <a:lvl1pPr>
              <a:defRPr/>
            </a:lvl1pPr>
          </a:lstStyle>
          <a:p>
            <a:pPr>
              <a:defRPr/>
            </a:pPr>
            <a:fld id="{6DA3D847-64B3-45A4-AE98-5272A5681395}" type="slidenum">
              <a:rPr lang="en-US" altLang="zh-CN"/>
              <a:pPr>
                <a:defRPr/>
              </a:pPr>
              <a:t>‹#›</a:t>
            </a:fld>
            <a:endParaRPr lang="en-US" altLang="zh-CN"/>
          </a:p>
        </p:txBody>
      </p:sp>
    </p:spTree>
    <p:extLst>
      <p:ext uri="{BB962C8B-B14F-4D97-AF65-F5344CB8AC3E}">
        <p14:creationId xmlns:p14="http://schemas.microsoft.com/office/powerpoint/2010/main" val="7548887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95DA582-497C-4D60-B969-5AF5422BA20B}"/>
              </a:ext>
            </a:extLst>
          </p:cNvPr>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5" name="直接连接符 4">
            <a:extLst>
              <a:ext uri="{FF2B5EF4-FFF2-40B4-BE49-F238E27FC236}">
                <a16:creationId xmlns:a16="http://schemas.microsoft.com/office/drawing/2014/main" id="{4D303B33-FA8A-4C16-9426-897207FBBA66}"/>
              </a:ext>
            </a:extLst>
          </p:cNvPr>
          <p:cNvCxnSpPr/>
          <p:nvPr userDrawn="1"/>
        </p:nvCxnSpPr>
        <p:spPr>
          <a:xfrm>
            <a:off x="1524000" y="1143000"/>
            <a:ext cx="72390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677C16C-B720-4BFB-B0AA-1F2DE0235FB8}"/>
              </a:ext>
            </a:extLst>
          </p:cNvPr>
          <p:cNvSpPr txBox="1">
            <a:spLocks noChangeArrowheads="1"/>
          </p:cNvSpPr>
          <p:nvPr userDrawn="1"/>
        </p:nvSpPr>
        <p:spPr bwMode="auto">
          <a:xfrm>
            <a:off x="3124200" y="6381750"/>
            <a:ext cx="2895600" cy="476250"/>
          </a:xfrm>
          <a:prstGeom prst="rect">
            <a:avLst/>
          </a:prstGeom>
          <a:noFill/>
          <a:ln w="9525">
            <a:noFill/>
            <a:miter lim="800000"/>
            <a:headEnd/>
            <a:tailEnd/>
          </a:ln>
          <a:effectLst/>
        </p:spPr>
        <p:txBody>
          <a:bodyPr/>
          <a:lstStyle>
            <a:defPPr>
              <a:defRPr lang="en-US"/>
            </a:defPPr>
            <a:lvl1pPr algn="ctr" rtl="0" eaLnBrk="0" fontAlgn="base" hangingPunct="0">
              <a:spcBef>
                <a:spcPct val="20000"/>
              </a:spcBef>
              <a:spcAft>
                <a:spcPct val="0"/>
              </a:spcAft>
              <a:buClrTx/>
              <a:buFontTx/>
              <a:buChar char="•"/>
              <a:defRPr kumimoji="1" sz="1400" kern="1200">
                <a:solidFill>
                  <a:schemeClr val="accent6"/>
                </a:solidFill>
                <a:latin typeface="楷体" panose="02010609060101010101" pitchFamily="49" charset="-122"/>
                <a:ea typeface="楷体" panose="02010609060101010101" pitchFamily="49"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buFontTx/>
              <a:buNone/>
              <a:defRPr/>
            </a:pPr>
            <a:r>
              <a:rPr lang="zh-CN" altLang="en-US"/>
              <a:t>人工智能原理</a:t>
            </a:r>
            <a:endParaRPr lang="en-US" altLang="zh-CN"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页脚占位符 4">
            <a:extLst>
              <a:ext uri="{FF2B5EF4-FFF2-40B4-BE49-F238E27FC236}">
                <a16:creationId xmlns:a16="http://schemas.microsoft.com/office/drawing/2014/main" id="{F98040C4-6D5F-4876-AE9C-634DA9E890FA}"/>
              </a:ext>
            </a:extLst>
          </p:cNvPr>
          <p:cNvSpPr>
            <a:spLocks noGrp="1"/>
          </p:cNvSpPr>
          <p:nvPr>
            <p:ph type="ftr" sz="quarter" idx="10"/>
          </p:nvPr>
        </p:nvSpPr>
        <p:spPr>
          <a:xfrm>
            <a:off x="5330825" y="6400800"/>
            <a:ext cx="3733800" cy="284163"/>
          </a:xfrm>
        </p:spPr>
        <p:txBody>
          <a:bodyPr/>
          <a:lstStyle>
            <a:lvl1pPr>
              <a:buFontTx/>
              <a:buChar char="•"/>
              <a:defRPr>
                <a:solidFill>
                  <a:srgbClr val="2F2F2F">
                    <a:lumMod val="75000"/>
                    <a:lumOff val="25000"/>
                  </a:srgbClr>
                </a:solidFill>
              </a:defRPr>
            </a:lvl1pPr>
          </a:lstStyle>
          <a:p>
            <a:pPr>
              <a:defRPr/>
            </a:pPr>
            <a:r>
              <a:rPr lang="zh-CN" altLang="en-US"/>
              <a:t>同济大学</a:t>
            </a:r>
          </a:p>
        </p:txBody>
      </p:sp>
      <p:sp>
        <p:nvSpPr>
          <p:cNvPr id="8" name="灯片编号占位符 5">
            <a:extLst>
              <a:ext uri="{FF2B5EF4-FFF2-40B4-BE49-F238E27FC236}">
                <a16:creationId xmlns:a16="http://schemas.microsoft.com/office/drawing/2014/main" id="{F5B08066-2A09-43D5-9EF3-C6D119F122B8}"/>
              </a:ext>
            </a:extLst>
          </p:cNvPr>
          <p:cNvSpPr>
            <a:spLocks noGrp="1"/>
          </p:cNvSpPr>
          <p:nvPr>
            <p:ph type="sldNum" sz="quarter" idx="11"/>
          </p:nvPr>
        </p:nvSpPr>
        <p:spPr/>
        <p:txBody>
          <a:bodyPr/>
          <a:lstStyle>
            <a:lvl1pPr>
              <a:defRPr/>
            </a:lvl1pPr>
          </a:lstStyle>
          <a:p>
            <a:pPr>
              <a:defRPr/>
            </a:pPr>
            <a:fld id="{D3FB3F14-9855-4D43-AD17-F8C55D65C96A}" type="slidenum">
              <a:rPr lang="zh-CN" altLang="en-US"/>
              <a:pPr>
                <a:defRPr/>
              </a:pPr>
              <a:t>‹#›</a:t>
            </a:fld>
            <a:endParaRPr lang="zh-CN" altLang="en-US"/>
          </a:p>
        </p:txBody>
      </p:sp>
      <p:sp>
        <p:nvSpPr>
          <p:cNvPr id="9" name="Rectangle 4">
            <a:extLst>
              <a:ext uri="{FF2B5EF4-FFF2-40B4-BE49-F238E27FC236}">
                <a16:creationId xmlns:a16="http://schemas.microsoft.com/office/drawing/2014/main" id="{B4F65B82-01F7-4BF6-BD58-4763DCBD8FC4}"/>
              </a:ext>
            </a:extLst>
          </p:cNvPr>
          <p:cNvSpPr>
            <a:spLocks noGrp="1" noChangeArrowheads="1"/>
          </p:cNvSpPr>
          <p:nvPr>
            <p:ph type="dt" sz="half" idx="12"/>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6197176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87CAE5D-E094-4297-B541-B631BF22124E}"/>
              </a:ext>
            </a:extLst>
          </p:cNvPr>
          <p:cNvSpPr>
            <a:spLocks noGrp="1" noChangeArrowheads="1"/>
          </p:cNvSpPr>
          <p:nvPr>
            <p:ph type="ftr" sz="quarter" idx="10"/>
          </p:nvPr>
        </p:nvSpPr>
        <p:spPr/>
        <p:txBody>
          <a:bodyPr/>
          <a:lstStyle>
            <a:lvl1pPr>
              <a:defRPr>
                <a:solidFill>
                  <a:schemeClr val="accent6"/>
                </a:solidFill>
                <a:latin typeface="楷体" panose="02010609060101010101" pitchFamily="49" charset="-122"/>
                <a:ea typeface="楷体" panose="02010609060101010101" pitchFamily="49" charset="-122"/>
              </a:defRPr>
            </a:lvl1pPr>
          </a:lstStyle>
          <a:p>
            <a:pPr>
              <a:defRPr/>
            </a:pPr>
            <a:r>
              <a:rPr lang="zh-CN" altLang="en-US"/>
              <a:t>人工智能原理</a:t>
            </a:r>
            <a:endParaRPr lang="en-US" altLang="zh-CN"/>
          </a:p>
        </p:txBody>
      </p:sp>
      <p:sp>
        <p:nvSpPr>
          <p:cNvPr id="3" name="Rectangle 4">
            <a:extLst>
              <a:ext uri="{FF2B5EF4-FFF2-40B4-BE49-F238E27FC236}">
                <a16:creationId xmlns:a16="http://schemas.microsoft.com/office/drawing/2014/main" id="{2424579A-A481-4355-B51C-0DD2469124F9}"/>
              </a:ext>
            </a:extLst>
          </p:cNvPr>
          <p:cNvSpPr>
            <a:spLocks noGrp="1" noChangeArrowheads="1"/>
          </p:cNvSpPr>
          <p:nvPr>
            <p:ph type="dt" sz="half" idx="11"/>
          </p:nvPr>
        </p:nvSpPr>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a:t>上海市精品课程</a:t>
            </a:r>
            <a:endParaRPr lang="en-US" altLang="zh-CN"/>
          </a:p>
        </p:txBody>
      </p:sp>
      <p:sp>
        <p:nvSpPr>
          <p:cNvPr id="4" name="Rectangle 6">
            <a:extLst>
              <a:ext uri="{FF2B5EF4-FFF2-40B4-BE49-F238E27FC236}">
                <a16:creationId xmlns:a16="http://schemas.microsoft.com/office/drawing/2014/main" id="{2E40AD10-86E5-4D3D-AA83-EFCFD5188CCB}"/>
              </a:ext>
            </a:extLst>
          </p:cNvPr>
          <p:cNvSpPr>
            <a:spLocks noGrp="1" noChangeArrowheads="1"/>
          </p:cNvSpPr>
          <p:nvPr>
            <p:ph type="sldNum" sz="quarter" idx="12"/>
          </p:nvPr>
        </p:nvSpPr>
        <p:spPr/>
        <p:txBody>
          <a:bodyPr/>
          <a:lstStyle>
            <a:lvl1pPr>
              <a:defRPr/>
            </a:lvl1pPr>
          </a:lstStyle>
          <a:p>
            <a:pPr>
              <a:defRPr/>
            </a:pPr>
            <a:fld id="{93DA8736-D3FD-4114-903A-B62976664E0F}" type="slidenum">
              <a:rPr lang="en-US" altLang="zh-CN"/>
              <a:pPr>
                <a:defRPr/>
              </a:pPr>
              <a:t>‹#›</a:t>
            </a:fld>
            <a:endParaRPr lang="en-US" altLang="zh-CN"/>
          </a:p>
        </p:txBody>
      </p:sp>
    </p:spTree>
    <p:extLst>
      <p:ext uri="{BB962C8B-B14F-4D97-AF65-F5344CB8AC3E}">
        <p14:creationId xmlns:p14="http://schemas.microsoft.com/office/powerpoint/2010/main" val="35077351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2024/4/1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7245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2024/4/1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80616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2024/4/1</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46527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2024/4/1</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51482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2024/4/1</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13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2024/4/1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01908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solidFill>
                  <a:prstClr val="black">
                    <a:tint val="75000"/>
                  </a:prstClr>
                </a:solidFill>
              </a:rPr>
              <a:pPr/>
              <a:t>2024/4/1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4395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8D7014B5-A822-4760-9C92-A4C0DDBD790A}" type="datetimeFigureOut">
              <a:rPr lang="zh-TW" altLang="en-US" smtClean="0">
                <a:solidFill>
                  <a:prstClr val="black">
                    <a:tint val="75000"/>
                  </a:prstClr>
                </a:solidFill>
              </a:rPr>
              <a:pPr defTabSz="457200"/>
              <a:t>2024/4/1</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DFD11CF-6FB2-4FCE-A971-5E1D4AF62D71}" type="slidenum">
              <a:rPr lang="zh-TW" altLang="en-US" smtClean="0">
                <a:solidFill>
                  <a:prstClr val="black">
                    <a:tint val="75000"/>
                  </a:prstClr>
                </a:solidFill>
              </a:rPr>
              <a:pPr defTabSz="457200"/>
              <a:t>‹#›</a:t>
            </a:fld>
            <a:endParaRPr lang="zh-TW" altLang="en-US">
              <a:solidFill>
                <a:prstClr val="black">
                  <a:tint val="75000"/>
                </a:prstClr>
              </a:solidFill>
            </a:endParaRPr>
          </a:p>
        </p:txBody>
      </p:sp>
    </p:spTree>
    <p:extLst>
      <p:ext uri="{BB962C8B-B14F-4D97-AF65-F5344CB8AC3E}">
        <p14:creationId xmlns:p14="http://schemas.microsoft.com/office/powerpoint/2010/main" val="36784490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FAA55C-BA60-4ED8-B681-F1036E5592AD}"/>
              </a:ext>
            </a:extLst>
          </p:cNvPr>
          <p:cNvSpPr>
            <a:spLocks noGrp="1" noChangeArrowheads="1"/>
          </p:cNvSpPr>
          <p:nvPr>
            <p:ph type="title"/>
          </p:nvPr>
        </p:nvSpPr>
        <p:spPr bwMode="auto">
          <a:xfrm>
            <a:off x="1371600" y="274638"/>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ED483A46-EC48-475E-80EB-211ECD3342E5}"/>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5" name="Rectangle 5">
            <a:extLst>
              <a:ext uri="{FF2B5EF4-FFF2-40B4-BE49-F238E27FC236}">
                <a16:creationId xmlns:a16="http://schemas.microsoft.com/office/drawing/2014/main" id="{B5E114BA-9F92-4192-9492-47DF6671DD6A}"/>
              </a:ext>
            </a:extLst>
          </p:cNvPr>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20000"/>
              </a:spcBef>
              <a:buClrTx/>
              <a:buFontTx/>
              <a:buNone/>
              <a:defRPr kumimoji="1" sz="1400">
                <a:solidFill>
                  <a:schemeClr val="accent2"/>
                </a:solidFill>
                <a:latin typeface="楷体" panose="02010609060101010101" pitchFamily="49" charset="-122"/>
                <a:ea typeface="楷体" panose="02010609060101010101" pitchFamily="49" charset="-122"/>
                <a:cs typeface="+mn-cs"/>
              </a:defRPr>
            </a:lvl1pPr>
          </a:lstStyle>
          <a:p>
            <a:pPr>
              <a:defRPr/>
            </a:pPr>
            <a:r>
              <a:rPr lang="zh-CN" altLang="en-US"/>
              <a:t>人工智能原理</a:t>
            </a:r>
            <a:endParaRPr lang="en-US" altLang="zh-CN"/>
          </a:p>
        </p:txBody>
      </p:sp>
      <p:sp>
        <p:nvSpPr>
          <p:cNvPr id="5126" name="Rectangle 6">
            <a:extLst>
              <a:ext uri="{FF2B5EF4-FFF2-40B4-BE49-F238E27FC236}">
                <a16:creationId xmlns:a16="http://schemas.microsoft.com/office/drawing/2014/main" id="{9F5F2DFD-39A3-47F2-954F-A54D849B0D6C}"/>
              </a:ext>
            </a:extLst>
          </p:cNvPr>
          <p:cNvSpPr>
            <a:spLocks noGrp="1" noChangeArrowheads="1"/>
          </p:cNvSpPr>
          <p:nvPr>
            <p:ph type="sldNum" sz="quarter" idx="4"/>
          </p:nvPr>
        </p:nvSpPr>
        <p:spPr bwMode="auto">
          <a:xfrm>
            <a:off x="7848600" y="6413500"/>
            <a:ext cx="1008063"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20000"/>
              </a:spcBef>
              <a:buClrTx/>
              <a:buFontTx/>
              <a:buNone/>
              <a:defRPr kumimoji="1" sz="1200">
                <a:latin typeface="Arial" panose="020B0604020202020204" pitchFamily="34" charset="0"/>
                <a:ea typeface="宋体" panose="02010600030101010101" pitchFamily="2" charset="-122"/>
                <a:cs typeface="+mn-cs"/>
              </a:defRPr>
            </a:lvl1pPr>
          </a:lstStyle>
          <a:p>
            <a:pPr>
              <a:defRPr/>
            </a:pPr>
            <a:fld id="{F55EA5C9-6DBB-4B13-B31F-3CA5D6B8C59C}" type="slidenum">
              <a:rPr lang="en-US" altLang="zh-CN"/>
              <a:pPr>
                <a:defRPr/>
              </a:pPr>
              <a:t>‹#›</a:t>
            </a:fld>
            <a:endParaRPr lang="en-US" altLang="zh-CN"/>
          </a:p>
        </p:txBody>
      </p:sp>
      <p:sp>
        <p:nvSpPr>
          <p:cNvPr id="1030" name="Rectangle 16">
            <a:extLst>
              <a:ext uri="{FF2B5EF4-FFF2-40B4-BE49-F238E27FC236}">
                <a16:creationId xmlns:a16="http://schemas.microsoft.com/office/drawing/2014/main" id="{203BB41C-4635-46B8-8D55-ECE5998C3439}"/>
              </a:ext>
            </a:extLst>
          </p:cNvPr>
          <p:cNvSpPr>
            <a:spLocks noChangeArrowheads="1"/>
          </p:cNvSpPr>
          <p:nvPr userDrawn="1"/>
        </p:nvSpPr>
        <p:spPr bwMode="auto">
          <a:xfrm>
            <a:off x="285750" y="6248400"/>
            <a:ext cx="8643938" cy="714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楷体_GB2312"/>
                <a:cs typeface="楷体_GB2312"/>
              </a:defRPr>
            </a:lvl1pPr>
            <a:lvl2pPr marL="742950" indent="-285750">
              <a:defRPr>
                <a:solidFill>
                  <a:schemeClr val="tx1"/>
                </a:solidFill>
                <a:latin typeface="Arial" panose="020B0604020202020204" pitchFamily="34" charset="0"/>
                <a:ea typeface="楷体_GB2312"/>
                <a:cs typeface="楷体_GB2312"/>
              </a:defRPr>
            </a:lvl2pPr>
            <a:lvl3pPr marL="1143000" indent="-228600">
              <a:defRPr>
                <a:solidFill>
                  <a:schemeClr val="tx1"/>
                </a:solidFill>
                <a:latin typeface="Arial" panose="020B0604020202020204" pitchFamily="34" charset="0"/>
                <a:ea typeface="楷体_GB2312"/>
                <a:cs typeface="楷体_GB2312"/>
              </a:defRPr>
            </a:lvl3pPr>
            <a:lvl4pPr marL="1600200" indent="-228600">
              <a:defRPr>
                <a:solidFill>
                  <a:schemeClr val="tx1"/>
                </a:solidFill>
                <a:latin typeface="Arial" panose="020B0604020202020204" pitchFamily="34" charset="0"/>
                <a:ea typeface="楷体_GB2312"/>
                <a:cs typeface="楷体_GB2312"/>
              </a:defRPr>
            </a:lvl4pPr>
            <a:lvl5pPr marL="2057400" indent="-228600">
              <a:defRPr>
                <a:solidFill>
                  <a:schemeClr val="tx1"/>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9pPr>
          </a:lstStyle>
          <a:p>
            <a:pPr algn="ctr">
              <a:defRPr/>
            </a:pPr>
            <a:endParaRPr kumimoji="1" lang="zh-CN" altLang="zh-CN" sz="2400">
              <a:ea typeface="宋体" panose="02010600030101010101" pitchFamily="2" charset="-122"/>
            </a:endParaRPr>
          </a:p>
        </p:txBody>
      </p:sp>
      <p:pic>
        <p:nvPicPr>
          <p:cNvPr id="1031" name="图片 1">
            <a:extLst>
              <a:ext uri="{FF2B5EF4-FFF2-40B4-BE49-F238E27FC236}">
                <a16:creationId xmlns:a16="http://schemas.microsoft.com/office/drawing/2014/main" id="{B7D67168-5F4F-489A-A703-5492733048D0}"/>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88913" y="212725"/>
            <a:ext cx="11271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6">
            <a:extLst>
              <a:ext uri="{FF2B5EF4-FFF2-40B4-BE49-F238E27FC236}">
                <a16:creationId xmlns:a16="http://schemas.microsoft.com/office/drawing/2014/main" id="{9032D7AD-AF7E-4815-846B-7C54D5209703}"/>
              </a:ext>
            </a:extLst>
          </p:cNvPr>
          <p:cNvSpPr>
            <a:spLocks noChangeArrowheads="1"/>
          </p:cNvSpPr>
          <p:nvPr userDrawn="1"/>
        </p:nvSpPr>
        <p:spPr bwMode="auto">
          <a:xfrm>
            <a:off x="1214438" y="1285875"/>
            <a:ext cx="7740650" cy="71438"/>
          </a:xfrm>
          <a:prstGeom prst="rect">
            <a:avLst/>
          </a:prstGeom>
          <a:solidFill>
            <a:srgbClr val="FF00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楷体_GB2312"/>
                <a:cs typeface="楷体_GB2312"/>
              </a:defRPr>
            </a:lvl1pPr>
            <a:lvl2pPr marL="742950" indent="-285750">
              <a:defRPr>
                <a:solidFill>
                  <a:schemeClr val="tx1"/>
                </a:solidFill>
                <a:latin typeface="Arial" panose="020B0604020202020204" pitchFamily="34" charset="0"/>
                <a:ea typeface="楷体_GB2312"/>
                <a:cs typeface="楷体_GB2312"/>
              </a:defRPr>
            </a:lvl2pPr>
            <a:lvl3pPr marL="1143000" indent="-228600">
              <a:defRPr>
                <a:solidFill>
                  <a:schemeClr val="tx1"/>
                </a:solidFill>
                <a:latin typeface="Arial" panose="020B0604020202020204" pitchFamily="34" charset="0"/>
                <a:ea typeface="楷体_GB2312"/>
                <a:cs typeface="楷体_GB2312"/>
              </a:defRPr>
            </a:lvl3pPr>
            <a:lvl4pPr marL="1600200" indent="-228600">
              <a:defRPr>
                <a:solidFill>
                  <a:schemeClr val="tx1"/>
                </a:solidFill>
                <a:latin typeface="Arial" panose="020B0604020202020204" pitchFamily="34" charset="0"/>
                <a:ea typeface="楷体_GB2312"/>
                <a:cs typeface="楷体_GB2312"/>
              </a:defRPr>
            </a:lvl4pPr>
            <a:lvl5pPr marL="2057400" indent="-228600">
              <a:defRPr>
                <a:solidFill>
                  <a:schemeClr val="tx1"/>
                </a:solidFill>
                <a:latin typeface="Arial" panose="020B0604020202020204" pitchFamily="34" charset="0"/>
                <a:ea typeface="楷体_GB2312"/>
                <a:cs typeface="楷体_GB231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a:cs typeface="楷体_GB2312"/>
              </a:defRPr>
            </a:lvl9pPr>
          </a:lstStyle>
          <a:p>
            <a:pPr algn="ctr">
              <a:defRPr/>
            </a:pPr>
            <a:endParaRPr kumimoji="1" lang="zh-CN" altLang="zh-CN" sz="2400">
              <a:solidFill>
                <a:srgbClr val="FF0000"/>
              </a:solidFill>
              <a:ea typeface="宋体" panose="02010600030101010101" pitchFamily="2" charset="-122"/>
            </a:endParaRPr>
          </a:p>
        </p:txBody>
      </p:sp>
      <p:sp>
        <p:nvSpPr>
          <p:cNvPr id="9" name="Rectangle 4">
            <a:extLst>
              <a:ext uri="{FF2B5EF4-FFF2-40B4-BE49-F238E27FC236}">
                <a16:creationId xmlns:a16="http://schemas.microsoft.com/office/drawing/2014/main" id="{01730003-BF38-4866-849C-F62045E11162}"/>
              </a:ext>
            </a:extLst>
          </p:cNvPr>
          <p:cNvSpPr>
            <a:spLocks noGrp="1" noChangeArrowheads="1"/>
          </p:cNvSpPr>
          <p:nvPr>
            <p:ph type="dt" sz="half" idx="10"/>
          </p:nvPr>
        </p:nvSpPr>
        <p:spPr>
          <a:xfrm>
            <a:off x="304800" y="6381750"/>
            <a:ext cx="2438400" cy="476250"/>
          </a:xfrm>
          <a:prstGeom prst="rect">
            <a:avLst/>
          </a:prstGeom>
        </p:spPr>
        <p:txBody>
          <a:bodyPr/>
          <a:lstStyle>
            <a:lvl1pPr>
              <a:buNone/>
              <a:defRPr sz="1600">
                <a:latin typeface="楷体" panose="02010609060101010101" pitchFamily="49" charset="-122"/>
                <a:ea typeface="楷体" panose="02010609060101010101" pitchFamily="49" charset="-122"/>
                <a:cs typeface="+mn-cs"/>
              </a:defRPr>
            </a:lvl1pPr>
          </a:lstStyle>
          <a:p>
            <a:pPr>
              <a:defRPr/>
            </a:pPr>
            <a:r>
              <a:rPr lang="zh-CN" altLang="en-US"/>
              <a:t>上海市精品课程</a:t>
            </a:r>
            <a:endParaRPr lang="en-US" altLang="zh-CN"/>
          </a:p>
        </p:txBody>
      </p:sp>
    </p:spTree>
    <p:extLst>
      <p:ext uri="{BB962C8B-B14F-4D97-AF65-F5344CB8AC3E}">
        <p14:creationId xmlns:p14="http://schemas.microsoft.com/office/powerpoint/2010/main" val="10563235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ransition>
    <p:fade/>
  </p:transition>
  <p:hf hdr="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黑体" pitchFamily="2" charset="-122"/>
        </a:defRPr>
      </a:lvl2pPr>
      <a:lvl3pPr algn="l" rtl="0" eaLnBrk="0" fontAlgn="base" hangingPunct="0">
        <a:spcBef>
          <a:spcPct val="0"/>
        </a:spcBef>
        <a:spcAft>
          <a:spcPct val="0"/>
        </a:spcAft>
        <a:defRPr sz="4000">
          <a:solidFill>
            <a:schemeClr val="tx2"/>
          </a:solidFill>
          <a:latin typeface="Arial" charset="0"/>
          <a:ea typeface="黑体" pitchFamily="2" charset="-122"/>
        </a:defRPr>
      </a:lvl3pPr>
      <a:lvl4pPr algn="l" rtl="0" eaLnBrk="0" fontAlgn="base" hangingPunct="0">
        <a:spcBef>
          <a:spcPct val="0"/>
        </a:spcBef>
        <a:spcAft>
          <a:spcPct val="0"/>
        </a:spcAft>
        <a:defRPr sz="4000">
          <a:solidFill>
            <a:schemeClr val="tx2"/>
          </a:solidFill>
          <a:latin typeface="Arial" charset="0"/>
          <a:ea typeface="黑体" pitchFamily="2" charset="-122"/>
        </a:defRPr>
      </a:lvl4pPr>
      <a:lvl5pPr algn="l" rtl="0" eaLnBrk="0" fontAlgn="base" hangingPunct="0">
        <a:spcBef>
          <a:spcPct val="0"/>
        </a:spcBef>
        <a:spcAft>
          <a:spcPct val="0"/>
        </a:spcAft>
        <a:defRPr sz="4000">
          <a:solidFill>
            <a:schemeClr val="tx2"/>
          </a:solidFill>
          <a:latin typeface="Arial" charset="0"/>
          <a:ea typeface="黑体" pitchFamily="2" charset="-122"/>
        </a:defRPr>
      </a:lvl5pPr>
      <a:lvl6pPr marL="457200" algn="ctr" rtl="0" fontAlgn="base">
        <a:spcBef>
          <a:spcPct val="0"/>
        </a:spcBef>
        <a:spcAft>
          <a:spcPct val="0"/>
        </a:spcAft>
        <a:defRPr sz="4000">
          <a:solidFill>
            <a:schemeClr val="tx2"/>
          </a:solidFill>
          <a:latin typeface="Arial" charset="0"/>
          <a:ea typeface="黑体" pitchFamily="2" charset="-122"/>
        </a:defRPr>
      </a:lvl6pPr>
      <a:lvl7pPr marL="914400" algn="ctr" rtl="0" fontAlgn="base">
        <a:spcBef>
          <a:spcPct val="0"/>
        </a:spcBef>
        <a:spcAft>
          <a:spcPct val="0"/>
        </a:spcAft>
        <a:defRPr sz="4000">
          <a:solidFill>
            <a:schemeClr val="tx2"/>
          </a:solidFill>
          <a:latin typeface="Arial" charset="0"/>
          <a:ea typeface="黑体" pitchFamily="2" charset="-122"/>
        </a:defRPr>
      </a:lvl7pPr>
      <a:lvl8pPr marL="1371600" algn="ctr" rtl="0" fontAlgn="base">
        <a:spcBef>
          <a:spcPct val="0"/>
        </a:spcBef>
        <a:spcAft>
          <a:spcPct val="0"/>
        </a:spcAft>
        <a:defRPr sz="4000">
          <a:solidFill>
            <a:schemeClr val="tx2"/>
          </a:solidFill>
          <a:latin typeface="Arial" charset="0"/>
          <a:ea typeface="黑体" pitchFamily="2" charset="-122"/>
        </a:defRPr>
      </a:lvl8pPr>
      <a:lvl9pPr marL="1828800" algn="ctr" rtl="0" fontAlgn="base">
        <a:spcBef>
          <a:spcPct val="0"/>
        </a:spcBef>
        <a:spcAft>
          <a:spcPct val="0"/>
        </a:spcAft>
        <a:defRPr sz="4000">
          <a:solidFill>
            <a:schemeClr val="tx2"/>
          </a:solidFill>
          <a:latin typeface="Arial" charset="0"/>
          <a:ea typeface="黑体" pitchFamily="2" charset="-122"/>
        </a:defRPr>
      </a:lvl9pPr>
    </p:titleStyle>
    <p:bodyStyle>
      <a:lvl1pPr marL="342900" indent="-342900" algn="l" rtl="0" eaLnBrk="0" fontAlgn="base" hangingPunct="0">
        <a:spcBef>
          <a:spcPct val="20000"/>
        </a:spcBef>
        <a:spcAft>
          <a:spcPct val="0"/>
        </a:spcAft>
        <a:buClr>
          <a:srgbClr val="FF0000"/>
        </a:buClr>
        <a:buFont typeface="Wingdings 2" panose="05020102010507070707" pitchFamily="18" charset="2"/>
        <a:buChar char=""/>
        <a:defRPr sz="28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Ø"/>
        <a:defRPr sz="2400">
          <a:solidFill>
            <a:schemeClr val="tx1"/>
          </a:solidFill>
          <a:latin typeface="+mn-ea"/>
          <a:ea typeface="+mn-ea"/>
          <a:cs typeface="楷体_GB2312"/>
        </a:defRPr>
      </a:lvl2pPr>
      <a:lvl3pPr marL="1143000" indent="-228600" algn="l" rtl="0" eaLnBrk="0" fontAlgn="base" hangingPunct="0">
        <a:spcBef>
          <a:spcPct val="20000"/>
        </a:spcBef>
        <a:spcAft>
          <a:spcPct val="0"/>
        </a:spcAft>
        <a:buChar char="•"/>
        <a:defRPr sz="2000">
          <a:solidFill>
            <a:schemeClr val="tx1"/>
          </a:solidFill>
          <a:latin typeface="+mn-ea"/>
          <a:ea typeface="+mn-ea"/>
          <a:cs typeface="楷体_GB2312"/>
        </a:defRPr>
      </a:lvl3pPr>
      <a:lvl4pPr marL="1600200" indent="-228600" algn="l" rtl="0" eaLnBrk="0" fontAlgn="base" hangingPunct="0">
        <a:spcBef>
          <a:spcPct val="20000"/>
        </a:spcBef>
        <a:spcAft>
          <a:spcPct val="0"/>
        </a:spcAft>
        <a:buChar char="–"/>
        <a:defRPr sz="1600">
          <a:solidFill>
            <a:schemeClr val="tx1"/>
          </a:solidFill>
          <a:latin typeface="+mn-ea"/>
          <a:ea typeface="+mn-ea"/>
          <a:cs typeface="楷体_GB2312"/>
        </a:defRPr>
      </a:lvl4pPr>
      <a:lvl5pPr marL="2057400" indent="-228600" algn="l" rtl="0" eaLnBrk="0" fontAlgn="base" hangingPunct="0">
        <a:spcBef>
          <a:spcPct val="20000"/>
        </a:spcBef>
        <a:spcAft>
          <a:spcPct val="0"/>
        </a:spcAft>
        <a:buChar char="»"/>
        <a:defRPr sz="1200">
          <a:solidFill>
            <a:schemeClr val="tx1"/>
          </a:solidFill>
          <a:latin typeface="+mn-ea"/>
          <a:ea typeface="+mn-ea"/>
          <a:cs typeface="楷体_GB2312"/>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zhaocairong@tongji.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8.bin"/><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0.gif"/></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0.png"/><Relationship Id="rId4" Type="http://schemas.openxmlformats.org/officeDocument/2006/relationships/image" Target="../media/image371.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7.png"/><Relationship Id="rId3" Type="http://schemas.openxmlformats.org/officeDocument/2006/relationships/notesSlide" Target="../notesSlides/notesSlide28.xml"/><Relationship Id="rId7" Type="http://schemas.openxmlformats.org/officeDocument/2006/relationships/image" Target="../media/image42.wmf"/><Relationship Id="rId12" Type="http://schemas.openxmlformats.org/officeDocument/2006/relationships/image" Target="../media/image46.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5.png"/><Relationship Id="rId5" Type="http://schemas.openxmlformats.org/officeDocument/2006/relationships/image" Target="../media/image41.wmf"/><Relationship Id="rId10" Type="http://schemas.openxmlformats.org/officeDocument/2006/relationships/image" Target="../media/image44.jpeg"/><Relationship Id="rId4" Type="http://schemas.openxmlformats.org/officeDocument/2006/relationships/oleObject" Target="../embeddings/oleObject1.bin"/><Relationship Id="rId9" Type="http://schemas.openxmlformats.org/officeDocument/2006/relationships/image" Target="../media/image43.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7.png"/><Relationship Id="rId3" Type="http://schemas.openxmlformats.org/officeDocument/2006/relationships/notesSlide" Target="../notesSlides/notesSlide29.xml"/><Relationship Id="rId7" Type="http://schemas.openxmlformats.org/officeDocument/2006/relationships/image" Target="../media/image42.wmf"/><Relationship Id="rId12" Type="http://schemas.openxmlformats.org/officeDocument/2006/relationships/image" Target="../media/image46.pn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45.png"/><Relationship Id="rId5" Type="http://schemas.openxmlformats.org/officeDocument/2006/relationships/image" Target="../media/image41.wmf"/><Relationship Id="rId10" Type="http://schemas.openxmlformats.org/officeDocument/2006/relationships/image" Target="../media/image44.jpeg"/><Relationship Id="rId4" Type="http://schemas.openxmlformats.org/officeDocument/2006/relationships/oleObject" Target="../embeddings/oleObject1.bin"/><Relationship Id="rId9" Type="http://schemas.openxmlformats.org/officeDocument/2006/relationships/image" Target="../media/image43.wm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50.png"/><Relationship Id="rId7" Type="http://schemas.openxmlformats.org/officeDocument/2006/relationships/image" Target="../media/image53.png"/><Relationship Id="rId12" Type="http://schemas.openxmlformats.org/officeDocument/2006/relationships/image" Target="../media/image240.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180.png"/><Relationship Id="rId11" Type="http://schemas.openxmlformats.org/officeDocument/2006/relationships/image" Target="../media/image230.png"/><Relationship Id="rId5" Type="http://schemas.openxmlformats.org/officeDocument/2006/relationships/image" Target="../media/image170.png"/><Relationship Id="rId10" Type="http://schemas.openxmlformats.org/officeDocument/2006/relationships/image" Target="../media/image56.png"/><Relationship Id="rId4" Type="http://schemas.openxmlformats.org/officeDocument/2006/relationships/image" Target="../media/image160.png"/><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61.jpeg"/></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58.jpe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hyperlink" Target="mailto:zhaocairong@tongji.edu.cn"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320.png"/><Relationship Id="rId5" Type="http://schemas.openxmlformats.org/officeDocument/2006/relationships/image" Target="../media/image68.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9.jpeg"/></Relationships>
</file>

<file path=ppt/slides/_rels/slide58.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370.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74.gif"/><Relationship Id="rId4" Type="http://schemas.openxmlformats.org/officeDocument/2006/relationships/image" Target="../media/image37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image" Target="../media/image74.gif"/><Relationship Id="rId3" Type="http://schemas.openxmlformats.org/officeDocument/2006/relationships/image" Target="../media/image75.png"/><Relationship Id="rId7"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110.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77.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78.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81.jpg"/><Relationship Id="rId3" Type="http://schemas.openxmlformats.org/officeDocument/2006/relationships/image" Target="../media/image66.png"/><Relationship Id="rId7" Type="http://schemas.openxmlformats.org/officeDocument/2006/relationships/image" Target="../media/image80.png"/><Relationship Id="rId12" Type="http://schemas.openxmlformats.org/officeDocument/2006/relationships/image" Target="../media/image80.jp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390.png"/><Relationship Id="rId11" Type="http://schemas.openxmlformats.org/officeDocument/2006/relationships/image" Target="../media/image79.jpg"/><Relationship Id="rId5" Type="http://schemas.openxmlformats.org/officeDocument/2006/relationships/image" Target="../media/image490.png"/><Relationship Id="rId10" Type="http://schemas.openxmlformats.org/officeDocument/2006/relationships/image" Target="../media/image43.png"/><Relationship Id="rId4" Type="http://schemas.openxmlformats.org/officeDocument/2006/relationships/image" Target="../media/image67.png"/><Relationship Id="rId9"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g"/></Relationships>
</file>

<file path=ppt/slides/_rels/slide65.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66.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91.png"/><Relationship Id="rId7" Type="http://schemas.openxmlformats.org/officeDocument/2006/relationships/image" Target="../media/image81.jp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79.jpg"/><Relationship Id="rId5" Type="http://schemas.openxmlformats.org/officeDocument/2006/relationships/image" Target="../media/image82.jpg"/><Relationship Id="rId10" Type="http://schemas.openxmlformats.org/officeDocument/2006/relationships/image" Target="../media/image94.png"/><Relationship Id="rId4" Type="http://schemas.openxmlformats.org/officeDocument/2006/relationships/image" Target="../media/image92.png"/><Relationship Id="rId9" Type="http://schemas.openxmlformats.org/officeDocument/2006/relationships/image" Target="../media/image93.png"/></Relationships>
</file>

<file path=ppt/slides/_rels/slide67.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91.png"/><Relationship Id="rId7" Type="http://schemas.openxmlformats.org/officeDocument/2006/relationships/image" Target="../media/image79.jpg"/><Relationship Id="rId12"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82.jpg"/><Relationship Id="rId11" Type="http://schemas.openxmlformats.org/officeDocument/2006/relationships/image" Target="../media/image94.png"/><Relationship Id="rId5" Type="http://schemas.openxmlformats.org/officeDocument/2006/relationships/image" Target="../media/image95.png"/><Relationship Id="rId10"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80.jpg"/></Relationships>
</file>

<file path=ppt/slides/_rels/slide68.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2.jpg"/><Relationship Id="rId3" Type="http://schemas.openxmlformats.org/officeDocument/2006/relationships/image" Target="../media/image94.png"/><Relationship Id="rId7" Type="http://schemas.openxmlformats.org/officeDocument/2006/relationships/image" Target="../media/image80.jpg"/><Relationship Id="rId12" Type="http://schemas.openxmlformats.org/officeDocument/2006/relationships/image" Target="../media/image101.jp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81.jpg"/><Relationship Id="rId11" Type="http://schemas.openxmlformats.org/officeDocument/2006/relationships/image" Target="../media/image100.jpg"/><Relationship Id="rId5" Type="http://schemas.openxmlformats.org/officeDocument/2006/relationships/image" Target="../media/image79.jpg"/><Relationship Id="rId10" Type="http://schemas.openxmlformats.org/officeDocument/2006/relationships/image" Target="../media/image99.jpg"/><Relationship Id="rId4" Type="http://schemas.openxmlformats.org/officeDocument/2006/relationships/image" Target="../media/image82.jpg"/><Relationship Id="rId9" Type="http://schemas.openxmlformats.org/officeDocument/2006/relationships/image" Target="../media/image98.jpg"/><Relationship Id="rId14" Type="http://schemas.openxmlformats.org/officeDocument/2006/relationships/image" Target="../media/image103.jpg"/></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82.jpg"/><Relationship Id="rId7"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80.jpg"/><Relationship Id="rId5" Type="http://schemas.openxmlformats.org/officeDocument/2006/relationships/image" Target="../media/image81.jpg"/><Relationship Id="rId4" Type="http://schemas.openxmlformats.org/officeDocument/2006/relationships/image" Target="../media/image79.jpg"/></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880.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870.png"/><Relationship Id="rId17" Type="http://schemas.openxmlformats.org/officeDocument/2006/relationships/image" Target="../media/image920.png"/><Relationship Id="rId2" Type="http://schemas.openxmlformats.org/officeDocument/2006/relationships/notesSlide" Target="../notesSlides/notesSlide78.xml"/><Relationship Id="rId16" Type="http://schemas.openxmlformats.org/officeDocument/2006/relationships/image" Target="../media/image910.png"/><Relationship Id="rId1" Type="http://schemas.openxmlformats.org/officeDocument/2006/relationships/slideLayout" Target="../slideLayouts/slideLayout13.xml"/><Relationship Id="rId6" Type="http://schemas.openxmlformats.org/officeDocument/2006/relationships/image" Target="../media/image117.png"/><Relationship Id="rId11" Type="http://schemas.openxmlformats.org/officeDocument/2006/relationships/image" Target="../media/image860.png"/><Relationship Id="rId5" Type="http://schemas.openxmlformats.org/officeDocument/2006/relationships/image" Target="../media/image116.png"/><Relationship Id="rId15" Type="http://schemas.openxmlformats.org/officeDocument/2006/relationships/image" Target="../media/image900.png"/><Relationship Id="rId10" Type="http://schemas.openxmlformats.org/officeDocument/2006/relationships/image" Target="../media/image850.png"/><Relationship Id="rId4" Type="http://schemas.openxmlformats.org/officeDocument/2006/relationships/image" Target="../media/image115.png"/><Relationship Id="rId9" Type="http://schemas.openxmlformats.org/officeDocument/2006/relationships/image" Target="NULL"/><Relationship Id="rId14" Type="http://schemas.openxmlformats.org/officeDocument/2006/relationships/image" Target="../media/image890.png"/></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970.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119.png"/><Relationship Id="rId5" Type="http://schemas.openxmlformats.org/officeDocument/2006/relationships/image" Target="../media/image121.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67.png"/><Relationship Id="rId7" Type="http://schemas.openxmlformats.org/officeDocument/2006/relationships/image" Target="../media/image123.png"/><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image" Target="../media/image119.png"/><Relationship Id="rId5" Type="http://schemas.openxmlformats.org/officeDocument/2006/relationships/image" Target="../media/image121.png"/><Relationship Id="rId4" Type="http://schemas.openxmlformats.org/officeDocument/2006/relationships/image" Target="../media/image66.png"/><Relationship Id="rId9" Type="http://schemas.openxmlformats.org/officeDocument/2006/relationships/image" Target="../media/image125.png"/></Relationships>
</file>

<file path=ppt/slides/_rels/slide81.xml.rels><?xml version="1.0" encoding="UTF-8" standalone="yes"?>
<Relationships xmlns="http://schemas.openxmlformats.org/package/2006/relationships"><Relationship Id="rId8" Type="http://schemas.openxmlformats.org/officeDocument/2006/relationships/image" Target="../media/image81.jpg"/><Relationship Id="rId13" Type="http://schemas.openxmlformats.org/officeDocument/2006/relationships/image" Target="../media/image100.jpg"/><Relationship Id="rId18" Type="http://schemas.openxmlformats.org/officeDocument/2006/relationships/image" Target="../media/image1030.png"/><Relationship Id="rId3" Type="http://schemas.openxmlformats.org/officeDocument/2006/relationships/image" Target="../media/image126.png"/><Relationship Id="rId7" Type="http://schemas.openxmlformats.org/officeDocument/2006/relationships/image" Target="../media/image79.jpg"/><Relationship Id="rId12" Type="http://schemas.openxmlformats.org/officeDocument/2006/relationships/image" Target="../media/image99.jpg"/><Relationship Id="rId17" Type="http://schemas.openxmlformats.org/officeDocument/2006/relationships/image" Target="../media/image1020.png"/><Relationship Id="rId2" Type="http://schemas.openxmlformats.org/officeDocument/2006/relationships/notesSlide" Target="../notesSlides/notesSlide81.xml"/><Relationship Id="rId16" Type="http://schemas.openxmlformats.org/officeDocument/2006/relationships/image" Target="../media/image103.jpg"/><Relationship Id="rId1" Type="http://schemas.openxmlformats.org/officeDocument/2006/relationships/slideLayout" Target="../slideLayouts/slideLayout13.xml"/><Relationship Id="rId6" Type="http://schemas.openxmlformats.org/officeDocument/2006/relationships/image" Target="../media/image82.jpg"/><Relationship Id="rId11" Type="http://schemas.openxmlformats.org/officeDocument/2006/relationships/image" Target="../media/image98.jpg"/><Relationship Id="rId5" Type="http://schemas.openxmlformats.org/officeDocument/2006/relationships/image" Target="../media/image94.png"/><Relationship Id="rId15" Type="http://schemas.openxmlformats.org/officeDocument/2006/relationships/image" Target="../media/image102.jpg"/><Relationship Id="rId10" Type="http://schemas.openxmlformats.org/officeDocument/2006/relationships/image" Target="../media/image97.jpg"/><Relationship Id="rId4" Type="http://schemas.openxmlformats.org/officeDocument/2006/relationships/image" Target="../media/image1010.png"/><Relationship Id="rId9" Type="http://schemas.openxmlformats.org/officeDocument/2006/relationships/image" Target="../media/image80.jpg"/><Relationship Id="rId14" Type="http://schemas.openxmlformats.org/officeDocument/2006/relationships/image" Target="../media/image101.jp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13.xml"/><Relationship Id="rId6" Type="http://schemas.openxmlformats.org/officeDocument/2006/relationships/image" Target="../media/image131.png"/><Relationship Id="rId5" Type="http://schemas.openxmlformats.org/officeDocument/2006/relationships/image" Target="../media/image129.png"/><Relationship Id="rId4" Type="http://schemas.openxmlformats.org/officeDocument/2006/relationships/image" Target="../media/image128.png"/></Relationships>
</file>

<file path=ppt/slides/_rels/slide84.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140.png"/><Relationship Id="rId2" Type="http://schemas.openxmlformats.org/officeDocument/2006/relationships/notesSlide" Target="../notesSlides/notesSlide84.xml"/><Relationship Id="rId1" Type="http://schemas.openxmlformats.org/officeDocument/2006/relationships/slideLayout" Target="../slideLayouts/slideLayout13.xml"/><Relationship Id="rId6" Type="http://schemas.openxmlformats.org/officeDocument/2006/relationships/image" Target="../media/image1240.png"/><Relationship Id="rId5" Type="http://schemas.openxmlformats.org/officeDocument/2006/relationships/image" Target="../media/image133.png"/><Relationship Id="rId4" Type="http://schemas.openxmlformats.org/officeDocument/2006/relationships/image" Target="../media/image132.png"/></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5.xml"/><Relationship Id="rId1" Type="http://schemas.openxmlformats.org/officeDocument/2006/relationships/slideLayout" Target="../slideLayouts/slideLayout13.xml"/><Relationship Id="rId5" Type="http://schemas.openxmlformats.org/officeDocument/2006/relationships/image" Target="../media/image136.png"/><Relationship Id="rId4" Type="http://schemas.openxmlformats.org/officeDocument/2006/relationships/image" Target="../media/image135.png"/></Relationships>
</file>

<file path=ppt/slides/_rels/slide86.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139.png"/><Relationship Id="rId3" Type="http://schemas.openxmlformats.org/officeDocument/2006/relationships/image" Target="../media/image66.png"/><Relationship Id="rId7" Type="http://schemas.openxmlformats.org/officeDocument/2006/relationships/image" Target="../media/image1190.png"/><Relationship Id="rId12" Type="http://schemas.openxmlformats.org/officeDocument/2006/relationships/image" Target="../media/image138.png"/><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image" Target="../media/image1180.png"/><Relationship Id="rId11" Type="http://schemas.openxmlformats.org/officeDocument/2006/relationships/image" Target="../media/image137.png"/><Relationship Id="rId5" Type="http://schemas.openxmlformats.org/officeDocument/2006/relationships/image" Target="../media/image490.png"/><Relationship Id="rId10" Type="http://schemas.openxmlformats.org/officeDocument/2006/relationships/image" Target="../media/image122.png"/><Relationship Id="rId4" Type="http://schemas.openxmlformats.org/officeDocument/2006/relationships/image" Target="../media/image67.png"/><Relationship Id="rId9" Type="http://schemas.openxmlformats.org/officeDocument/2006/relationships/image" Target="../media/image120.jpeg"/></Relationships>
</file>

<file path=ppt/slides/_rels/slide87.xml.rels><?xml version="1.0" encoding="UTF-8" standalone="yes"?>
<Relationships xmlns="http://schemas.openxmlformats.org/package/2006/relationships"><Relationship Id="rId8" Type="http://schemas.openxmlformats.org/officeDocument/2006/relationships/image" Target="../media/image1290.png"/><Relationship Id="rId3" Type="http://schemas.openxmlformats.org/officeDocument/2006/relationships/image" Target="../media/image1210.png"/><Relationship Id="rId7" Type="http://schemas.openxmlformats.org/officeDocument/2006/relationships/image" Target="../media/image141.png"/><Relationship Id="rId2" Type="http://schemas.openxmlformats.org/officeDocument/2006/relationships/notesSlide" Target="../notesSlides/notesSlide87.xml"/><Relationship Id="rId1" Type="http://schemas.openxmlformats.org/officeDocument/2006/relationships/slideLayout" Target="../slideLayouts/slideLayout13.xml"/><Relationship Id="rId6" Type="http://schemas.openxmlformats.org/officeDocument/2006/relationships/image" Target="../media/image140.png"/><Relationship Id="rId5" Type="http://schemas.openxmlformats.org/officeDocument/2006/relationships/image" Target="../media/image1261.png"/><Relationship Id="rId10" Type="http://schemas.openxmlformats.org/officeDocument/2006/relationships/image" Target="../media/image76.jpeg"/><Relationship Id="rId4" Type="http://schemas.openxmlformats.org/officeDocument/2006/relationships/image" Target="../media/image1250.png"/><Relationship Id="rId9" Type="http://schemas.openxmlformats.org/officeDocument/2006/relationships/image" Target="../media/image1340.png"/></Relationships>
</file>

<file path=ppt/slides/_rels/slide88.xml.rels><?xml version="1.0" encoding="UTF-8" standalone="yes"?>
<Relationships xmlns="http://schemas.openxmlformats.org/package/2006/relationships"><Relationship Id="rId8" Type="http://schemas.openxmlformats.org/officeDocument/2006/relationships/image" Target="../media/image1310.png"/><Relationship Id="rId3" Type="http://schemas.openxmlformats.org/officeDocument/2006/relationships/image" Target="../media/image1300.png"/><Relationship Id="rId7" Type="http://schemas.openxmlformats.org/officeDocument/2006/relationships/image" Target="../media/image1210.png"/><Relationship Id="rId12" Type="http://schemas.openxmlformats.org/officeDocument/2006/relationships/image" Target="../media/image76.jpeg"/><Relationship Id="rId2" Type="http://schemas.openxmlformats.org/officeDocument/2006/relationships/notesSlide" Target="../notesSlides/notesSlide88.xml"/><Relationship Id="rId1" Type="http://schemas.openxmlformats.org/officeDocument/2006/relationships/slideLayout" Target="../slideLayouts/slideLayout13.xml"/><Relationship Id="rId11" Type="http://schemas.openxmlformats.org/officeDocument/2006/relationships/image" Target="../media/image1270.png"/><Relationship Id="rId10" Type="http://schemas.openxmlformats.org/officeDocument/2006/relationships/image" Target="../media/image1260.png"/><Relationship Id="rId4" Type="http://schemas.openxmlformats.org/officeDocument/2006/relationships/image" Target="../media/image140.png"/><Relationship Id="rId9" Type="http://schemas.openxmlformats.org/officeDocument/2006/relationships/image" Target="../media/image1320.png"/></Relationships>
</file>

<file path=ppt/slides/_rels/slide8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13.xml"/><Relationship Id="rId6" Type="http://schemas.openxmlformats.org/officeDocument/2006/relationships/image" Target="../media/image146.png"/><Relationship Id="rId11" Type="http://schemas.openxmlformats.org/officeDocument/2006/relationships/image" Target="../media/image137.png"/><Relationship Id="rId5" Type="http://schemas.openxmlformats.org/officeDocument/2006/relationships/image" Target="../media/image145.png"/><Relationship Id="rId10" Type="http://schemas.openxmlformats.org/officeDocument/2006/relationships/image" Target="../media/image76.jpeg"/><Relationship Id="rId4" Type="http://schemas.openxmlformats.org/officeDocument/2006/relationships/image" Target="../media/image140.png"/><Relationship Id="rId9" Type="http://schemas.openxmlformats.org/officeDocument/2006/relationships/image" Target="../media/image149.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8" Type="http://schemas.openxmlformats.org/officeDocument/2006/relationships/image" Target="../media/image1380.png"/><Relationship Id="rId3" Type="http://schemas.openxmlformats.org/officeDocument/2006/relationships/image" Target="../media/image142.png"/><Relationship Id="rId7" Type="http://schemas.openxmlformats.org/officeDocument/2006/relationships/image" Target="../media/image151.png"/><Relationship Id="rId2" Type="http://schemas.openxmlformats.org/officeDocument/2006/relationships/notesSlide" Target="../notesSlides/notesSlide90.xml"/><Relationship Id="rId1" Type="http://schemas.openxmlformats.org/officeDocument/2006/relationships/slideLayout" Target="../slideLayouts/slideLayout13.xml"/><Relationship Id="rId6" Type="http://schemas.openxmlformats.org/officeDocument/2006/relationships/image" Target="../media/image1360.png"/><Relationship Id="rId5" Type="http://schemas.openxmlformats.org/officeDocument/2006/relationships/image" Target="../media/image1350.png"/><Relationship Id="rId4" Type="http://schemas.openxmlformats.org/officeDocument/2006/relationships/image" Target="../media/image143.emf"/></Relationships>
</file>

<file path=ppt/slides/_rels/slide91.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3.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F:\2015年同济大学教师工作\人脸识别_本科课程_全校通识课_讲课竞赛\2015年新教师讲课竞赛\复赛选中课段准备_ppt\资料收集\人脸认知_依据1.jpg">
            <a:extLst>
              <a:ext uri="{FF2B5EF4-FFF2-40B4-BE49-F238E27FC236}">
                <a16:creationId xmlns:a16="http://schemas.microsoft.com/office/drawing/2014/main" id="{1F876004-D94B-4925-B5DA-EC5F53779E9A}"/>
              </a:ext>
            </a:extLst>
          </p:cNvPr>
          <p:cNvPicPr>
            <a:picLocks noChangeAspect="1" noChangeArrowheads="1"/>
          </p:cNvPicPr>
          <p:nvPr/>
        </p:nvPicPr>
        <p:blipFill>
          <a:blip r:embed="rId3">
            <a:lum bright="70000" contrast="-70000"/>
          </a:blip>
          <a:srcRect/>
          <a:stretch>
            <a:fillRect/>
          </a:stretch>
        </p:blipFill>
        <p:spPr bwMode="auto">
          <a:xfrm>
            <a:off x="5683280" y="3432190"/>
            <a:ext cx="3175000" cy="2120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411" name="副标题 2">
            <a:extLst>
              <a:ext uri="{FF2B5EF4-FFF2-40B4-BE49-F238E27FC236}">
                <a16:creationId xmlns:a16="http://schemas.microsoft.com/office/drawing/2014/main" id="{7EDAE17B-30C2-451E-972A-6B739B9550B0}"/>
              </a:ext>
            </a:extLst>
          </p:cNvPr>
          <p:cNvSpPr>
            <a:spLocks noGrp="1" noChangeArrowheads="1"/>
          </p:cNvSpPr>
          <p:nvPr>
            <p:ph type="subTitle" idx="1"/>
          </p:nvPr>
        </p:nvSpPr>
        <p:spPr>
          <a:xfrm>
            <a:off x="533400" y="3352800"/>
            <a:ext cx="8077200" cy="2819400"/>
          </a:xfrm>
        </p:spPr>
        <p:txBody>
          <a:bodyPr/>
          <a:lstStyle/>
          <a:p>
            <a:pPr algn="l" eaLnBrk="1" hangingPunct="1">
              <a:lnSpc>
                <a:spcPct val="150000"/>
              </a:lnSpc>
            </a:pPr>
            <a:r>
              <a:rPr lang="zh-CN" altLang="en-US" sz="3600" b="1" dirty="0">
                <a:latin typeface="黑体" panose="02010609060101010101" pitchFamily="49" charset="-122"/>
                <a:ea typeface="黑体" panose="02010609060101010101" pitchFamily="49" charset="-122"/>
                <a:cs typeface="Times New Roman" panose="02020603050405020304" pitchFamily="18" charset="0"/>
              </a:rPr>
              <a:t>邓浩</a:t>
            </a:r>
            <a:endParaRPr lang="en-US" altLang="zh-CN" sz="2000" b="1" dirty="0">
              <a:latin typeface="黑体" panose="02010609060101010101" pitchFamily="49" charset="-122"/>
              <a:ea typeface="黑体" panose="02010609060101010101" pitchFamily="49" charset="-122"/>
              <a:cs typeface="Times New Roman" panose="02020603050405020304" pitchFamily="18" charset="0"/>
            </a:endParaRPr>
          </a:p>
          <a:p>
            <a:pPr algn="l" eaLnBrk="1" hangingPunct="1">
              <a:lnSpc>
                <a:spcPct val="150000"/>
              </a:lnSpc>
            </a:pPr>
            <a:r>
              <a:rPr lang="en-US" altLang="zh-CN" sz="2000" b="1" dirty="0">
                <a:latin typeface="Times New Roman" panose="02020603050405020304" pitchFamily="18" charset="0"/>
                <a:ea typeface="Adobe Gothic Std B"/>
                <a:cs typeface="Times New Roman" panose="02020603050405020304" pitchFamily="18" charset="0"/>
              </a:rPr>
              <a:t>E-mail</a:t>
            </a:r>
            <a:r>
              <a:rPr lang="zh-CN" altLang="en-US" sz="2000" b="1" dirty="0">
                <a:latin typeface="Times New Roman" panose="02020603050405020304" pitchFamily="18" charset="0"/>
                <a:ea typeface="Adobe Gothic Std B"/>
                <a:cs typeface="Times New Roman" panose="02020603050405020304" pitchFamily="18" charset="0"/>
              </a:rPr>
              <a:t>：</a:t>
            </a:r>
            <a:r>
              <a:rPr lang="en-US" altLang="zh-CN" sz="2000" b="1" u="sng" dirty="0">
                <a:latin typeface="Times New Roman" panose="02020603050405020304" pitchFamily="18" charset="0"/>
                <a:ea typeface="Adobe Gothic Std B"/>
                <a:cs typeface="Times New Roman" panose="02020603050405020304" pitchFamily="18" charset="0"/>
              </a:rPr>
              <a:t>denghao1984</a:t>
            </a:r>
            <a:r>
              <a:rPr lang="en-US" altLang="zh-CN" sz="2000" b="1" u="sng" dirty="0">
                <a:latin typeface="Times New Roman" panose="02020603050405020304" pitchFamily="18" charset="0"/>
                <a:ea typeface="Adobe Gothic Std B"/>
                <a:cs typeface="Times New Roman" panose="02020603050405020304" pitchFamily="18" charset="0"/>
                <a:hlinkClick r:id="rId4"/>
              </a:rPr>
              <a:t>@tongji.edu.cn</a:t>
            </a:r>
            <a:endParaRPr lang="en-US" altLang="zh-CN" sz="2000" b="1" u="sng" dirty="0">
              <a:latin typeface="Times New Roman" panose="02020603050405020304" pitchFamily="18" charset="0"/>
              <a:ea typeface="Adobe Gothic Std B"/>
              <a:cs typeface="Times New Roman" panose="02020603050405020304" pitchFamily="18" charset="0"/>
            </a:endParaRPr>
          </a:p>
          <a:p>
            <a:pPr algn="l" eaLnBrk="1" hangingPunct="1">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Room 514, School of Software, Tongji University</a:t>
            </a:r>
          </a:p>
          <a:p>
            <a:pPr algn="l" eaLnBrk="1" hangingPunct="1">
              <a:lnSpc>
                <a:spcPct val="150000"/>
              </a:lnSpc>
            </a:pP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标题 1">
            <a:extLst>
              <a:ext uri="{FF2B5EF4-FFF2-40B4-BE49-F238E27FC236}">
                <a16:creationId xmlns:a16="http://schemas.microsoft.com/office/drawing/2014/main" id="{803B4597-B65F-41E4-90AC-B5A2607706C6}"/>
              </a:ext>
            </a:extLst>
          </p:cNvPr>
          <p:cNvSpPr txBox="1">
            <a:spLocks/>
          </p:cNvSpPr>
          <p:nvPr/>
        </p:nvSpPr>
        <p:spPr bwMode="auto">
          <a:xfrm>
            <a:off x="800100" y="1828800"/>
            <a:ext cx="8077200" cy="1524000"/>
          </a:xfrm>
          <a:prstGeom prst="rect">
            <a:avLst/>
          </a:prstGeom>
          <a:noFill/>
          <a:ln w="9525">
            <a:noFill/>
            <a:miter lim="800000"/>
            <a:headEnd/>
            <a:tailEnd/>
          </a:ln>
        </p:spPr>
        <p:txBody>
          <a:bodyPr anchor="ctr">
            <a:normAutofit fontScale="97500"/>
          </a:bodyPr>
          <a:lstStyle/>
          <a:p>
            <a:pPr defTabSz="457200">
              <a:defRPr/>
            </a:pPr>
            <a:br>
              <a:rPr lang="en-US" altLang="zh-CN" sz="3600" b="1" kern="0" dirty="0">
                <a:solidFill>
                  <a:srgbClr val="E20000"/>
                </a:solidFill>
                <a:latin typeface="Times New Roman" panose="02020603050405020304" pitchFamily="18" charset="0"/>
                <a:ea typeface="Adobe Gothic Std B" panose="020B0800000000000000" pitchFamily="34" charset="-128"/>
                <a:cs typeface="Times New Roman" panose="02020603050405020304" pitchFamily="18" charset="0"/>
              </a:rPr>
            </a:br>
            <a:r>
              <a:rPr lang="en-US" altLang="zh-CN" sz="3600" b="1" kern="0" dirty="0">
                <a:solidFill>
                  <a:srgbClr val="E20000"/>
                </a:solidFill>
                <a:latin typeface="Times New Roman" panose="02020603050405020304" pitchFamily="18" charset="0"/>
                <a:ea typeface="黑体" panose="02010609060101010101" pitchFamily="49" charset="-122"/>
                <a:cs typeface="Times New Roman" panose="02020603050405020304" pitchFamily="18" charset="0"/>
              </a:rPr>
              <a:t>Convolutional Neural Network, CNN</a:t>
            </a:r>
          </a:p>
          <a:p>
            <a:pPr defTabSz="457200">
              <a:defRPr/>
            </a:pPr>
            <a:endParaRPr lang="en-US" altLang="zh-CN" sz="3600" b="1" kern="0" dirty="0">
              <a:solidFill>
                <a:srgbClr val="E2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7779D789-DC16-45E6-86D0-46AC48F8FF5F}"/>
              </a:ext>
            </a:extLst>
          </p:cNvPr>
          <p:cNvSpPr/>
          <p:nvPr/>
        </p:nvSpPr>
        <p:spPr>
          <a:xfrm>
            <a:off x="152400" y="76200"/>
            <a:ext cx="1524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DD6F3B22-E64C-4531-8FB7-73AF7BAF4970}"/>
              </a:ext>
            </a:extLst>
          </p:cNvPr>
          <p:cNvSpPr/>
          <p:nvPr/>
        </p:nvSpPr>
        <p:spPr>
          <a:xfrm>
            <a:off x="457200" y="76200"/>
            <a:ext cx="3810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4D577D0-B11C-4356-AD48-365291B2D6DC}"/>
              </a:ext>
            </a:extLst>
          </p:cNvPr>
          <p:cNvSpPr/>
          <p:nvPr/>
        </p:nvSpPr>
        <p:spPr>
          <a:xfrm>
            <a:off x="1066800" y="76200"/>
            <a:ext cx="75438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17417" name="TextBox 9">
            <a:extLst>
              <a:ext uri="{FF2B5EF4-FFF2-40B4-BE49-F238E27FC236}">
                <a16:creationId xmlns:a16="http://schemas.microsoft.com/office/drawing/2014/main" id="{E8D21E2C-22D0-4471-BC0D-4813707555A3}"/>
              </a:ext>
            </a:extLst>
          </p:cNvPr>
          <p:cNvSpPr txBox="1">
            <a:spLocks noChangeArrowheads="1"/>
          </p:cNvSpPr>
          <p:nvPr/>
        </p:nvSpPr>
        <p:spPr bwMode="auto">
          <a:xfrm>
            <a:off x="1333500" y="207963"/>
            <a:ext cx="7162800" cy="523875"/>
          </a:xfrm>
          <a:prstGeom prst="rect">
            <a:avLst/>
          </a:prstGeom>
          <a:solidFill>
            <a:srgbClr val="E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Wingdings 2" panose="05020102010507070707" pitchFamily="18" charset="2"/>
              <a:buChar char=""/>
              <a:defRPr sz="2800">
                <a:solidFill>
                  <a:schemeClr val="tx1"/>
                </a:solidFill>
                <a:latin typeface="Arial" panose="020B0604020202020204" pitchFamily="34" charset="0"/>
                <a:ea typeface="楷体_GB2312"/>
                <a:cs typeface="楷体_GB2312"/>
              </a:defRPr>
            </a:lvl1pPr>
            <a:lvl2pPr marL="742950" indent="-285750">
              <a:spcBef>
                <a:spcPct val="20000"/>
              </a:spcBef>
              <a:buClr>
                <a:schemeClr val="accent2"/>
              </a:buClr>
              <a:buFont typeface="Wingdings" panose="05000000000000000000" pitchFamily="2" charset="2"/>
              <a:buChar char="Ø"/>
              <a:defRPr sz="2400">
                <a:solidFill>
                  <a:schemeClr val="tx1"/>
                </a:solidFill>
                <a:latin typeface="楷体_GB2312"/>
                <a:ea typeface="楷体_GB2312"/>
                <a:cs typeface="楷体_GB2312"/>
              </a:defRPr>
            </a:lvl2pPr>
            <a:lvl3pPr marL="1143000" indent="-228600">
              <a:spcBef>
                <a:spcPct val="20000"/>
              </a:spcBef>
              <a:buChar char="•"/>
              <a:defRPr sz="2000">
                <a:solidFill>
                  <a:schemeClr val="tx1"/>
                </a:solidFill>
                <a:latin typeface="楷体_GB2312"/>
                <a:ea typeface="楷体_GB2312"/>
                <a:cs typeface="楷体_GB2312"/>
              </a:defRPr>
            </a:lvl3pPr>
            <a:lvl4pPr marL="1600200" indent="-228600">
              <a:spcBef>
                <a:spcPct val="20000"/>
              </a:spcBef>
              <a:buChar char="–"/>
              <a:defRPr sz="1600">
                <a:solidFill>
                  <a:schemeClr val="tx1"/>
                </a:solidFill>
                <a:latin typeface="楷体_GB2312"/>
                <a:ea typeface="楷体_GB2312"/>
                <a:cs typeface="楷体_GB2312"/>
              </a:defRPr>
            </a:lvl4pPr>
            <a:lvl5pPr marL="2057400" indent="-228600">
              <a:spcBef>
                <a:spcPct val="20000"/>
              </a:spcBef>
              <a:buChar char="»"/>
              <a:defRPr sz="1200">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1200">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1200">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1200">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1200">
                <a:solidFill>
                  <a:schemeClr val="tx1"/>
                </a:solidFill>
                <a:latin typeface="楷体_GB2312"/>
                <a:ea typeface="楷体_GB2312"/>
                <a:cs typeface="楷体_GB2312"/>
              </a:defRPr>
            </a:lvl9pPr>
          </a:lstStyle>
          <a:p>
            <a:pPr defTabSz="457200">
              <a:spcBef>
                <a:spcPct val="0"/>
              </a:spcBef>
              <a:buClrTx/>
              <a:buFontTx/>
              <a:buNone/>
            </a:pPr>
            <a:r>
              <a:rPr lang="en-US" altLang="zh-CN">
                <a:solidFill>
                  <a:srgbClr val="FFFFFF"/>
                </a:solidFill>
                <a:latin typeface="Times New Roman" panose="02020603050405020304" pitchFamily="18" charset="0"/>
                <a:ea typeface="黑体" panose="02010609060101010101" pitchFamily="49" charset="-122"/>
                <a:cs typeface="Times New Roman" panose="02020603050405020304" pitchFamily="18" charset="0"/>
              </a:rPr>
              <a:t>Introduction to Artificial Intelligence</a:t>
            </a:r>
          </a:p>
        </p:txBody>
      </p:sp>
    </p:spTree>
    <p:extLst>
      <p:ext uri="{BB962C8B-B14F-4D97-AF65-F5344CB8AC3E}">
        <p14:creationId xmlns:p14="http://schemas.microsoft.com/office/powerpoint/2010/main" val="1199314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10</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19" name="文本框 18">
            <a:extLst>
              <a:ext uri="{FF2B5EF4-FFF2-40B4-BE49-F238E27FC236}">
                <a16:creationId xmlns:a16="http://schemas.microsoft.com/office/drawing/2014/main" id="{B93268F5-D7F6-4BEF-94AA-6F425D1605DC}"/>
              </a:ext>
            </a:extLst>
          </p:cNvPr>
          <p:cNvSpPr txBox="1"/>
          <p:nvPr/>
        </p:nvSpPr>
        <p:spPr>
          <a:xfrm>
            <a:off x="1000340" y="1530936"/>
            <a:ext cx="4585750"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离散形式</a:t>
            </a:r>
          </a:p>
        </p:txBody>
      </p:sp>
      <p:pic>
        <p:nvPicPr>
          <p:cNvPr id="11" name="图片 10">
            <a:extLst>
              <a:ext uri="{FF2B5EF4-FFF2-40B4-BE49-F238E27FC236}">
                <a16:creationId xmlns:a16="http://schemas.microsoft.com/office/drawing/2014/main" id="{52F22F93-EE50-43D0-A171-04D2B8F02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194" y="1812151"/>
            <a:ext cx="3289777" cy="740940"/>
          </a:xfrm>
          <a:prstGeom prst="rect">
            <a:avLst/>
          </a:prstGeom>
        </p:spPr>
      </p:pic>
      <p:grpSp>
        <p:nvGrpSpPr>
          <p:cNvPr id="2" name="组合 1">
            <a:extLst>
              <a:ext uri="{FF2B5EF4-FFF2-40B4-BE49-F238E27FC236}">
                <a16:creationId xmlns:a16="http://schemas.microsoft.com/office/drawing/2014/main" id="{62D1B085-4EC2-43DA-9D35-23081FC6FB68}"/>
              </a:ext>
            </a:extLst>
          </p:cNvPr>
          <p:cNvGrpSpPr/>
          <p:nvPr/>
        </p:nvGrpSpPr>
        <p:grpSpPr>
          <a:xfrm>
            <a:off x="2122971" y="2535400"/>
            <a:ext cx="4898058" cy="3673544"/>
            <a:chOff x="2122971" y="2535400"/>
            <a:chExt cx="4898058" cy="3673544"/>
          </a:xfrm>
        </p:grpSpPr>
        <p:pic>
          <p:nvPicPr>
            <p:cNvPr id="10" name="Picture 2" descr="动图">
              <a:extLst>
                <a:ext uri="{FF2B5EF4-FFF2-40B4-BE49-F238E27FC236}">
                  <a16:creationId xmlns:a16="http://schemas.microsoft.com/office/drawing/2014/main" id="{C6F29352-2C4A-467C-B208-23D42B110BC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122971" y="2535400"/>
              <a:ext cx="4898058" cy="367354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DC2FD43E-92E2-4932-A882-7682FE0C39D3}"/>
                </a:ext>
              </a:extLst>
            </p:cNvPr>
            <p:cNvSpPr txBox="1"/>
            <p:nvPr/>
          </p:nvSpPr>
          <p:spPr>
            <a:xfrm>
              <a:off x="4095404" y="3431461"/>
              <a:ext cx="542177" cy="307777"/>
            </a:xfrm>
            <a:prstGeom prst="rect">
              <a:avLst/>
            </a:prstGeom>
            <a:noFill/>
          </p:spPr>
          <p:txBody>
            <a:bodyPr wrap="square">
              <a:spAutoFit/>
            </a:bodyPr>
            <a:lstStyle/>
            <a:p>
              <a:pPr algn="ctr"/>
              <a:r>
                <a:rPr lang="en-US" altLang="zh-CN" sz="1400" i="1" dirty="0">
                  <a:latin typeface="Times New Roman" panose="02020603050405020304" pitchFamily="18" charset="0"/>
                  <a:cs typeface="Times New Roman" panose="02020603050405020304" pitchFamily="18" charset="0"/>
                </a:rPr>
                <a:t>f</a:t>
              </a:r>
              <a:r>
                <a:rPr lang="en-US" altLang="zh-CN" sz="1400" dirty="0">
                  <a:latin typeface="Times New Roman" panose="02020603050405020304" pitchFamily="18" charset="0"/>
                  <a:cs typeface="Times New Roman" panose="02020603050405020304" pitchFamily="18" charset="0"/>
                </a:rPr>
                <a:t>(</a:t>
              </a:r>
              <a:r>
                <a:rPr lang="el-GR" altLang="zh-CN" sz="1400" dirty="0">
                  <a:latin typeface="Times New Roman" panose="02020603050405020304" pitchFamily="18" charset="0"/>
                  <a:cs typeface="Times New Roman" panose="02020603050405020304" pitchFamily="18" charset="0"/>
                </a:rPr>
                <a:t>τ</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9842AB88-B63F-47E3-BEE1-D8D85AEAD924}"/>
                </a:ext>
              </a:extLst>
            </p:cNvPr>
            <p:cNvSpPr txBox="1"/>
            <p:nvPr/>
          </p:nvSpPr>
          <p:spPr>
            <a:xfrm>
              <a:off x="4494599" y="2590503"/>
              <a:ext cx="285534" cy="256731"/>
            </a:xfrm>
            <a:prstGeom prst="rect">
              <a:avLst/>
            </a:prstGeom>
            <a:solidFill>
              <a:schemeClr val="bg1">
                <a:lumMod val="95000"/>
              </a:schemeClr>
            </a:solidFill>
          </p:spPr>
          <p:txBody>
            <a:bodyPr wrap="square">
              <a:spAutoFit/>
            </a:bodyPr>
            <a:lstStyle/>
            <a:p>
              <a:pPr algn="ctr"/>
              <a:endParaRPr lang="zh-CN" altLang="en-US" sz="1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36AB2D19-1C95-47A9-B157-762E3BB1595A}"/>
                </a:ext>
              </a:extLst>
            </p:cNvPr>
            <p:cNvSpPr txBox="1"/>
            <p:nvPr/>
          </p:nvSpPr>
          <p:spPr>
            <a:xfrm>
              <a:off x="4503353" y="3563609"/>
              <a:ext cx="276780" cy="114618"/>
            </a:xfrm>
            <a:prstGeom prst="rect">
              <a:avLst/>
            </a:prstGeom>
            <a:solidFill>
              <a:schemeClr val="bg1">
                <a:lumMod val="95000"/>
              </a:schemeClr>
            </a:solidFill>
          </p:spPr>
          <p:txBody>
            <a:bodyPr wrap="square">
              <a:spAutoFit/>
            </a:bodyPr>
            <a:lstStyle/>
            <a:p>
              <a:pPr algn="ctr"/>
              <a:endParaRPr lang="zh-CN" altLang="en-US" sz="1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82D3BB6D-A588-46C7-BC57-EEA1AD103F03}"/>
                </a:ext>
              </a:extLst>
            </p:cNvPr>
            <p:cNvSpPr txBox="1"/>
            <p:nvPr/>
          </p:nvSpPr>
          <p:spPr>
            <a:xfrm>
              <a:off x="4321284" y="4365297"/>
              <a:ext cx="374130" cy="114618"/>
            </a:xfrm>
            <a:prstGeom prst="rect">
              <a:avLst/>
            </a:prstGeom>
            <a:solidFill>
              <a:schemeClr val="bg1">
                <a:lumMod val="95000"/>
              </a:schemeClr>
            </a:solidFill>
          </p:spPr>
          <p:txBody>
            <a:bodyPr wrap="square">
              <a:spAutoFit/>
            </a:bodyPr>
            <a:lstStyle/>
            <a:p>
              <a:pPr algn="ctr"/>
              <a:endParaRPr lang="zh-CN" altLang="en-US" sz="14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DCA8D2C8-24B8-4073-9DE5-2BE9F4D5D84D}"/>
                </a:ext>
              </a:extLst>
            </p:cNvPr>
            <p:cNvSpPr txBox="1"/>
            <p:nvPr/>
          </p:nvSpPr>
          <p:spPr>
            <a:xfrm>
              <a:off x="4249486" y="5180735"/>
              <a:ext cx="374130" cy="114618"/>
            </a:xfrm>
            <a:prstGeom prst="rect">
              <a:avLst/>
            </a:prstGeom>
            <a:solidFill>
              <a:schemeClr val="bg1">
                <a:lumMod val="95000"/>
              </a:schemeClr>
            </a:solidFill>
          </p:spPr>
          <p:txBody>
            <a:bodyPr wrap="square">
              <a:spAutoFit/>
            </a:bodyPr>
            <a:lstStyle/>
            <a:p>
              <a:pPr algn="ctr"/>
              <a:endParaRPr lang="zh-CN" altLang="en-US" sz="1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5568AD4-A2A9-4526-97CA-F0A27922B870}"/>
                </a:ext>
              </a:extLst>
            </p:cNvPr>
            <p:cNvSpPr txBox="1"/>
            <p:nvPr/>
          </p:nvSpPr>
          <p:spPr>
            <a:xfrm>
              <a:off x="4118945" y="2583628"/>
              <a:ext cx="542177" cy="307777"/>
            </a:xfrm>
            <a:prstGeom prst="rect">
              <a:avLst/>
            </a:prstGeom>
            <a:noFill/>
          </p:spPr>
          <p:txBody>
            <a:bodyPr wrap="square">
              <a:spAutoFit/>
            </a:bodyPr>
            <a:lstStyle/>
            <a:p>
              <a:pPr algn="ctr"/>
              <a:r>
                <a:rPr lang="en-US" altLang="zh-CN" sz="1400" i="1" dirty="0">
                  <a:latin typeface="Times New Roman" panose="02020603050405020304" pitchFamily="18" charset="0"/>
                  <a:cs typeface="Times New Roman" panose="02020603050405020304" pitchFamily="18" charset="0"/>
                </a:rPr>
                <a:t>g</a:t>
              </a:r>
              <a:r>
                <a:rPr lang="en-US" altLang="zh-CN" sz="1400" dirty="0">
                  <a:latin typeface="Times New Roman" panose="02020603050405020304" pitchFamily="18" charset="0"/>
                  <a:cs typeface="Times New Roman" panose="02020603050405020304" pitchFamily="18" charset="0"/>
                </a:rPr>
                <a:t>(</a:t>
              </a:r>
              <a:r>
                <a:rPr lang="el-GR" altLang="zh-CN" sz="1400" dirty="0">
                  <a:latin typeface="Times New Roman" panose="02020603050405020304" pitchFamily="18" charset="0"/>
                  <a:cs typeface="Times New Roman" panose="02020603050405020304" pitchFamily="18" charset="0"/>
                </a:rPr>
                <a:t>τ</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30C16F03-C740-47A5-8371-B2F713B09E32}"/>
                </a:ext>
              </a:extLst>
            </p:cNvPr>
            <p:cNvSpPr txBox="1"/>
            <p:nvPr/>
          </p:nvSpPr>
          <p:spPr>
            <a:xfrm>
              <a:off x="4031735" y="4225158"/>
              <a:ext cx="748398" cy="307777"/>
            </a:xfrm>
            <a:prstGeom prst="rect">
              <a:avLst/>
            </a:prstGeom>
            <a:noFill/>
          </p:spPr>
          <p:txBody>
            <a:bodyPr wrap="square">
              <a:spAutoFit/>
            </a:bodyPr>
            <a:lstStyle/>
            <a:p>
              <a:pPr algn="ctr"/>
              <a:r>
                <a:rPr lang="en-US" altLang="zh-CN" sz="1400" i="1" dirty="0">
                  <a:latin typeface="Times New Roman" panose="02020603050405020304" pitchFamily="18" charset="0"/>
                  <a:cs typeface="Times New Roman" panose="02020603050405020304" pitchFamily="18" charset="0"/>
                </a:rPr>
                <a:t>g</a:t>
              </a:r>
              <a:r>
                <a:rPr lang="en-US" altLang="zh-CN" sz="1400" dirty="0">
                  <a:latin typeface="Times New Roman" panose="02020603050405020304" pitchFamily="18" charset="0"/>
                  <a:cs typeface="Times New Roman" panose="02020603050405020304" pitchFamily="18" charset="0"/>
                </a:rPr>
                <a:t>(n-</a:t>
              </a:r>
              <a:r>
                <a:rPr lang="el-GR" altLang="zh-CN" sz="1400" dirty="0">
                  <a:latin typeface="Times New Roman" panose="02020603050405020304" pitchFamily="18" charset="0"/>
                  <a:cs typeface="Times New Roman" panose="02020603050405020304" pitchFamily="18" charset="0"/>
                </a:rPr>
                <a:t>τ</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D0A10C7C-FCE2-4927-BEFC-5D1B2F488CB4}"/>
                </a:ext>
              </a:extLst>
            </p:cNvPr>
            <p:cNvSpPr txBox="1"/>
            <p:nvPr/>
          </p:nvSpPr>
          <p:spPr>
            <a:xfrm>
              <a:off x="3947085" y="5049275"/>
              <a:ext cx="74839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a:t>
              </a:r>
              <a:r>
                <a:rPr lang="en-US" altLang="zh-CN" sz="1400" i="1" dirty="0">
                  <a:latin typeface="Times New Roman" panose="02020603050405020304" pitchFamily="18" charset="0"/>
                  <a:cs typeface="Times New Roman" panose="02020603050405020304" pitchFamily="18" charset="0"/>
                </a:rPr>
                <a:t>f*g</a:t>
              </a:r>
              <a:r>
                <a:rPr lang="en-US" altLang="zh-CN" sz="1400" dirty="0">
                  <a:latin typeface="Times New Roman" panose="02020603050405020304" pitchFamily="18" charset="0"/>
                  <a:cs typeface="Times New Roman" panose="02020603050405020304" pitchFamily="18" charset="0"/>
                </a:rPr>
                <a:t>)(n)</a:t>
              </a:r>
              <a:endParaRPr lang="zh-CN" alt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35552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11</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13" name="文本框 12">
            <a:extLst>
              <a:ext uri="{FF2B5EF4-FFF2-40B4-BE49-F238E27FC236}">
                <a16:creationId xmlns:a16="http://schemas.microsoft.com/office/drawing/2014/main" id="{B0022D2F-8742-490D-A709-1E9D87C54040}"/>
              </a:ext>
            </a:extLst>
          </p:cNvPr>
          <p:cNvSpPr txBox="1"/>
          <p:nvPr/>
        </p:nvSpPr>
        <p:spPr>
          <a:xfrm>
            <a:off x="1020966" y="1707483"/>
            <a:ext cx="4585750"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例子：图像处理</a:t>
            </a:r>
          </a:p>
        </p:txBody>
      </p:sp>
      <p:pic>
        <p:nvPicPr>
          <p:cNvPr id="7" name="图片 6">
            <a:extLst>
              <a:ext uri="{FF2B5EF4-FFF2-40B4-BE49-F238E27FC236}">
                <a16:creationId xmlns:a16="http://schemas.microsoft.com/office/drawing/2014/main" id="{8301B941-D5F5-44DD-B8DF-373FEC845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86" y="2241914"/>
            <a:ext cx="8149227" cy="3689178"/>
          </a:xfrm>
          <a:prstGeom prst="rect">
            <a:avLst/>
          </a:prstGeom>
        </p:spPr>
      </p:pic>
    </p:spTree>
    <p:extLst>
      <p:ext uri="{BB962C8B-B14F-4D97-AF65-F5344CB8AC3E}">
        <p14:creationId xmlns:p14="http://schemas.microsoft.com/office/powerpoint/2010/main" val="33525657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12</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13" name="文本框 12">
            <a:extLst>
              <a:ext uri="{FF2B5EF4-FFF2-40B4-BE49-F238E27FC236}">
                <a16:creationId xmlns:a16="http://schemas.microsoft.com/office/drawing/2014/main" id="{B0022D2F-8742-490D-A709-1E9D87C54040}"/>
              </a:ext>
            </a:extLst>
          </p:cNvPr>
          <p:cNvSpPr txBox="1"/>
          <p:nvPr/>
        </p:nvSpPr>
        <p:spPr>
          <a:xfrm>
            <a:off x="1020966" y="1707483"/>
            <a:ext cx="4585750"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例子：图像处理</a:t>
            </a:r>
          </a:p>
        </p:txBody>
      </p:sp>
      <p:pic>
        <p:nvPicPr>
          <p:cNvPr id="3" name="图片 2">
            <a:extLst>
              <a:ext uri="{FF2B5EF4-FFF2-40B4-BE49-F238E27FC236}">
                <a16:creationId xmlns:a16="http://schemas.microsoft.com/office/drawing/2014/main" id="{73333D27-11B4-43FE-9112-1183E3E7C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013" y="2698884"/>
            <a:ext cx="3359044" cy="1143130"/>
          </a:xfrm>
          <a:prstGeom prst="rect">
            <a:avLst/>
          </a:prstGeom>
        </p:spPr>
      </p:pic>
      <p:sp>
        <p:nvSpPr>
          <p:cNvPr id="10" name="文本框 9">
            <a:extLst>
              <a:ext uri="{FF2B5EF4-FFF2-40B4-BE49-F238E27FC236}">
                <a16:creationId xmlns:a16="http://schemas.microsoft.com/office/drawing/2014/main" id="{59AD56FA-7424-47FD-B168-74D964224909}"/>
              </a:ext>
            </a:extLst>
          </p:cNvPr>
          <p:cNvSpPr txBox="1"/>
          <p:nvPr/>
        </p:nvSpPr>
        <p:spPr>
          <a:xfrm>
            <a:off x="1864894" y="2241914"/>
            <a:ext cx="5414211" cy="369332"/>
          </a:xfrm>
          <a:prstGeom prst="rect">
            <a:avLst/>
          </a:prstGeom>
          <a:noFill/>
        </p:spPr>
        <p:txBody>
          <a:bodyPr wrap="square">
            <a:spAutoFit/>
          </a:bodyPr>
          <a:lstStyle/>
          <a:p>
            <a:r>
              <a:rPr lang="zh-CN" altLang="en-US" dirty="0"/>
              <a:t>图像的处理函数（比如平滑，或者边缘提取函数）</a:t>
            </a:r>
            <a:r>
              <a:rPr lang="en-US" altLang="zh-CN" i="1" dirty="0"/>
              <a:t>g</a:t>
            </a:r>
            <a:endParaRPr lang="zh-CN" altLang="en-US" i="1" dirty="0"/>
          </a:p>
        </p:txBody>
      </p:sp>
      <p:sp>
        <p:nvSpPr>
          <p:cNvPr id="11" name="文本框 10">
            <a:extLst>
              <a:ext uri="{FF2B5EF4-FFF2-40B4-BE49-F238E27FC236}">
                <a16:creationId xmlns:a16="http://schemas.microsoft.com/office/drawing/2014/main" id="{2D7E0E27-4786-4B75-AE79-C4F2369EFC4D}"/>
              </a:ext>
            </a:extLst>
          </p:cNvPr>
          <p:cNvSpPr txBox="1"/>
          <p:nvPr/>
        </p:nvSpPr>
        <p:spPr>
          <a:xfrm>
            <a:off x="1864893" y="3955373"/>
            <a:ext cx="5414211" cy="369332"/>
          </a:xfrm>
          <a:prstGeom prst="rect">
            <a:avLst/>
          </a:prstGeom>
          <a:noFill/>
        </p:spPr>
        <p:txBody>
          <a:bodyPr wrap="square">
            <a:spAutoFit/>
          </a:bodyPr>
          <a:lstStyle/>
          <a:p>
            <a:r>
              <a:rPr lang="zh-CN" altLang="en-US" b="1" i="1" dirty="0"/>
              <a:t>相当于：</a:t>
            </a:r>
          </a:p>
        </p:txBody>
      </p:sp>
      <p:sp>
        <p:nvSpPr>
          <p:cNvPr id="12" name="文本框 11">
            <a:extLst>
              <a:ext uri="{FF2B5EF4-FFF2-40B4-BE49-F238E27FC236}">
                <a16:creationId xmlns:a16="http://schemas.microsoft.com/office/drawing/2014/main" id="{6EEBE8FA-5CB9-4DB5-9286-C4869FA93853}"/>
              </a:ext>
            </a:extLst>
          </p:cNvPr>
          <p:cNvSpPr txBox="1"/>
          <p:nvPr/>
        </p:nvSpPr>
        <p:spPr>
          <a:xfrm>
            <a:off x="2318657" y="4389303"/>
            <a:ext cx="1992087" cy="461665"/>
          </a:xfrm>
          <a:prstGeom prst="rect">
            <a:avLst/>
          </a:prstGeom>
          <a:noFill/>
        </p:spPr>
        <p:txBody>
          <a:bodyPr wrap="square">
            <a:spAutoFit/>
          </a:bodyPr>
          <a:lstStyle/>
          <a:p>
            <a:pPr algn="ctr"/>
            <a:r>
              <a:rPr lang="en-US" altLang="zh-CN" sz="2400" i="1" dirty="0">
                <a:latin typeface="Times New Roman" panose="02020603050405020304" pitchFamily="18" charset="0"/>
                <a:cs typeface="Times New Roman" panose="02020603050405020304" pitchFamily="18" charset="0"/>
              </a:rPr>
              <a:t>f</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x</a:t>
            </a:r>
            <a:r>
              <a:rPr lang="en-US" altLang="zh-CN" sz="2400" dirty="0" err="1">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 </a:t>
            </a:r>
            <a:r>
              <a:rPr lang="en-US" altLang="zh-CN" sz="2400" i="1" dirty="0" err="1">
                <a:latin typeface="Times New Roman" panose="02020603050405020304" pitchFamily="18" charset="0"/>
                <a:cs typeface="Times New Roman" panose="02020603050405020304" pitchFamily="18" charset="0"/>
              </a:rPr>
              <a:t>a</a:t>
            </a:r>
            <a:r>
              <a:rPr lang="en-US" altLang="zh-CN" sz="2400" i="1" baseline="-25000" dirty="0" err="1">
                <a:latin typeface="Times New Roman" panose="02020603050405020304" pitchFamily="18" charset="0"/>
                <a:cs typeface="Times New Roman" panose="02020603050405020304" pitchFamily="18" charset="0"/>
              </a:rPr>
              <a:t>x</a:t>
            </a:r>
            <a:r>
              <a:rPr lang="en-US" altLang="zh-CN" sz="2400" baseline="-25000" dirty="0" err="1">
                <a:latin typeface="Times New Roman" panose="02020603050405020304" pitchFamily="18" charset="0"/>
                <a:cs typeface="Times New Roman" panose="02020603050405020304" pitchFamily="18" charset="0"/>
              </a:rPr>
              <a:t>,</a:t>
            </a:r>
            <a:r>
              <a:rPr lang="en-US" altLang="zh-CN" sz="2400" i="1" baseline="-25000" dirty="0" err="1">
                <a:latin typeface="Times New Roman" panose="02020603050405020304" pitchFamily="18" charset="0"/>
                <a:cs typeface="Times New Roman" panose="02020603050405020304" pitchFamily="18" charset="0"/>
              </a:rPr>
              <a:t>y</a:t>
            </a:r>
            <a:endParaRPr lang="zh-CN" altLang="en-US" sz="2400" i="1" baseline="-25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6CCCD8BC-CDA7-402A-BD72-EC3D7FFBEE99}"/>
              </a:ext>
            </a:extLst>
          </p:cNvPr>
          <p:cNvSpPr txBox="1"/>
          <p:nvPr/>
        </p:nvSpPr>
        <p:spPr>
          <a:xfrm>
            <a:off x="5449382" y="4389302"/>
            <a:ext cx="1992087" cy="461665"/>
          </a:xfrm>
          <a:prstGeom prst="rect">
            <a:avLst/>
          </a:prstGeom>
          <a:noFill/>
        </p:spPr>
        <p:txBody>
          <a:bodyPr wrap="square">
            <a:spAutoFit/>
          </a:bodyPr>
          <a:lstStyle/>
          <a:p>
            <a:pPr algn="ctr"/>
            <a:r>
              <a:rPr lang="en-US" altLang="zh-CN" sz="2400" i="1" dirty="0">
                <a:latin typeface="Times New Roman" panose="02020603050405020304" pitchFamily="18" charset="0"/>
                <a:cs typeface="Times New Roman" panose="02020603050405020304" pitchFamily="18" charset="0"/>
              </a:rPr>
              <a:t>g</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x</a:t>
            </a:r>
            <a:r>
              <a:rPr lang="en-US" altLang="zh-CN" sz="2400" dirty="0" err="1">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 </a:t>
            </a:r>
            <a:r>
              <a:rPr lang="en-US" altLang="zh-CN" sz="2400" i="1" dirty="0" err="1">
                <a:latin typeface="Times New Roman" panose="02020603050405020304" pitchFamily="18" charset="0"/>
                <a:cs typeface="Times New Roman" panose="02020603050405020304" pitchFamily="18" charset="0"/>
              </a:rPr>
              <a:t>b</a:t>
            </a:r>
            <a:r>
              <a:rPr lang="en-US" altLang="zh-CN" sz="2400" i="1" baseline="-25000" dirty="0" err="1">
                <a:latin typeface="Times New Roman" panose="02020603050405020304" pitchFamily="18" charset="0"/>
                <a:cs typeface="Times New Roman" panose="02020603050405020304" pitchFamily="18" charset="0"/>
              </a:rPr>
              <a:t>x</a:t>
            </a:r>
            <a:r>
              <a:rPr lang="en-US" altLang="zh-CN" sz="2400" baseline="-25000" dirty="0" err="1">
                <a:latin typeface="Times New Roman" panose="02020603050405020304" pitchFamily="18" charset="0"/>
                <a:cs typeface="Times New Roman" panose="02020603050405020304" pitchFamily="18" charset="0"/>
              </a:rPr>
              <a:t>,</a:t>
            </a:r>
            <a:r>
              <a:rPr lang="en-US" altLang="zh-CN" sz="2400" i="1" baseline="-25000" dirty="0" err="1">
                <a:latin typeface="Times New Roman" panose="02020603050405020304" pitchFamily="18" charset="0"/>
                <a:cs typeface="Times New Roman" panose="02020603050405020304" pitchFamily="18" charset="0"/>
              </a:rPr>
              <a:t>y</a:t>
            </a:r>
            <a:endParaRPr lang="zh-CN" altLang="en-US" sz="2400" i="1" baseline="-25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DC59D75-5C9E-4362-97ED-A6A9AD6389B5}"/>
              </a:ext>
            </a:extLst>
          </p:cNvPr>
          <p:cNvSpPr txBox="1"/>
          <p:nvPr/>
        </p:nvSpPr>
        <p:spPr>
          <a:xfrm>
            <a:off x="1896628" y="4461474"/>
            <a:ext cx="702195" cy="369332"/>
          </a:xfrm>
          <a:prstGeom prst="rect">
            <a:avLst/>
          </a:prstGeom>
          <a:noFill/>
        </p:spPr>
        <p:txBody>
          <a:bodyPr wrap="square">
            <a:spAutoFit/>
          </a:bodyPr>
          <a:lstStyle/>
          <a:p>
            <a:r>
              <a:rPr lang="zh-CN" altLang="en-US" dirty="0">
                <a:solidFill>
                  <a:srgbClr val="C00000"/>
                </a:solidFill>
              </a:rPr>
              <a:t>图像</a:t>
            </a:r>
          </a:p>
        </p:txBody>
      </p:sp>
      <p:sp>
        <p:nvSpPr>
          <p:cNvPr id="16" name="文本框 15">
            <a:extLst>
              <a:ext uri="{FF2B5EF4-FFF2-40B4-BE49-F238E27FC236}">
                <a16:creationId xmlns:a16="http://schemas.microsoft.com/office/drawing/2014/main" id="{556C2250-6B23-4297-8C2C-260A47458D23}"/>
              </a:ext>
            </a:extLst>
          </p:cNvPr>
          <p:cNvSpPr txBox="1"/>
          <p:nvPr/>
        </p:nvSpPr>
        <p:spPr>
          <a:xfrm>
            <a:off x="4544721" y="4481635"/>
            <a:ext cx="1264815" cy="369332"/>
          </a:xfrm>
          <a:prstGeom prst="rect">
            <a:avLst/>
          </a:prstGeom>
          <a:noFill/>
        </p:spPr>
        <p:txBody>
          <a:bodyPr wrap="square">
            <a:spAutoFit/>
          </a:bodyPr>
          <a:lstStyle/>
          <a:p>
            <a:r>
              <a:rPr lang="zh-CN" altLang="en-US" dirty="0">
                <a:solidFill>
                  <a:srgbClr val="C00000"/>
                </a:solidFill>
              </a:rPr>
              <a:t>处理函数</a:t>
            </a:r>
          </a:p>
        </p:txBody>
      </p:sp>
      <p:sp>
        <p:nvSpPr>
          <p:cNvPr id="17" name="文本框 16">
            <a:extLst>
              <a:ext uri="{FF2B5EF4-FFF2-40B4-BE49-F238E27FC236}">
                <a16:creationId xmlns:a16="http://schemas.microsoft.com/office/drawing/2014/main" id="{0D1CA19D-22B7-45FB-A55D-FA9039DFD8A8}"/>
              </a:ext>
            </a:extLst>
          </p:cNvPr>
          <p:cNvSpPr txBox="1"/>
          <p:nvPr/>
        </p:nvSpPr>
        <p:spPr>
          <a:xfrm>
            <a:off x="1896628" y="4991425"/>
            <a:ext cx="5414211" cy="369332"/>
          </a:xfrm>
          <a:prstGeom prst="rect">
            <a:avLst/>
          </a:prstGeom>
          <a:noFill/>
        </p:spPr>
        <p:txBody>
          <a:bodyPr wrap="square">
            <a:spAutoFit/>
          </a:bodyPr>
          <a:lstStyle/>
          <a:p>
            <a:r>
              <a:rPr lang="zh-CN" altLang="en-US" b="1" i="1" dirty="0"/>
              <a:t>二维离散形式的卷积公式：</a:t>
            </a:r>
          </a:p>
        </p:txBody>
      </p:sp>
      <p:pic>
        <p:nvPicPr>
          <p:cNvPr id="9" name="图片 8">
            <a:extLst>
              <a:ext uri="{FF2B5EF4-FFF2-40B4-BE49-F238E27FC236}">
                <a16:creationId xmlns:a16="http://schemas.microsoft.com/office/drawing/2014/main" id="{DFE3F4BC-2AB6-4748-A09C-4623ABE70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5224" y="5503820"/>
            <a:ext cx="7236067" cy="408048"/>
          </a:xfrm>
          <a:prstGeom prst="rect">
            <a:avLst/>
          </a:prstGeom>
        </p:spPr>
      </p:pic>
    </p:spTree>
    <p:extLst>
      <p:ext uri="{BB962C8B-B14F-4D97-AF65-F5344CB8AC3E}">
        <p14:creationId xmlns:p14="http://schemas.microsoft.com/office/powerpoint/2010/main" val="12656401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13</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18" name="文本框 17">
            <a:extLst>
              <a:ext uri="{FF2B5EF4-FFF2-40B4-BE49-F238E27FC236}">
                <a16:creationId xmlns:a16="http://schemas.microsoft.com/office/drawing/2014/main" id="{FDFFECC8-754C-4657-9C5F-B70413DF7A20}"/>
              </a:ext>
            </a:extLst>
          </p:cNvPr>
          <p:cNvSpPr txBox="1"/>
          <p:nvPr/>
        </p:nvSpPr>
        <p:spPr>
          <a:xfrm>
            <a:off x="1020966" y="1432476"/>
            <a:ext cx="4585750"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例子：图像处理</a:t>
            </a:r>
          </a:p>
        </p:txBody>
      </p:sp>
      <p:pic>
        <p:nvPicPr>
          <p:cNvPr id="26" name="图片 25">
            <a:extLst>
              <a:ext uri="{FF2B5EF4-FFF2-40B4-BE49-F238E27FC236}">
                <a16:creationId xmlns:a16="http://schemas.microsoft.com/office/drawing/2014/main" id="{36688A70-71AD-41DE-97B2-957B597EF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8" y="145391"/>
            <a:ext cx="7236067" cy="408048"/>
          </a:xfrm>
          <a:prstGeom prst="rect">
            <a:avLst/>
          </a:prstGeom>
        </p:spPr>
      </p:pic>
      <p:grpSp>
        <p:nvGrpSpPr>
          <p:cNvPr id="29" name="组合 28">
            <a:extLst>
              <a:ext uri="{FF2B5EF4-FFF2-40B4-BE49-F238E27FC236}">
                <a16:creationId xmlns:a16="http://schemas.microsoft.com/office/drawing/2014/main" id="{900C497B-630D-4E62-BEDC-76FC8373DE68}"/>
              </a:ext>
            </a:extLst>
          </p:cNvPr>
          <p:cNvGrpSpPr/>
          <p:nvPr/>
        </p:nvGrpSpPr>
        <p:grpSpPr>
          <a:xfrm>
            <a:off x="1608795" y="2083787"/>
            <a:ext cx="6311422" cy="2619885"/>
            <a:chOff x="1608795" y="2159412"/>
            <a:chExt cx="6311422" cy="2619885"/>
          </a:xfrm>
        </p:grpSpPr>
        <p:pic>
          <p:nvPicPr>
            <p:cNvPr id="5" name="图片 4">
              <a:extLst>
                <a:ext uri="{FF2B5EF4-FFF2-40B4-BE49-F238E27FC236}">
                  <a16:creationId xmlns:a16="http://schemas.microsoft.com/office/drawing/2014/main" id="{95D8B178-DDDB-4950-804C-7DFBE3A4807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34" b="1184"/>
            <a:stretch/>
          </p:blipFill>
          <p:spPr>
            <a:xfrm>
              <a:off x="1608795" y="2159412"/>
              <a:ext cx="6143079" cy="2619885"/>
            </a:xfrm>
            <a:prstGeom prst="rect">
              <a:avLst/>
            </a:prstGeom>
          </p:spPr>
        </p:pic>
        <p:sp>
          <p:nvSpPr>
            <p:cNvPr id="7" name="矩形 6">
              <a:extLst>
                <a:ext uri="{FF2B5EF4-FFF2-40B4-BE49-F238E27FC236}">
                  <a16:creationId xmlns:a16="http://schemas.microsoft.com/office/drawing/2014/main" id="{D7D59C1C-4D96-4C7A-B0B1-410725D50F58}"/>
                </a:ext>
              </a:extLst>
            </p:cNvPr>
            <p:cNvSpPr/>
            <p:nvPr/>
          </p:nvSpPr>
          <p:spPr bwMode="auto">
            <a:xfrm>
              <a:off x="6277047" y="4325535"/>
              <a:ext cx="1643170" cy="45376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27" name="图片 26">
              <a:extLst>
                <a:ext uri="{FF2B5EF4-FFF2-40B4-BE49-F238E27FC236}">
                  <a16:creationId xmlns:a16="http://schemas.microsoft.com/office/drawing/2014/main" id="{8F49CC3D-CAD5-4A07-9C6F-8B6D5735F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6847" y="2368068"/>
              <a:ext cx="2013103" cy="576439"/>
            </a:xfrm>
            <a:prstGeom prst="rect">
              <a:avLst/>
            </a:prstGeom>
          </p:spPr>
        </p:pic>
      </p:grpSp>
      <p:sp>
        <p:nvSpPr>
          <p:cNvPr id="28" name="文本框 27">
            <a:extLst>
              <a:ext uri="{FF2B5EF4-FFF2-40B4-BE49-F238E27FC236}">
                <a16:creationId xmlns:a16="http://schemas.microsoft.com/office/drawing/2014/main" id="{4E3CC79E-4DB6-486B-A103-9470E8ABAAE8}"/>
              </a:ext>
            </a:extLst>
          </p:cNvPr>
          <p:cNvSpPr txBox="1"/>
          <p:nvPr/>
        </p:nvSpPr>
        <p:spPr>
          <a:xfrm>
            <a:off x="1684421" y="1730945"/>
            <a:ext cx="5414211" cy="369332"/>
          </a:xfrm>
          <a:prstGeom prst="rect">
            <a:avLst/>
          </a:prstGeom>
          <a:noFill/>
        </p:spPr>
        <p:txBody>
          <a:bodyPr wrap="square">
            <a:spAutoFit/>
          </a:bodyPr>
          <a:lstStyle/>
          <a:p>
            <a:r>
              <a:rPr lang="zh-CN" altLang="en-US" b="1" i="1" dirty="0"/>
              <a:t>在原始图像矩阵中取出（</a:t>
            </a:r>
            <a:r>
              <a:rPr lang="en-US" altLang="zh-CN" b="1" i="1" dirty="0" err="1"/>
              <a:t>u,v</a:t>
            </a:r>
            <a:r>
              <a:rPr lang="zh-CN" altLang="en-US" b="1" i="1" dirty="0"/>
              <a:t>）处的矩阵：</a:t>
            </a:r>
          </a:p>
        </p:txBody>
      </p:sp>
      <p:sp>
        <p:nvSpPr>
          <p:cNvPr id="30" name="文本框 29">
            <a:extLst>
              <a:ext uri="{FF2B5EF4-FFF2-40B4-BE49-F238E27FC236}">
                <a16:creationId xmlns:a16="http://schemas.microsoft.com/office/drawing/2014/main" id="{748E68CE-EA4B-4294-A988-88BB83058CBD}"/>
              </a:ext>
            </a:extLst>
          </p:cNvPr>
          <p:cNvSpPr txBox="1"/>
          <p:nvPr/>
        </p:nvSpPr>
        <p:spPr>
          <a:xfrm>
            <a:off x="1710238" y="4736663"/>
            <a:ext cx="5414211" cy="369332"/>
          </a:xfrm>
          <a:prstGeom prst="rect">
            <a:avLst/>
          </a:prstGeom>
          <a:noFill/>
        </p:spPr>
        <p:txBody>
          <a:bodyPr wrap="square">
            <a:spAutoFit/>
          </a:bodyPr>
          <a:lstStyle/>
          <a:p>
            <a:r>
              <a:rPr lang="zh-CN" altLang="en-US" b="1" i="1" dirty="0"/>
              <a:t>将图像处理矩阵</a:t>
            </a:r>
            <a:r>
              <a:rPr lang="en-US" altLang="zh-CN" b="1" i="1" dirty="0"/>
              <a:t>g</a:t>
            </a:r>
            <a:r>
              <a:rPr lang="zh-CN" altLang="en-US" b="1" i="1" dirty="0"/>
              <a:t>翻转：</a:t>
            </a:r>
          </a:p>
        </p:txBody>
      </p:sp>
      <p:pic>
        <p:nvPicPr>
          <p:cNvPr id="31" name="图片 30">
            <a:extLst>
              <a:ext uri="{FF2B5EF4-FFF2-40B4-BE49-F238E27FC236}">
                <a16:creationId xmlns:a16="http://schemas.microsoft.com/office/drawing/2014/main" id="{5D0B49FD-F056-4384-B275-96799E9D69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443" y="5105995"/>
            <a:ext cx="3359044" cy="1143130"/>
          </a:xfrm>
          <a:prstGeom prst="rect">
            <a:avLst/>
          </a:prstGeom>
        </p:spPr>
      </p:pic>
      <p:cxnSp>
        <p:nvCxnSpPr>
          <p:cNvPr id="33" name="直接箭头连接符 32">
            <a:extLst>
              <a:ext uri="{FF2B5EF4-FFF2-40B4-BE49-F238E27FC236}">
                <a16:creationId xmlns:a16="http://schemas.microsoft.com/office/drawing/2014/main" id="{54E2166A-034E-4BEC-B48F-75BB0D64F6B3}"/>
              </a:ext>
            </a:extLst>
          </p:cNvPr>
          <p:cNvCxnSpPr/>
          <p:nvPr/>
        </p:nvCxnSpPr>
        <p:spPr bwMode="auto">
          <a:xfrm>
            <a:off x="2165682" y="5105995"/>
            <a:ext cx="0" cy="1415455"/>
          </a:xfrm>
          <a:prstGeom prst="straightConnector1">
            <a:avLst/>
          </a:prstGeom>
          <a:solidFill>
            <a:srgbClr val="008000">
              <a:alpha val="35001"/>
            </a:srgbClr>
          </a:solidFill>
          <a:ln w="38100" cap="flat" cmpd="sng" algn="ctr">
            <a:solidFill>
              <a:srgbClr val="C00000">
                <a:alpha val="44000"/>
              </a:srgbClr>
            </a:solidFill>
            <a:prstDash val="solid"/>
            <a:round/>
            <a:headEnd type="none" w="med" len="med"/>
            <a:tailEnd type="triangle"/>
          </a:ln>
          <a:effectLst/>
        </p:spPr>
      </p:cxnSp>
      <p:cxnSp>
        <p:nvCxnSpPr>
          <p:cNvPr id="34" name="直接箭头连接符 33">
            <a:extLst>
              <a:ext uri="{FF2B5EF4-FFF2-40B4-BE49-F238E27FC236}">
                <a16:creationId xmlns:a16="http://schemas.microsoft.com/office/drawing/2014/main" id="{149833AC-111E-4B16-AD3C-B8CA455EEB33}"/>
              </a:ext>
            </a:extLst>
          </p:cNvPr>
          <p:cNvCxnSpPr>
            <a:cxnSpLocks/>
          </p:cNvCxnSpPr>
          <p:nvPr/>
        </p:nvCxnSpPr>
        <p:spPr bwMode="auto">
          <a:xfrm>
            <a:off x="973058" y="5677560"/>
            <a:ext cx="2980173" cy="0"/>
          </a:xfrm>
          <a:prstGeom prst="straightConnector1">
            <a:avLst/>
          </a:prstGeom>
          <a:solidFill>
            <a:srgbClr val="008000">
              <a:alpha val="35001"/>
            </a:srgbClr>
          </a:solidFill>
          <a:ln w="38100" cap="flat" cmpd="sng" algn="ctr">
            <a:solidFill>
              <a:srgbClr val="C00000">
                <a:alpha val="44000"/>
              </a:srgbClr>
            </a:solidFill>
            <a:prstDash val="solid"/>
            <a:round/>
            <a:headEnd type="none" w="med" len="med"/>
            <a:tailEnd type="triangle"/>
          </a:ln>
          <a:effectLst/>
        </p:spPr>
      </p:cxnSp>
      <p:sp>
        <p:nvSpPr>
          <p:cNvPr id="38" name="文本框 37">
            <a:extLst>
              <a:ext uri="{FF2B5EF4-FFF2-40B4-BE49-F238E27FC236}">
                <a16:creationId xmlns:a16="http://schemas.microsoft.com/office/drawing/2014/main" id="{AD708226-A664-49FF-A182-21210776F802}"/>
              </a:ext>
            </a:extLst>
          </p:cNvPr>
          <p:cNvSpPr txBox="1"/>
          <p:nvPr/>
        </p:nvSpPr>
        <p:spPr>
          <a:xfrm>
            <a:off x="3918856" y="5486019"/>
            <a:ext cx="421070" cy="369332"/>
          </a:xfrm>
          <a:prstGeom prst="rect">
            <a:avLst/>
          </a:prstGeom>
          <a:noFill/>
        </p:spPr>
        <p:txBody>
          <a:bodyPr wrap="square">
            <a:spAutoFit/>
          </a:bodyPr>
          <a:lstStyle/>
          <a:p>
            <a:r>
              <a:rPr lang="en-US" altLang="zh-CN" b="1" i="1" dirty="0">
                <a:solidFill>
                  <a:srgbClr val="C00000"/>
                </a:solidFill>
              </a:rPr>
              <a:t>x</a:t>
            </a:r>
            <a:endParaRPr lang="zh-CN" altLang="en-US" b="1" i="1" dirty="0">
              <a:solidFill>
                <a:srgbClr val="C00000"/>
              </a:solidFill>
            </a:endParaRPr>
          </a:p>
        </p:txBody>
      </p:sp>
      <p:sp>
        <p:nvSpPr>
          <p:cNvPr id="39" name="文本框 38">
            <a:extLst>
              <a:ext uri="{FF2B5EF4-FFF2-40B4-BE49-F238E27FC236}">
                <a16:creationId xmlns:a16="http://schemas.microsoft.com/office/drawing/2014/main" id="{FDF1E822-C1FE-46ED-A3F3-4A6711218DD2}"/>
              </a:ext>
            </a:extLst>
          </p:cNvPr>
          <p:cNvSpPr txBox="1"/>
          <p:nvPr/>
        </p:nvSpPr>
        <p:spPr>
          <a:xfrm>
            <a:off x="2165682" y="6321869"/>
            <a:ext cx="421070" cy="369332"/>
          </a:xfrm>
          <a:prstGeom prst="rect">
            <a:avLst/>
          </a:prstGeom>
          <a:noFill/>
        </p:spPr>
        <p:txBody>
          <a:bodyPr wrap="square">
            <a:spAutoFit/>
          </a:bodyPr>
          <a:lstStyle/>
          <a:p>
            <a:r>
              <a:rPr lang="en-US" altLang="zh-CN" b="1" i="1" dirty="0">
                <a:solidFill>
                  <a:srgbClr val="C00000"/>
                </a:solidFill>
              </a:rPr>
              <a:t>y</a:t>
            </a:r>
            <a:endParaRPr lang="zh-CN" altLang="en-US" b="1" i="1" dirty="0">
              <a:solidFill>
                <a:srgbClr val="C00000"/>
              </a:solidFill>
            </a:endParaRPr>
          </a:p>
        </p:txBody>
      </p:sp>
      <p:sp>
        <p:nvSpPr>
          <p:cNvPr id="40" name="箭头: 右 39">
            <a:extLst>
              <a:ext uri="{FF2B5EF4-FFF2-40B4-BE49-F238E27FC236}">
                <a16:creationId xmlns:a16="http://schemas.microsoft.com/office/drawing/2014/main" id="{C9B2AC30-D79F-4C14-803B-AC26F18371AC}"/>
              </a:ext>
            </a:extLst>
          </p:cNvPr>
          <p:cNvSpPr/>
          <p:nvPr/>
        </p:nvSpPr>
        <p:spPr bwMode="auto">
          <a:xfrm>
            <a:off x="4486093" y="5486019"/>
            <a:ext cx="519042" cy="369332"/>
          </a:xfrm>
          <a:prstGeom prst="right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42" name="图片 41">
            <a:extLst>
              <a:ext uri="{FF2B5EF4-FFF2-40B4-BE49-F238E27FC236}">
                <a16:creationId xmlns:a16="http://schemas.microsoft.com/office/drawing/2014/main" id="{5D7F491E-9C48-4A2D-BD84-E11D9C0D9E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7021" y="5144315"/>
            <a:ext cx="3340527" cy="1104810"/>
          </a:xfrm>
          <a:prstGeom prst="rect">
            <a:avLst/>
          </a:prstGeom>
        </p:spPr>
      </p:pic>
    </p:spTree>
    <p:extLst>
      <p:ext uri="{BB962C8B-B14F-4D97-AF65-F5344CB8AC3E}">
        <p14:creationId xmlns:p14="http://schemas.microsoft.com/office/powerpoint/2010/main" val="4487934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14</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18" name="文本框 17">
            <a:extLst>
              <a:ext uri="{FF2B5EF4-FFF2-40B4-BE49-F238E27FC236}">
                <a16:creationId xmlns:a16="http://schemas.microsoft.com/office/drawing/2014/main" id="{FDFFECC8-754C-4657-9C5F-B70413DF7A20}"/>
              </a:ext>
            </a:extLst>
          </p:cNvPr>
          <p:cNvSpPr txBox="1"/>
          <p:nvPr/>
        </p:nvSpPr>
        <p:spPr>
          <a:xfrm>
            <a:off x="1020966" y="1432476"/>
            <a:ext cx="4585750"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例子：图像处理</a:t>
            </a:r>
          </a:p>
        </p:txBody>
      </p:sp>
      <p:pic>
        <p:nvPicPr>
          <p:cNvPr id="26" name="图片 25">
            <a:extLst>
              <a:ext uri="{FF2B5EF4-FFF2-40B4-BE49-F238E27FC236}">
                <a16:creationId xmlns:a16="http://schemas.microsoft.com/office/drawing/2014/main" id="{36688A70-71AD-41DE-97B2-957B597EF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16" y="2493953"/>
            <a:ext cx="7236067" cy="408048"/>
          </a:xfrm>
          <a:prstGeom prst="rect">
            <a:avLst/>
          </a:prstGeom>
        </p:spPr>
      </p:pic>
      <p:sp>
        <p:nvSpPr>
          <p:cNvPr id="20" name="文本框 19">
            <a:extLst>
              <a:ext uri="{FF2B5EF4-FFF2-40B4-BE49-F238E27FC236}">
                <a16:creationId xmlns:a16="http://schemas.microsoft.com/office/drawing/2014/main" id="{0B278C2D-B62B-49C5-9EB3-00A3AB7A1D77}"/>
              </a:ext>
            </a:extLst>
          </p:cNvPr>
          <p:cNvSpPr txBox="1"/>
          <p:nvPr/>
        </p:nvSpPr>
        <p:spPr>
          <a:xfrm>
            <a:off x="1710238" y="1904085"/>
            <a:ext cx="5414211" cy="369332"/>
          </a:xfrm>
          <a:prstGeom prst="rect">
            <a:avLst/>
          </a:prstGeom>
          <a:noFill/>
        </p:spPr>
        <p:txBody>
          <a:bodyPr wrap="square">
            <a:spAutoFit/>
          </a:bodyPr>
          <a:lstStyle/>
          <a:p>
            <a:r>
              <a:rPr lang="zh-CN" altLang="en-US" b="1" i="1" dirty="0"/>
              <a:t>计算卷积时，就可以用 </a:t>
            </a:r>
            <a:r>
              <a:rPr lang="en-US" altLang="zh-CN" b="1" i="1" dirty="0"/>
              <a:t>f</a:t>
            </a:r>
            <a:r>
              <a:rPr lang="zh-CN" altLang="en-US" b="1" i="1" dirty="0"/>
              <a:t>和 </a:t>
            </a:r>
            <a:r>
              <a:rPr lang="en-US" altLang="zh-CN" b="1" i="1" dirty="0"/>
              <a:t>g’</a:t>
            </a:r>
            <a:r>
              <a:rPr lang="zh-CN" altLang="en-US" b="1" i="1" dirty="0"/>
              <a:t>的内积：</a:t>
            </a:r>
          </a:p>
        </p:txBody>
      </p:sp>
      <p:pic>
        <p:nvPicPr>
          <p:cNvPr id="3" name="图片 2">
            <a:extLst>
              <a:ext uri="{FF2B5EF4-FFF2-40B4-BE49-F238E27FC236}">
                <a16:creationId xmlns:a16="http://schemas.microsoft.com/office/drawing/2014/main" id="{4E16C81B-2E8E-4191-BF0F-5BACEBB16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80" y="4357357"/>
            <a:ext cx="6624901" cy="1746644"/>
          </a:xfrm>
          <a:prstGeom prst="rect">
            <a:avLst/>
          </a:prstGeom>
        </p:spPr>
      </p:pic>
      <p:sp>
        <p:nvSpPr>
          <p:cNvPr id="23" name="矩形 22">
            <a:extLst>
              <a:ext uri="{FF2B5EF4-FFF2-40B4-BE49-F238E27FC236}">
                <a16:creationId xmlns:a16="http://schemas.microsoft.com/office/drawing/2014/main" id="{4849FAF7-46D5-4B40-A8FF-10E7F03F1443}"/>
              </a:ext>
            </a:extLst>
          </p:cNvPr>
          <p:cNvSpPr/>
          <p:nvPr/>
        </p:nvSpPr>
        <p:spPr bwMode="auto">
          <a:xfrm>
            <a:off x="378780" y="4450681"/>
            <a:ext cx="1205172" cy="453762"/>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24" name="图片 23">
            <a:extLst>
              <a:ext uri="{FF2B5EF4-FFF2-40B4-BE49-F238E27FC236}">
                <a16:creationId xmlns:a16="http://schemas.microsoft.com/office/drawing/2014/main" id="{138E73F2-D6CE-459A-9D7E-977690234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973" y="3034679"/>
            <a:ext cx="4546822" cy="1301953"/>
          </a:xfrm>
          <a:prstGeom prst="rect">
            <a:avLst/>
          </a:prstGeom>
        </p:spPr>
      </p:pic>
      <p:sp>
        <p:nvSpPr>
          <p:cNvPr id="8" name="流程图: 接点 7">
            <a:extLst>
              <a:ext uri="{FF2B5EF4-FFF2-40B4-BE49-F238E27FC236}">
                <a16:creationId xmlns:a16="http://schemas.microsoft.com/office/drawing/2014/main" id="{49529749-C1CA-46B6-BFA8-59E2E1B55287}"/>
              </a:ext>
            </a:extLst>
          </p:cNvPr>
          <p:cNvSpPr/>
          <p:nvPr/>
        </p:nvSpPr>
        <p:spPr bwMode="auto">
          <a:xfrm>
            <a:off x="5825432" y="3649547"/>
            <a:ext cx="77414" cy="67894"/>
          </a:xfrm>
          <a:prstGeom prst="flowChartConnector">
            <a:avLst/>
          </a:prstGeom>
          <a:solidFill>
            <a:schemeClr val="tx1"/>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35" name="图片 34">
            <a:extLst>
              <a:ext uri="{FF2B5EF4-FFF2-40B4-BE49-F238E27FC236}">
                <a16:creationId xmlns:a16="http://schemas.microsoft.com/office/drawing/2014/main" id="{091B59ED-BA5D-4EEE-9649-29AC12DB705C}"/>
              </a:ext>
            </a:extLst>
          </p:cNvPr>
          <p:cNvPicPr>
            <a:picLocks noChangeAspect="1"/>
          </p:cNvPicPr>
          <p:nvPr/>
        </p:nvPicPr>
        <p:blipFill rotWithShape="1">
          <a:blip r:embed="rId6">
            <a:extLst>
              <a:ext uri="{28A0092B-C50C-407E-A947-70E740481C1C}">
                <a14:useLocalDpi xmlns:a14="http://schemas.microsoft.com/office/drawing/2010/main" val="0"/>
              </a:ext>
            </a:extLst>
          </a:blip>
          <a:srcRect l="18182" r="2619"/>
          <a:stretch/>
        </p:blipFill>
        <p:spPr>
          <a:xfrm>
            <a:off x="5948824" y="3034679"/>
            <a:ext cx="3117762" cy="1301953"/>
          </a:xfrm>
          <a:prstGeom prst="rect">
            <a:avLst/>
          </a:prstGeom>
        </p:spPr>
      </p:pic>
      <p:sp>
        <p:nvSpPr>
          <p:cNvPr id="9" name="矩形: 圆角 8">
            <a:extLst>
              <a:ext uri="{FF2B5EF4-FFF2-40B4-BE49-F238E27FC236}">
                <a16:creationId xmlns:a16="http://schemas.microsoft.com/office/drawing/2014/main" id="{1C2B416D-B782-4F9B-BD8F-5C9103132941}"/>
              </a:ext>
            </a:extLst>
          </p:cNvPr>
          <p:cNvSpPr/>
          <p:nvPr/>
        </p:nvSpPr>
        <p:spPr bwMode="auto">
          <a:xfrm>
            <a:off x="907525" y="2479653"/>
            <a:ext cx="742520" cy="446049"/>
          </a:xfrm>
          <a:prstGeom prst="round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cxnSp>
        <p:nvCxnSpPr>
          <p:cNvPr id="36" name="直接箭头连接符 35">
            <a:extLst>
              <a:ext uri="{FF2B5EF4-FFF2-40B4-BE49-F238E27FC236}">
                <a16:creationId xmlns:a16="http://schemas.microsoft.com/office/drawing/2014/main" id="{B4D20F92-5828-41C2-8F9B-6F5E30D410AD}"/>
              </a:ext>
            </a:extLst>
          </p:cNvPr>
          <p:cNvCxnSpPr/>
          <p:nvPr/>
        </p:nvCxnSpPr>
        <p:spPr bwMode="auto">
          <a:xfrm>
            <a:off x="7201499" y="3064232"/>
            <a:ext cx="0" cy="1415455"/>
          </a:xfrm>
          <a:prstGeom prst="straightConnector1">
            <a:avLst/>
          </a:prstGeom>
          <a:solidFill>
            <a:srgbClr val="008000">
              <a:alpha val="35001"/>
            </a:srgbClr>
          </a:solidFill>
          <a:ln w="38100" cap="flat" cmpd="sng" algn="ctr">
            <a:solidFill>
              <a:srgbClr val="C00000">
                <a:alpha val="44000"/>
              </a:srgbClr>
            </a:solidFill>
            <a:prstDash val="solid"/>
            <a:round/>
            <a:headEnd type="triangle" w="med" len="med"/>
            <a:tailEnd type="none" w="med" len="med"/>
          </a:ln>
          <a:effectLst/>
        </p:spPr>
      </p:cxnSp>
      <p:cxnSp>
        <p:nvCxnSpPr>
          <p:cNvPr id="37" name="直接箭头连接符 36">
            <a:extLst>
              <a:ext uri="{FF2B5EF4-FFF2-40B4-BE49-F238E27FC236}">
                <a16:creationId xmlns:a16="http://schemas.microsoft.com/office/drawing/2014/main" id="{3065663C-29DD-4D2E-952E-821FFBC875FA}"/>
              </a:ext>
            </a:extLst>
          </p:cNvPr>
          <p:cNvCxnSpPr>
            <a:cxnSpLocks/>
          </p:cNvCxnSpPr>
          <p:nvPr/>
        </p:nvCxnSpPr>
        <p:spPr bwMode="auto">
          <a:xfrm>
            <a:off x="6008875" y="3649547"/>
            <a:ext cx="2980173" cy="0"/>
          </a:xfrm>
          <a:prstGeom prst="straightConnector1">
            <a:avLst/>
          </a:prstGeom>
          <a:solidFill>
            <a:srgbClr val="008000">
              <a:alpha val="35001"/>
            </a:srgbClr>
          </a:solidFill>
          <a:ln w="38100" cap="flat" cmpd="sng" algn="ctr">
            <a:solidFill>
              <a:srgbClr val="C00000">
                <a:alpha val="44000"/>
              </a:srgbClr>
            </a:solidFill>
            <a:prstDash val="solid"/>
            <a:round/>
            <a:headEnd type="triangle" w="med" len="med"/>
            <a:tailEnd type="none" w="med" len="med"/>
          </a:ln>
          <a:effectLst/>
        </p:spPr>
      </p:cxnSp>
      <p:sp>
        <p:nvSpPr>
          <p:cNvPr id="41" name="文本框 40">
            <a:extLst>
              <a:ext uri="{FF2B5EF4-FFF2-40B4-BE49-F238E27FC236}">
                <a16:creationId xmlns:a16="http://schemas.microsoft.com/office/drawing/2014/main" id="{BDA1FE98-DDDE-40CD-AAB4-C5508806F04D}"/>
              </a:ext>
            </a:extLst>
          </p:cNvPr>
          <p:cNvSpPr txBox="1"/>
          <p:nvPr/>
        </p:nvSpPr>
        <p:spPr>
          <a:xfrm>
            <a:off x="6026655" y="3307009"/>
            <a:ext cx="421070" cy="369332"/>
          </a:xfrm>
          <a:prstGeom prst="rect">
            <a:avLst/>
          </a:prstGeom>
          <a:noFill/>
        </p:spPr>
        <p:txBody>
          <a:bodyPr wrap="square">
            <a:spAutoFit/>
          </a:bodyPr>
          <a:lstStyle/>
          <a:p>
            <a:r>
              <a:rPr lang="en-US" altLang="zh-CN" b="1" i="1" dirty="0">
                <a:solidFill>
                  <a:srgbClr val="C00000"/>
                </a:solidFill>
              </a:rPr>
              <a:t>x</a:t>
            </a:r>
            <a:endParaRPr lang="zh-CN" altLang="en-US" b="1" i="1" dirty="0">
              <a:solidFill>
                <a:srgbClr val="C00000"/>
              </a:solidFill>
            </a:endParaRPr>
          </a:p>
        </p:txBody>
      </p:sp>
      <p:sp>
        <p:nvSpPr>
          <p:cNvPr id="43" name="文本框 42">
            <a:extLst>
              <a:ext uri="{FF2B5EF4-FFF2-40B4-BE49-F238E27FC236}">
                <a16:creationId xmlns:a16="http://schemas.microsoft.com/office/drawing/2014/main" id="{5FA6E775-6BE1-4294-B3B7-5715585FE426}"/>
              </a:ext>
            </a:extLst>
          </p:cNvPr>
          <p:cNvSpPr txBox="1"/>
          <p:nvPr/>
        </p:nvSpPr>
        <p:spPr>
          <a:xfrm>
            <a:off x="7124449" y="2741036"/>
            <a:ext cx="421070" cy="369332"/>
          </a:xfrm>
          <a:prstGeom prst="rect">
            <a:avLst/>
          </a:prstGeom>
          <a:noFill/>
        </p:spPr>
        <p:txBody>
          <a:bodyPr wrap="square">
            <a:spAutoFit/>
          </a:bodyPr>
          <a:lstStyle/>
          <a:p>
            <a:r>
              <a:rPr lang="en-US" altLang="zh-CN" b="1" i="1" dirty="0">
                <a:solidFill>
                  <a:srgbClr val="C00000"/>
                </a:solidFill>
              </a:rPr>
              <a:t>y</a:t>
            </a:r>
            <a:endParaRPr lang="zh-CN" altLang="en-US" b="1" i="1" dirty="0">
              <a:solidFill>
                <a:srgbClr val="C00000"/>
              </a:solidFill>
            </a:endParaRPr>
          </a:p>
        </p:txBody>
      </p:sp>
      <p:sp>
        <p:nvSpPr>
          <p:cNvPr id="44" name="文本框 43">
            <a:extLst>
              <a:ext uri="{FF2B5EF4-FFF2-40B4-BE49-F238E27FC236}">
                <a16:creationId xmlns:a16="http://schemas.microsoft.com/office/drawing/2014/main" id="{F0D79E8B-FE9E-4FFA-ABAD-301395B56E9B}"/>
              </a:ext>
            </a:extLst>
          </p:cNvPr>
          <p:cNvSpPr txBox="1"/>
          <p:nvPr/>
        </p:nvSpPr>
        <p:spPr>
          <a:xfrm>
            <a:off x="617988" y="3386794"/>
            <a:ext cx="983153" cy="523220"/>
          </a:xfrm>
          <a:prstGeom prst="rect">
            <a:avLst/>
          </a:prstGeom>
          <a:solidFill>
            <a:schemeClr val="bg1"/>
          </a:solidFill>
        </p:spPr>
        <p:txBody>
          <a:bodyPr wrap="square">
            <a:spAutoFit/>
          </a:bodyPr>
          <a:lstStyle/>
          <a:p>
            <a:r>
              <a:rPr lang="en-US" altLang="zh-CN" sz="2800" i="1" dirty="0">
                <a:latin typeface="Times New Roman" panose="02020603050405020304" pitchFamily="18" charset="0"/>
                <a:cs typeface="Times New Roman" panose="02020603050405020304" pitchFamily="18" charset="0"/>
              </a:rPr>
              <a:t>=f·</a:t>
            </a:r>
            <a:r>
              <a:rPr lang="zh-CN" altLang="en-US" sz="2800" i="1" dirty="0">
                <a:latin typeface="Times New Roman" panose="02020603050405020304" pitchFamily="18" charset="0"/>
                <a:cs typeface="Times New Roman" panose="02020603050405020304" pitchFamily="18" charset="0"/>
              </a:rPr>
              <a:t> </a:t>
            </a:r>
            <a:r>
              <a:rPr lang="en-US" altLang="zh-CN" sz="2800" i="1" dirty="0">
                <a:latin typeface="Times New Roman" panose="02020603050405020304" pitchFamily="18" charset="0"/>
                <a:cs typeface="Times New Roman" panose="02020603050405020304" pitchFamily="18" charset="0"/>
              </a:rPr>
              <a:t>g’</a:t>
            </a:r>
            <a:endParaRPr lang="zh-CN" altLang="en-US" sz="2800" i="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64A1AF8F-DAAC-4530-A05A-306DB6E8CEAB}"/>
              </a:ext>
            </a:extLst>
          </p:cNvPr>
          <p:cNvSpPr txBox="1"/>
          <p:nvPr/>
        </p:nvSpPr>
        <p:spPr>
          <a:xfrm>
            <a:off x="4456496" y="6241633"/>
            <a:ext cx="4215865" cy="276999"/>
          </a:xfrm>
          <a:prstGeom prst="rect">
            <a:avLst/>
          </a:prstGeom>
          <a:noFill/>
        </p:spPr>
        <p:txBody>
          <a:bodyPr wrap="square">
            <a:spAutoFit/>
          </a:bodyPr>
          <a:lstStyle/>
          <a:p>
            <a:r>
              <a:rPr lang="zh-CN" altLang="en-US" sz="1200" dirty="0"/>
              <a:t>https://oi-wiki.org/math/linear-algebra/product/</a:t>
            </a:r>
          </a:p>
        </p:txBody>
      </p:sp>
    </p:spTree>
    <p:extLst>
      <p:ext uri="{BB962C8B-B14F-4D97-AF65-F5344CB8AC3E}">
        <p14:creationId xmlns:p14="http://schemas.microsoft.com/office/powerpoint/2010/main" val="18989249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15</a:t>
            </a:fld>
            <a:endParaRPr lang="zh-TW" altLang="en-US">
              <a:solidFill>
                <a:prstClr val="black">
                  <a:tint val="75000"/>
                </a:prstClr>
              </a:solidFill>
              <a:latin typeface="Calibri" panose="020F0502020204030204"/>
              <a:ea typeface="新細明體" panose="02020500000000000000" pitchFamily="18" charset="-120"/>
            </a:endParaRPr>
          </a:p>
        </p:txBody>
      </p:sp>
      <p:pic>
        <p:nvPicPr>
          <p:cNvPr id="25" name="图片 24">
            <a:extLst>
              <a:ext uri="{FF2B5EF4-FFF2-40B4-BE49-F238E27FC236}">
                <a16:creationId xmlns:a16="http://schemas.microsoft.com/office/drawing/2014/main" id="{0B5435DE-5E95-4914-8558-BC44F0D92AA3}"/>
              </a:ext>
            </a:extLst>
          </p:cNvPr>
          <p:cNvPicPr>
            <a:picLocks noChangeAspect="1"/>
          </p:cNvPicPr>
          <p:nvPr/>
        </p:nvPicPr>
        <p:blipFill rotWithShape="1">
          <a:blip r:embed="rId3">
            <a:extLst>
              <a:ext uri="{28A0092B-C50C-407E-A947-70E740481C1C}">
                <a14:useLocalDpi xmlns:a14="http://schemas.microsoft.com/office/drawing/2010/main" val="0"/>
              </a:ext>
            </a:extLst>
          </a:blip>
          <a:srcRect l="1215" t="18060" r="-1215" b="18710"/>
          <a:stretch/>
        </p:blipFill>
        <p:spPr>
          <a:xfrm>
            <a:off x="-22033" y="2817478"/>
            <a:ext cx="5172075" cy="3276267"/>
          </a:xfrm>
          <a:prstGeom prst="rect">
            <a:avLst/>
          </a:prstGeom>
        </p:spPr>
      </p:pic>
      <p:sp>
        <p:nvSpPr>
          <p:cNvPr id="29" name="文本框 28">
            <a:extLst>
              <a:ext uri="{FF2B5EF4-FFF2-40B4-BE49-F238E27FC236}">
                <a16:creationId xmlns:a16="http://schemas.microsoft.com/office/drawing/2014/main" id="{126B8AC1-F22A-46EA-8C16-3671698644D9}"/>
              </a:ext>
            </a:extLst>
          </p:cNvPr>
          <p:cNvSpPr txBox="1"/>
          <p:nvPr/>
        </p:nvSpPr>
        <p:spPr>
          <a:xfrm>
            <a:off x="4657231" y="5884903"/>
            <a:ext cx="4585750" cy="369332"/>
          </a:xfrm>
          <a:prstGeom prst="rect">
            <a:avLst/>
          </a:prstGeom>
          <a:noFill/>
        </p:spPr>
        <p:txBody>
          <a:bodyPr wrap="square">
            <a:spAutoFit/>
          </a:bodyPr>
          <a:lstStyle/>
          <a:p>
            <a:r>
              <a:rPr lang="en-US" altLang="zh-CN" dirty="0"/>
              <a:t>https://mlnotebook.github.io/post/CNN1/</a:t>
            </a:r>
            <a:endParaRPr lang="zh-CN" altLang="en-US" dirty="0"/>
          </a:p>
        </p:txBody>
      </p:sp>
      <p:pic>
        <p:nvPicPr>
          <p:cNvPr id="32770" name="Picture 2">
            <a:extLst>
              <a:ext uri="{FF2B5EF4-FFF2-40B4-BE49-F238E27FC236}">
                <a16:creationId xmlns:a16="http://schemas.microsoft.com/office/drawing/2014/main" id="{3DAFFEB2-5BC8-4D08-B6CD-2871EE2C33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8" t="8584" r="4155" b="7266"/>
          <a:stretch/>
        </p:blipFill>
        <p:spPr bwMode="auto">
          <a:xfrm>
            <a:off x="3263452" y="1498790"/>
            <a:ext cx="5808385" cy="243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5293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16</a:t>
            </a:fld>
            <a:endParaRPr lang="zh-TW" altLang="en-US">
              <a:solidFill>
                <a:prstClr val="black">
                  <a:tint val="75000"/>
                </a:prstClr>
              </a:solidFill>
              <a:latin typeface="Calibri" panose="020F0502020204030204"/>
              <a:ea typeface="新細明體" panose="02020500000000000000" pitchFamily="18" charset="-120"/>
            </a:endParaRPr>
          </a:p>
        </p:txBody>
      </p:sp>
      <p:pic>
        <p:nvPicPr>
          <p:cNvPr id="27650" name="Picture 2" descr="典型的 CNN 由3个部分构成">
            <a:extLst>
              <a:ext uri="{FF2B5EF4-FFF2-40B4-BE49-F238E27FC236}">
                <a16:creationId xmlns:a16="http://schemas.microsoft.com/office/drawing/2014/main" id="{ABE13A96-5398-419E-B810-22E836375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00" y="2107776"/>
            <a:ext cx="7435600" cy="31678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2016345-E09F-4612-BA90-C28B1B4154E0}"/>
              </a:ext>
            </a:extLst>
          </p:cNvPr>
          <p:cNvSpPr txBox="1"/>
          <p:nvPr/>
        </p:nvSpPr>
        <p:spPr>
          <a:xfrm>
            <a:off x="2279125" y="5410286"/>
            <a:ext cx="4585750" cy="646331"/>
          </a:xfrm>
          <a:prstGeom prst="rect">
            <a:avLst/>
          </a:prstGeom>
          <a:noFill/>
        </p:spPr>
        <p:txBody>
          <a:bodyPr wrap="square">
            <a:spAutoFit/>
          </a:bodyPr>
          <a:lstStyle/>
          <a:p>
            <a:r>
              <a:rPr lang="en-US" altLang="zh-CN" dirty="0"/>
              <a:t>https://www.bilibili.com/video/BV1ns411g75X?t=4999.7&amp;p=3 </a:t>
            </a:r>
            <a:endParaRPr lang="zh-CN" altLang="en-US" dirty="0"/>
          </a:p>
        </p:txBody>
      </p:sp>
    </p:spTree>
    <p:extLst>
      <p:ext uri="{BB962C8B-B14F-4D97-AF65-F5344CB8AC3E}">
        <p14:creationId xmlns:p14="http://schemas.microsoft.com/office/powerpoint/2010/main" val="2867545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17</a:t>
            </a:fld>
            <a:endParaRPr lang="zh-TW" altLang="en-US">
              <a:solidFill>
                <a:prstClr val="black">
                  <a:tint val="75000"/>
                </a:prstClr>
              </a:solidFill>
              <a:latin typeface="Calibri" panose="020F0502020204030204"/>
              <a:ea typeface="新細明體" panose="02020500000000000000" pitchFamily="18" charset="-120"/>
            </a:endParaRPr>
          </a:p>
        </p:txBody>
      </p:sp>
      <p:pic>
        <p:nvPicPr>
          <p:cNvPr id="29698" name="Picture 2" descr="卷积层运算过程">
            <a:extLst>
              <a:ext uri="{FF2B5EF4-FFF2-40B4-BE49-F238E27FC236}">
                <a16:creationId xmlns:a16="http://schemas.microsoft.com/office/drawing/2014/main" id="{4AED9EA1-D8C6-45C9-8464-1CA80E826FF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8667" y="2227042"/>
            <a:ext cx="5010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CC4EDECB-D75F-48BE-8CC0-29E537142495}"/>
              </a:ext>
            </a:extLst>
          </p:cNvPr>
          <p:cNvSpPr txBox="1"/>
          <p:nvPr/>
        </p:nvSpPr>
        <p:spPr>
          <a:xfrm>
            <a:off x="3691652" y="1601813"/>
            <a:ext cx="2321998" cy="369332"/>
          </a:xfrm>
          <a:prstGeom prst="rect">
            <a:avLst/>
          </a:prstGeom>
          <a:noFill/>
        </p:spPr>
        <p:txBody>
          <a:bodyPr wrap="square">
            <a:spAutoFit/>
          </a:bodyPr>
          <a:lstStyle/>
          <a:p>
            <a:r>
              <a:rPr lang="zh-CN" altLang="en-US" dirty="0"/>
              <a:t>卷积</a:t>
            </a:r>
            <a:r>
              <a:rPr lang="en-US" altLang="zh-CN" dirty="0"/>
              <a:t>——</a:t>
            </a:r>
            <a:r>
              <a:rPr lang="zh-CN" altLang="en-US" dirty="0"/>
              <a:t>提取特征</a:t>
            </a:r>
          </a:p>
        </p:txBody>
      </p:sp>
      <p:pic>
        <p:nvPicPr>
          <p:cNvPr id="29700" name="Picture 4" descr="25种不同的卷积核">
            <a:extLst>
              <a:ext uri="{FF2B5EF4-FFF2-40B4-BE49-F238E27FC236}">
                <a16:creationId xmlns:a16="http://schemas.microsoft.com/office/drawing/2014/main" id="{506E92D3-CF36-4D09-BFDC-67149CD54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003" y="2177002"/>
            <a:ext cx="2989407" cy="3028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69A7DE95-3C02-4834-A4D2-6B7C61BBF9F4}"/>
              </a:ext>
            </a:extLst>
          </p:cNvPr>
          <p:cNvSpPr txBox="1"/>
          <p:nvPr/>
        </p:nvSpPr>
        <p:spPr>
          <a:xfrm>
            <a:off x="5888004" y="5370231"/>
            <a:ext cx="2989406" cy="646331"/>
          </a:xfrm>
          <a:prstGeom prst="rect">
            <a:avLst/>
          </a:prstGeom>
          <a:noFill/>
        </p:spPr>
        <p:txBody>
          <a:bodyPr wrap="square">
            <a:spAutoFit/>
          </a:bodyPr>
          <a:lstStyle/>
          <a:p>
            <a:r>
              <a:rPr lang="zh-CN" altLang="en-US" sz="1200" dirty="0">
                <a:solidFill>
                  <a:srgbClr val="C00000"/>
                </a:solidFill>
              </a:rPr>
              <a:t>总结：卷积层的通过卷积核的过滤提取出图片中局部的特征，跟上面提到的人类视觉的特征提取类似</a:t>
            </a:r>
          </a:p>
        </p:txBody>
      </p:sp>
    </p:spTree>
    <p:extLst>
      <p:ext uri="{BB962C8B-B14F-4D97-AF65-F5344CB8AC3E}">
        <p14:creationId xmlns:p14="http://schemas.microsoft.com/office/powerpoint/2010/main" val="20804520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18</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7" name="文本框 6">
            <a:extLst>
              <a:ext uri="{FF2B5EF4-FFF2-40B4-BE49-F238E27FC236}">
                <a16:creationId xmlns:a16="http://schemas.microsoft.com/office/drawing/2014/main" id="{CC4EDECB-D75F-48BE-8CC0-29E537142495}"/>
              </a:ext>
            </a:extLst>
          </p:cNvPr>
          <p:cNvSpPr txBox="1"/>
          <p:nvPr/>
        </p:nvSpPr>
        <p:spPr>
          <a:xfrm>
            <a:off x="2145059" y="1611152"/>
            <a:ext cx="5237408" cy="369332"/>
          </a:xfrm>
          <a:prstGeom prst="rect">
            <a:avLst/>
          </a:prstGeom>
          <a:noFill/>
        </p:spPr>
        <p:txBody>
          <a:bodyPr wrap="square">
            <a:spAutoFit/>
          </a:bodyPr>
          <a:lstStyle/>
          <a:p>
            <a:r>
              <a:rPr lang="zh-CN" altLang="en-US" dirty="0"/>
              <a:t>池化层（下采样）</a:t>
            </a:r>
            <a:r>
              <a:rPr lang="en-US" altLang="zh-CN" dirty="0"/>
              <a:t>——</a:t>
            </a:r>
            <a:r>
              <a:rPr lang="zh-CN" altLang="en-US" dirty="0">
                <a:solidFill>
                  <a:srgbClr val="C00000"/>
                </a:solidFill>
              </a:rPr>
              <a:t>数据降维</a:t>
            </a:r>
            <a:r>
              <a:rPr lang="zh-CN" altLang="en-US" dirty="0"/>
              <a:t>，避免过拟合</a:t>
            </a:r>
          </a:p>
        </p:txBody>
      </p:sp>
      <p:pic>
        <p:nvPicPr>
          <p:cNvPr id="30722" name="Picture 2" descr="池化层过程">
            <a:extLst>
              <a:ext uri="{FF2B5EF4-FFF2-40B4-BE49-F238E27FC236}">
                <a16:creationId xmlns:a16="http://schemas.microsoft.com/office/drawing/2014/main" id="{B4DD3867-25F7-44BA-9382-94933F3DEC9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75586" y="2341152"/>
            <a:ext cx="5712843" cy="329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2851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19</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7" name="文本框 6">
            <a:extLst>
              <a:ext uri="{FF2B5EF4-FFF2-40B4-BE49-F238E27FC236}">
                <a16:creationId xmlns:a16="http://schemas.microsoft.com/office/drawing/2014/main" id="{CC4EDECB-D75F-48BE-8CC0-29E537142495}"/>
              </a:ext>
            </a:extLst>
          </p:cNvPr>
          <p:cNvSpPr txBox="1"/>
          <p:nvPr/>
        </p:nvSpPr>
        <p:spPr>
          <a:xfrm>
            <a:off x="2145059" y="1611152"/>
            <a:ext cx="5237408" cy="369332"/>
          </a:xfrm>
          <a:prstGeom prst="rect">
            <a:avLst/>
          </a:prstGeom>
          <a:noFill/>
        </p:spPr>
        <p:txBody>
          <a:bodyPr wrap="square">
            <a:spAutoFit/>
          </a:bodyPr>
          <a:lstStyle/>
          <a:p>
            <a:r>
              <a:rPr lang="zh-CN" altLang="en-US" dirty="0"/>
              <a:t>池化层（下采样）</a:t>
            </a:r>
            <a:r>
              <a:rPr lang="en-US" altLang="zh-CN" dirty="0"/>
              <a:t>——</a:t>
            </a:r>
            <a:r>
              <a:rPr lang="zh-CN" altLang="en-US" dirty="0">
                <a:solidFill>
                  <a:srgbClr val="C00000"/>
                </a:solidFill>
              </a:rPr>
              <a:t>数据降维</a:t>
            </a:r>
            <a:r>
              <a:rPr lang="zh-CN" altLang="en-US" dirty="0"/>
              <a:t>，避免过拟合</a:t>
            </a:r>
          </a:p>
        </p:txBody>
      </p:sp>
      <p:pic>
        <p:nvPicPr>
          <p:cNvPr id="3" name="图片 2">
            <a:extLst>
              <a:ext uri="{FF2B5EF4-FFF2-40B4-BE49-F238E27FC236}">
                <a16:creationId xmlns:a16="http://schemas.microsoft.com/office/drawing/2014/main" id="{A40A8F41-C48F-4F10-96AD-395D969CB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09" y="2100182"/>
            <a:ext cx="6127940" cy="1977151"/>
          </a:xfrm>
          <a:prstGeom prst="rect">
            <a:avLst/>
          </a:prstGeom>
        </p:spPr>
      </p:pic>
      <p:sp>
        <p:nvSpPr>
          <p:cNvPr id="13" name="文本框 12">
            <a:extLst>
              <a:ext uri="{FF2B5EF4-FFF2-40B4-BE49-F238E27FC236}">
                <a16:creationId xmlns:a16="http://schemas.microsoft.com/office/drawing/2014/main" id="{4AFD8DA1-E45A-4690-8A04-97452A51B32F}"/>
              </a:ext>
            </a:extLst>
          </p:cNvPr>
          <p:cNvSpPr txBox="1"/>
          <p:nvPr/>
        </p:nvSpPr>
        <p:spPr>
          <a:xfrm>
            <a:off x="6579554" y="2553839"/>
            <a:ext cx="2437493" cy="3046988"/>
          </a:xfrm>
          <a:prstGeom prst="rect">
            <a:avLst/>
          </a:prstGeom>
          <a:noFill/>
        </p:spPr>
        <p:txBody>
          <a:bodyPr wrap="square">
            <a:spAutoFit/>
          </a:bodyPr>
          <a:lstStyle/>
          <a:p>
            <a:pPr algn="just"/>
            <a:r>
              <a:rPr lang="zh-CN" altLang="en-US" sz="1600" dirty="0">
                <a:solidFill>
                  <a:srgbClr val="C00000"/>
                </a:solidFill>
              </a:rPr>
              <a:t>“维度”是指数据的属性</a:t>
            </a:r>
            <a:r>
              <a:rPr lang="zh-CN" altLang="en-US" sz="1600" dirty="0"/>
              <a:t>。举例来说，“城市”维度表示的是发起会话的城市，例如“巴黎”或“纽约”。“网页”维度表示的是用户浏览过的网页的网址</a:t>
            </a:r>
            <a:endParaRPr lang="en-US" altLang="zh-CN" sz="1600" dirty="0"/>
          </a:p>
          <a:p>
            <a:pPr algn="just"/>
            <a:endParaRPr lang="zh-CN" altLang="en-US" sz="1600" dirty="0"/>
          </a:p>
          <a:p>
            <a:pPr algn="just"/>
            <a:r>
              <a:rPr lang="zh-CN" altLang="en-US" sz="1600" dirty="0">
                <a:solidFill>
                  <a:srgbClr val="C00000"/>
                </a:solidFill>
              </a:rPr>
              <a:t>“指标”是量化衡量标准</a:t>
            </a:r>
            <a:r>
              <a:rPr lang="zh-CN" altLang="en-US" sz="1600" dirty="0"/>
              <a:t>。“会话数”指标是指总会话次数。“每次会话浏览页数”指标是指每次会话的平均网页浏览量</a:t>
            </a:r>
          </a:p>
        </p:txBody>
      </p:sp>
      <p:pic>
        <p:nvPicPr>
          <p:cNvPr id="30724" name="Picture 4" descr="undefined">
            <a:extLst>
              <a:ext uri="{FF2B5EF4-FFF2-40B4-BE49-F238E27FC236}">
                <a16:creationId xmlns:a16="http://schemas.microsoft.com/office/drawing/2014/main" id="{FA5C0E4B-56FD-41BB-9542-24579D079D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009" y="4161300"/>
            <a:ext cx="6127941" cy="205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5839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卷积神经网络的灵感</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2</a:t>
            </a:fld>
            <a:endParaRPr lang="zh-TW" altLang="en-US">
              <a:solidFill>
                <a:prstClr val="black">
                  <a:tint val="75000"/>
                </a:prstClr>
              </a:solidFill>
              <a:latin typeface="Calibri" panose="020F0502020204030204"/>
              <a:ea typeface="新細明體" panose="02020500000000000000" pitchFamily="18" charset="-120"/>
            </a:endParaRPr>
          </a:p>
        </p:txBody>
      </p:sp>
      <p:pic>
        <p:nvPicPr>
          <p:cNvPr id="20482" name="Picture 2">
            <a:extLst>
              <a:ext uri="{FF2B5EF4-FFF2-40B4-BE49-F238E27FC236}">
                <a16:creationId xmlns:a16="http://schemas.microsoft.com/office/drawing/2014/main" id="{73D24219-05F4-46D2-A5BF-A23A87562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5" y="2331494"/>
            <a:ext cx="3470262" cy="2195011"/>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89E1AD1C-645B-4DCF-8E17-4EFB3EA2431C}"/>
              </a:ext>
            </a:extLst>
          </p:cNvPr>
          <p:cNvSpPr txBox="1"/>
          <p:nvPr/>
        </p:nvSpPr>
        <p:spPr>
          <a:xfrm>
            <a:off x="209708" y="1811402"/>
            <a:ext cx="452230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1981 </a:t>
            </a:r>
            <a:r>
              <a:rPr lang="zh-CN" altLang="en-US" dirty="0">
                <a:latin typeface="微软雅黑" panose="020B0503020204020204" pitchFamily="34" charset="-122"/>
                <a:ea typeface="微软雅黑" panose="020B0503020204020204" pitchFamily="34" charset="-122"/>
              </a:rPr>
              <a:t>年诺贝尔生理学或医学奖获得者</a:t>
            </a:r>
          </a:p>
        </p:txBody>
      </p:sp>
      <p:pic>
        <p:nvPicPr>
          <p:cNvPr id="5" name="图片 4">
            <a:extLst>
              <a:ext uri="{FF2B5EF4-FFF2-40B4-BE49-F238E27FC236}">
                <a16:creationId xmlns:a16="http://schemas.microsoft.com/office/drawing/2014/main" id="{C1F15D15-4696-4D6F-960B-8C5F7CF2A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9694" y="3200400"/>
            <a:ext cx="5036511" cy="3025739"/>
          </a:xfrm>
          <a:prstGeom prst="rect">
            <a:avLst/>
          </a:prstGeom>
          <a:ln>
            <a:noFill/>
          </a:ln>
          <a:effectLst>
            <a:outerShdw blurRad="292100" dist="139700" dir="2700000" algn="tl" rotWithShape="0">
              <a:srgbClr val="333333">
                <a:alpha val="65000"/>
              </a:srgbClr>
            </a:outerShdw>
          </a:effectLst>
        </p:spPr>
      </p:pic>
      <p:sp>
        <p:nvSpPr>
          <p:cNvPr id="31" name="文本框 30">
            <a:extLst>
              <a:ext uri="{FF2B5EF4-FFF2-40B4-BE49-F238E27FC236}">
                <a16:creationId xmlns:a16="http://schemas.microsoft.com/office/drawing/2014/main" id="{4A5E4815-F02E-497D-99CA-7A9160199D55}"/>
              </a:ext>
            </a:extLst>
          </p:cNvPr>
          <p:cNvSpPr txBox="1"/>
          <p:nvPr/>
        </p:nvSpPr>
        <p:spPr>
          <a:xfrm>
            <a:off x="4139483" y="3332176"/>
            <a:ext cx="2651735"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视觉皮层由多层神经元组成</a:t>
            </a:r>
          </a:p>
        </p:txBody>
      </p:sp>
      <p:pic>
        <p:nvPicPr>
          <p:cNvPr id="30" name="图片 29">
            <a:extLst>
              <a:ext uri="{FF2B5EF4-FFF2-40B4-BE49-F238E27FC236}">
                <a16:creationId xmlns:a16="http://schemas.microsoft.com/office/drawing/2014/main" id="{87A9A7C0-97AA-4BF8-89FD-54293549D7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2822" y="5427650"/>
            <a:ext cx="717378" cy="687866"/>
          </a:xfrm>
          <a:prstGeom prst="rect">
            <a:avLst/>
          </a:prstGeom>
          <a:ln>
            <a:noFill/>
          </a:ln>
          <a:effectLst>
            <a:outerShdw blurRad="292100" dist="139700" dir="2700000" algn="tl" rotWithShape="0">
              <a:srgbClr val="333333">
                <a:alpha val="65000"/>
              </a:srgbClr>
            </a:outerShdw>
          </a:effectLst>
        </p:spPr>
      </p:pic>
      <p:pic>
        <p:nvPicPr>
          <p:cNvPr id="33" name="图片 32">
            <a:extLst>
              <a:ext uri="{FF2B5EF4-FFF2-40B4-BE49-F238E27FC236}">
                <a16:creationId xmlns:a16="http://schemas.microsoft.com/office/drawing/2014/main" id="{D58A34DA-6101-44F5-A246-B37892EDFD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2501" y="4784355"/>
            <a:ext cx="921857" cy="1331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64420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卷积神经网络</a:t>
            </a:r>
            <a:r>
              <a:rPr lang="zh-CN" altLang="en-US" dirty="0">
                <a:solidFill>
                  <a:sysClr val="windowText" lastClr="000000"/>
                </a:solidFill>
                <a:latin typeface="Calibri Light" panose="020F0302020204030204"/>
                <a:ea typeface="新細明體" panose="02020500000000000000" pitchFamily="18" charset="-120"/>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20</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7" name="文本框 6">
            <a:extLst>
              <a:ext uri="{FF2B5EF4-FFF2-40B4-BE49-F238E27FC236}">
                <a16:creationId xmlns:a16="http://schemas.microsoft.com/office/drawing/2014/main" id="{CC4EDECB-D75F-48BE-8CC0-29E537142495}"/>
              </a:ext>
            </a:extLst>
          </p:cNvPr>
          <p:cNvSpPr txBox="1"/>
          <p:nvPr/>
        </p:nvSpPr>
        <p:spPr>
          <a:xfrm>
            <a:off x="2357235" y="1611152"/>
            <a:ext cx="5025232" cy="369332"/>
          </a:xfrm>
          <a:prstGeom prst="rect">
            <a:avLst/>
          </a:prstGeom>
          <a:noFill/>
        </p:spPr>
        <p:txBody>
          <a:bodyPr wrap="square">
            <a:spAutoFit/>
          </a:bodyPr>
          <a:lstStyle/>
          <a:p>
            <a:r>
              <a:rPr lang="zh-CN" altLang="en-US" dirty="0"/>
              <a:t>池化层（下采样）</a:t>
            </a:r>
            <a:r>
              <a:rPr lang="en-US" altLang="zh-CN" dirty="0"/>
              <a:t>——</a:t>
            </a:r>
            <a:r>
              <a:rPr lang="zh-CN" altLang="en-US" dirty="0">
                <a:solidFill>
                  <a:srgbClr val="C00000"/>
                </a:solidFill>
              </a:rPr>
              <a:t>数据降维</a:t>
            </a:r>
            <a:r>
              <a:rPr lang="zh-CN" altLang="en-US" dirty="0"/>
              <a:t>，避免过拟合</a:t>
            </a:r>
          </a:p>
        </p:txBody>
      </p:sp>
      <p:pic>
        <p:nvPicPr>
          <p:cNvPr id="30722" name="Picture 2" descr="池化层过程">
            <a:extLst>
              <a:ext uri="{FF2B5EF4-FFF2-40B4-BE49-F238E27FC236}">
                <a16:creationId xmlns:a16="http://schemas.microsoft.com/office/drawing/2014/main" id="{B4DD3867-25F7-44BA-9382-94933F3DEC91}"/>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33" y="2228270"/>
            <a:ext cx="3516364" cy="202745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703B9A2-4B59-4FF2-B052-5BEFE3401E88}"/>
              </a:ext>
            </a:extLst>
          </p:cNvPr>
          <p:cNvSpPr txBox="1"/>
          <p:nvPr/>
        </p:nvSpPr>
        <p:spPr>
          <a:xfrm>
            <a:off x="411598" y="4623474"/>
            <a:ext cx="8640820" cy="1569660"/>
          </a:xfrm>
          <a:prstGeom prst="rect">
            <a:avLst/>
          </a:prstGeom>
          <a:noFill/>
        </p:spPr>
        <p:txBody>
          <a:bodyPr wrap="square">
            <a:spAutoFit/>
          </a:bodyPr>
          <a:lstStyle/>
          <a:p>
            <a:r>
              <a:rPr lang="zh-CN" altLang="en-US" sz="1600" b="1" dirty="0"/>
              <a:t>池化层在这里起到的作用，一般被认为包括两类：</a:t>
            </a:r>
            <a:endParaRPr lang="en-US" altLang="zh-CN" sz="1600" b="1" dirty="0"/>
          </a:p>
          <a:p>
            <a:endParaRPr lang="zh-CN" altLang="en-US" sz="1600" dirty="0"/>
          </a:p>
          <a:p>
            <a:pPr algn="just"/>
            <a:r>
              <a:rPr lang="en-US" altLang="zh-CN" sz="1600" dirty="0">
                <a:solidFill>
                  <a:srgbClr val="C00000"/>
                </a:solidFill>
              </a:rPr>
              <a:t>A: </a:t>
            </a:r>
            <a:r>
              <a:rPr lang="zh-CN" altLang="en-US" sz="1600" dirty="0">
                <a:solidFill>
                  <a:srgbClr val="C00000"/>
                </a:solidFill>
              </a:rPr>
              <a:t>特征不变性</a:t>
            </a:r>
            <a:r>
              <a:rPr lang="zh-CN" altLang="en-US" sz="1600" dirty="0"/>
              <a:t>，也就是我们在图像处理中经常提到的特征的尺度不变性，池化操作就是图像的</a:t>
            </a:r>
            <a:r>
              <a:rPr lang="en-US" altLang="zh-CN" sz="1600" dirty="0"/>
              <a:t>resize</a:t>
            </a:r>
            <a:r>
              <a:rPr lang="zh-CN" altLang="en-US" sz="1600" dirty="0"/>
              <a:t>，平时一张狗的图像被缩小了一倍我们还能认出这是一张狗的照片，这说明这张图像中仍保留着狗最重要的特征，我们一看就能判断图像中画的是一只狗，图像压缩时去掉的信息只是一些无关紧要的信息，而留下的信息则是具有尺度不变性的特征，是最能表达图像的特征</a:t>
            </a:r>
          </a:p>
        </p:txBody>
      </p:sp>
      <p:sp>
        <p:nvSpPr>
          <p:cNvPr id="2" name="箭头: 右 1">
            <a:extLst>
              <a:ext uri="{FF2B5EF4-FFF2-40B4-BE49-F238E27FC236}">
                <a16:creationId xmlns:a16="http://schemas.microsoft.com/office/drawing/2014/main" id="{97388698-6D4B-4869-8BE9-E2183CEB026A}"/>
              </a:ext>
            </a:extLst>
          </p:cNvPr>
          <p:cNvSpPr/>
          <p:nvPr/>
        </p:nvSpPr>
        <p:spPr bwMode="auto">
          <a:xfrm>
            <a:off x="3238213" y="3031958"/>
            <a:ext cx="1051903" cy="397042"/>
          </a:xfrm>
          <a:prstGeom prst="right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5" name="图片 4">
            <a:extLst>
              <a:ext uri="{FF2B5EF4-FFF2-40B4-BE49-F238E27FC236}">
                <a16:creationId xmlns:a16="http://schemas.microsoft.com/office/drawing/2014/main" id="{6217DD3E-7583-47DF-9588-2F26D59F8E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885" y="2228270"/>
            <a:ext cx="4075693" cy="1976094"/>
          </a:xfrm>
          <a:prstGeom prst="rect">
            <a:avLst/>
          </a:prstGeom>
        </p:spPr>
      </p:pic>
      <p:sp>
        <p:nvSpPr>
          <p:cNvPr id="16" name="文本框 15">
            <a:extLst>
              <a:ext uri="{FF2B5EF4-FFF2-40B4-BE49-F238E27FC236}">
                <a16:creationId xmlns:a16="http://schemas.microsoft.com/office/drawing/2014/main" id="{AC43C48A-A93E-4E71-966D-B3664646E1FD}"/>
              </a:ext>
            </a:extLst>
          </p:cNvPr>
          <p:cNvSpPr txBox="1"/>
          <p:nvPr/>
        </p:nvSpPr>
        <p:spPr>
          <a:xfrm>
            <a:off x="5300770" y="4127494"/>
            <a:ext cx="3628808" cy="523220"/>
          </a:xfrm>
          <a:prstGeom prst="rect">
            <a:avLst/>
          </a:prstGeom>
          <a:noFill/>
        </p:spPr>
        <p:txBody>
          <a:bodyPr wrap="square">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池化前尺寸</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torch.Size</a:t>
            </a:r>
            <a:r>
              <a:rPr lang="en-US" altLang="zh-CN" sz="1400" dirty="0">
                <a:latin typeface="微软雅黑" panose="020B0503020204020204" pitchFamily="34" charset="-122"/>
                <a:ea typeface="微软雅黑" panose="020B0503020204020204" pitchFamily="34" charset="-122"/>
              </a:rPr>
              <a:t>([1, 3, 512, 512])</a:t>
            </a:r>
          </a:p>
          <a:p>
            <a:r>
              <a:rPr lang="zh-CN" altLang="en-US" sz="1400" dirty="0">
                <a:solidFill>
                  <a:srgbClr val="C00000"/>
                </a:solidFill>
                <a:latin typeface="微软雅黑" panose="020B0503020204020204" pitchFamily="34" charset="-122"/>
                <a:ea typeface="微软雅黑" panose="020B0503020204020204" pitchFamily="34" charset="-122"/>
              </a:rPr>
              <a:t>池化后尺寸</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torch.Size</a:t>
            </a:r>
            <a:r>
              <a:rPr lang="en-US" altLang="zh-CN" sz="1400" dirty="0">
                <a:latin typeface="微软雅黑" panose="020B0503020204020204" pitchFamily="34" charset="-122"/>
                <a:ea typeface="微软雅黑" panose="020B0503020204020204" pitchFamily="34" charset="-122"/>
              </a:rPr>
              <a:t>([1, 3, 256, 256])</a:t>
            </a:r>
            <a:endParaRPr lang="zh-CN" altLang="en-US" sz="14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95590B73-279A-4CD5-9A99-EDA0538E13DD}"/>
              </a:ext>
            </a:extLst>
          </p:cNvPr>
          <p:cNvSpPr txBox="1"/>
          <p:nvPr/>
        </p:nvSpPr>
        <p:spPr>
          <a:xfrm>
            <a:off x="6010792" y="4593823"/>
            <a:ext cx="3041626" cy="276999"/>
          </a:xfrm>
          <a:prstGeom prst="rect">
            <a:avLst/>
          </a:prstGeom>
          <a:noFill/>
        </p:spPr>
        <p:txBody>
          <a:bodyPr wrap="square">
            <a:spAutoFit/>
          </a:bodyPr>
          <a:lstStyle/>
          <a:p>
            <a:r>
              <a:rPr lang="zh-CN" altLang="en-US" sz="1200" dirty="0"/>
              <a:t>https://yey.world/2020/12/16/Pytorch-13/</a:t>
            </a:r>
          </a:p>
        </p:txBody>
      </p:sp>
    </p:spTree>
    <p:extLst>
      <p:ext uri="{BB962C8B-B14F-4D97-AF65-F5344CB8AC3E}">
        <p14:creationId xmlns:p14="http://schemas.microsoft.com/office/powerpoint/2010/main" val="30583559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卷积神经网络</a:t>
            </a:r>
            <a:r>
              <a:rPr lang="zh-CN" altLang="en-US" dirty="0">
                <a:solidFill>
                  <a:sysClr val="windowText" lastClr="000000"/>
                </a:solidFill>
                <a:latin typeface="Calibri Light" panose="020F0302020204030204"/>
                <a:ea typeface="新細明體" panose="02020500000000000000" pitchFamily="18" charset="-120"/>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21</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7" name="文本框 6">
            <a:extLst>
              <a:ext uri="{FF2B5EF4-FFF2-40B4-BE49-F238E27FC236}">
                <a16:creationId xmlns:a16="http://schemas.microsoft.com/office/drawing/2014/main" id="{CC4EDECB-D75F-48BE-8CC0-29E537142495}"/>
              </a:ext>
            </a:extLst>
          </p:cNvPr>
          <p:cNvSpPr txBox="1"/>
          <p:nvPr/>
        </p:nvSpPr>
        <p:spPr>
          <a:xfrm>
            <a:off x="2357235" y="1611152"/>
            <a:ext cx="5025232" cy="369332"/>
          </a:xfrm>
          <a:prstGeom prst="rect">
            <a:avLst/>
          </a:prstGeom>
          <a:noFill/>
        </p:spPr>
        <p:txBody>
          <a:bodyPr wrap="square">
            <a:spAutoFit/>
          </a:bodyPr>
          <a:lstStyle/>
          <a:p>
            <a:r>
              <a:rPr lang="zh-CN" altLang="en-US" dirty="0"/>
              <a:t>池化层（下采样）</a:t>
            </a:r>
            <a:r>
              <a:rPr lang="en-US" altLang="zh-CN" dirty="0"/>
              <a:t>——</a:t>
            </a:r>
            <a:r>
              <a:rPr lang="zh-CN" altLang="en-US" dirty="0">
                <a:solidFill>
                  <a:srgbClr val="C00000"/>
                </a:solidFill>
              </a:rPr>
              <a:t>数据降维</a:t>
            </a:r>
            <a:r>
              <a:rPr lang="zh-CN" altLang="en-US" dirty="0"/>
              <a:t>，避免过拟合</a:t>
            </a:r>
          </a:p>
        </p:txBody>
      </p:sp>
      <p:pic>
        <p:nvPicPr>
          <p:cNvPr id="30722" name="Picture 2" descr="池化层过程">
            <a:extLst>
              <a:ext uri="{FF2B5EF4-FFF2-40B4-BE49-F238E27FC236}">
                <a16:creationId xmlns:a16="http://schemas.microsoft.com/office/drawing/2014/main" id="{B4DD3867-25F7-44BA-9382-94933F3DEC91}"/>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33" y="2228270"/>
            <a:ext cx="3516364" cy="202745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703B9A2-4B59-4FF2-B052-5BEFE3401E88}"/>
              </a:ext>
            </a:extLst>
          </p:cNvPr>
          <p:cNvSpPr txBox="1"/>
          <p:nvPr/>
        </p:nvSpPr>
        <p:spPr>
          <a:xfrm>
            <a:off x="411598" y="4623474"/>
            <a:ext cx="8640820" cy="1323439"/>
          </a:xfrm>
          <a:prstGeom prst="rect">
            <a:avLst/>
          </a:prstGeom>
          <a:noFill/>
        </p:spPr>
        <p:txBody>
          <a:bodyPr wrap="square">
            <a:spAutoFit/>
          </a:bodyPr>
          <a:lstStyle/>
          <a:p>
            <a:r>
              <a:rPr lang="zh-CN" altLang="en-US" sz="1600" b="1" dirty="0"/>
              <a:t>池化层在这里起到的作用，一般被认为包括两类：</a:t>
            </a:r>
            <a:endParaRPr lang="en-US" altLang="zh-CN" sz="1600" b="1" dirty="0"/>
          </a:p>
          <a:p>
            <a:endParaRPr lang="zh-CN" altLang="en-US" sz="1600" dirty="0"/>
          </a:p>
          <a:p>
            <a:r>
              <a:rPr lang="en-US" altLang="zh-CN" sz="1600" dirty="0">
                <a:solidFill>
                  <a:srgbClr val="C00000"/>
                </a:solidFill>
              </a:rPr>
              <a:t>B. </a:t>
            </a:r>
            <a:r>
              <a:rPr lang="zh-CN" altLang="en-US" sz="1600" dirty="0">
                <a:solidFill>
                  <a:srgbClr val="C00000"/>
                </a:solidFill>
              </a:rPr>
              <a:t>特征降维</a:t>
            </a:r>
            <a:r>
              <a:rPr lang="zh-CN" altLang="en-US" sz="1600" dirty="0"/>
              <a:t>，我们知道一幅图像含有的信息是很大的，特征也很多，但是有些信息对于我们做图像任务时没有太多用途或者有重复，我们可以把这类冗余信息去除，把最重要的特征抽取出来，这也是池化操作的一大作用</a:t>
            </a:r>
            <a:r>
              <a:rPr lang="en-US" altLang="zh-CN" sz="1600" dirty="0"/>
              <a:t>——</a:t>
            </a:r>
            <a:r>
              <a:rPr lang="zh-CN" altLang="en-US" sz="1600" dirty="0"/>
              <a:t>保留主要的特征同时减少参数</a:t>
            </a:r>
            <a:r>
              <a:rPr lang="en-US" altLang="zh-CN" sz="1600" dirty="0"/>
              <a:t>(</a:t>
            </a:r>
            <a:r>
              <a:rPr lang="zh-CN" altLang="en-US" sz="1600" b="1" dirty="0">
                <a:solidFill>
                  <a:srgbClr val="C00000"/>
                </a:solidFill>
              </a:rPr>
              <a:t>降维</a:t>
            </a:r>
            <a:r>
              <a:rPr lang="zh-CN" altLang="en-US" sz="1600" dirty="0"/>
              <a:t>，效果类似</a:t>
            </a:r>
            <a:r>
              <a:rPr lang="en-US" altLang="zh-CN" sz="1600" dirty="0"/>
              <a:t>PCA)</a:t>
            </a:r>
          </a:p>
        </p:txBody>
      </p:sp>
      <p:sp>
        <p:nvSpPr>
          <p:cNvPr id="2" name="箭头: 右 1">
            <a:extLst>
              <a:ext uri="{FF2B5EF4-FFF2-40B4-BE49-F238E27FC236}">
                <a16:creationId xmlns:a16="http://schemas.microsoft.com/office/drawing/2014/main" id="{97388698-6D4B-4869-8BE9-E2183CEB026A}"/>
              </a:ext>
            </a:extLst>
          </p:cNvPr>
          <p:cNvSpPr/>
          <p:nvPr/>
        </p:nvSpPr>
        <p:spPr bwMode="auto">
          <a:xfrm>
            <a:off x="3238213" y="3031958"/>
            <a:ext cx="1051903" cy="397042"/>
          </a:xfrm>
          <a:prstGeom prst="right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12" name="图片 11">
            <a:extLst>
              <a:ext uri="{FF2B5EF4-FFF2-40B4-BE49-F238E27FC236}">
                <a16:creationId xmlns:a16="http://schemas.microsoft.com/office/drawing/2014/main" id="{A892EEFB-ADF9-4948-9157-9539BD453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885" y="2228270"/>
            <a:ext cx="4075693" cy="1976094"/>
          </a:xfrm>
          <a:prstGeom prst="rect">
            <a:avLst/>
          </a:prstGeom>
        </p:spPr>
      </p:pic>
      <p:sp>
        <p:nvSpPr>
          <p:cNvPr id="13" name="文本框 12">
            <a:extLst>
              <a:ext uri="{FF2B5EF4-FFF2-40B4-BE49-F238E27FC236}">
                <a16:creationId xmlns:a16="http://schemas.microsoft.com/office/drawing/2014/main" id="{86B6687D-AD47-4610-AD3A-B4F8C640CB5A}"/>
              </a:ext>
            </a:extLst>
          </p:cNvPr>
          <p:cNvSpPr txBox="1"/>
          <p:nvPr/>
        </p:nvSpPr>
        <p:spPr>
          <a:xfrm>
            <a:off x="5300770" y="4127494"/>
            <a:ext cx="3628808" cy="523220"/>
          </a:xfrm>
          <a:prstGeom prst="rect">
            <a:avLst/>
          </a:prstGeom>
          <a:noFill/>
        </p:spPr>
        <p:txBody>
          <a:bodyPr wrap="square">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池化前尺寸</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torch.Size</a:t>
            </a:r>
            <a:r>
              <a:rPr lang="en-US" altLang="zh-CN" sz="1400" dirty="0">
                <a:latin typeface="微软雅黑" panose="020B0503020204020204" pitchFamily="34" charset="-122"/>
                <a:ea typeface="微软雅黑" panose="020B0503020204020204" pitchFamily="34" charset="-122"/>
              </a:rPr>
              <a:t>([1, 3, 512, 512])</a:t>
            </a:r>
          </a:p>
          <a:p>
            <a:r>
              <a:rPr lang="zh-CN" altLang="en-US" sz="1400" dirty="0">
                <a:solidFill>
                  <a:srgbClr val="C00000"/>
                </a:solidFill>
                <a:latin typeface="微软雅黑" panose="020B0503020204020204" pitchFamily="34" charset="-122"/>
                <a:ea typeface="微软雅黑" panose="020B0503020204020204" pitchFamily="34" charset="-122"/>
              </a:rPr>
              <a:t>池化后尺寸</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torch.Size</a:t>
            </a:r>
            <a:r>
              <a:rPr lang="en-US" altLang="zh-CN" sz="1400" dirty="0">
                <a:latin typeface="微软雅黑" panose="020B0503020204020204" pitchFamily="34" charset="-122"/>
                <a:ea typeface="微软雅黑" panose="020B0503020204020204" pitchFamily="34" charset="-122"/>
              </a:rPr>
              <a:t>([1, 3, 256, 256])</a:t>
            </a:r>
            <a:endParaRPr lang="zh-CN" altLang="en-US" sz="1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D3B86FBB-8E7F-4870-B243-E1FA0458E383}"/>
              </a:ext>
            </a:extLst>
          </p:cNvPr>
          <p:cNvSpPr txBox="1"/>
          <p:nvPr/>
        </p:nvSpPr>
        <p:spPr>
          <a:xfrm>
            <a:off x="6010792" y="4593823"/>
            <a:ext cx="3041626" cy="276999"/>
          </a:xfrm>
          <a:prstGeom prst="rect">
            <a:avLst/>
          </a:prstGeom>
          <a:noFill/>
        </p:spPr>
        <p:txBody>
          <a:bodyPr wrap="square">
            <a:spAutoFit/>
          </a:bodyPr>
          <a:lstStyle/>
          <a:p>
            <a:r>
              <a:rPr lang="zh-CN" altLang="en-US" sz="1200" dirty="0"/>
              <a:t>https://yey.world/2020/12/16/Pytorch-13/</a:t>
            </a:r>
          </a:p>
        </p:txBody>
      </p:sp>
    </p:spTree>
    <p:extLst>
      <p:ext uri="{BB962C8B-B14F-4D97-AF65-F5344CB8AC3E}">
        <p14:creationId xmlns:p14="http://schemas.microsoft.com/office/powerpoint/2010/main" val="12317863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卷积神经网络</a:t>
            </a:r>
            <a:r>
              <a:rPr lang="zh-CN" altLang="en-US" dirty="0">
                <a:solidFill>
                  <a:sysClr val="windowText" lastClr="000000"/>
                </a:solidFill>
                <a:latin typeface="Calibri Light" panose="020F0302020204030204"/>
                <a:ea typeface="新細明體" panose="02020500000000000000" pitchFamily="18" charset="-120"/>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22</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7" name="文本框 6">
            <a:extLst>
              <a:ext uri="{FF2B5EF4-FFF2-40B4-BE49-F238E27FC236}">
                <a16:creationId xmlns:a16="http://schemas.microsoft.com/office/drawing/2014/main" id="{CC4EDECB-D75F-48BE-8CC0-29E537142495}"/>
              </a:ext>
            </a:extLst>
          </p:cNvPr>
          <p:cNvSpPr txBox="1"/>
          <p:nvPr/>
        </p:nvSpPr>
        <p:spPr>
          <a:xfrm>
            <a:off x="2357235" y="1611152"/>
            <a:ext cx="5025232" cy="369332"/>
          </a:xfrm>
          <a:prstGeom prst="rect">
            <a:avLst/>
          </a:prstGeom>
          <a:noFill/>
        </p:spPr>
        <p:txBody>
          <a:bodyPr wrap="square">
            <a:spAutoFit/>
          </a:bodyPr>
          <a:lstStyle/>
          <a:p>
            <a:r>
              <a:rPr lang="zh-CN" altLang="en-US" dirty="0"/>
              <a:t>池化层（下采样）</a:t>
            </a:r>
            <a:r>
              <a:rPr lang="en-US" altLang="zh-CN" dirty="0"/>
              <a:t>——</a:t>
            </a:r>
            <a:r>
              <a:rPr lang="zh-CN" altLang="en-US" dirty="0">
                <a:solidFill>
                  <a:srgbClr val="C00000"/>
                </a:solidFill>
              </a:rPr>
              <a:t>数据降维</a:t>
            </a:r>
            <a:r>
              <a:rPr lang="zh-CN" altLang="en-US" dirty="0"/>
              <a:t>，避免过拟合</a:t>
            </a:r>
          </a:p>
        </p:txBody>
      </p:sp>
      <p:pic>
        <p:nvPicPr>
          <p:cNvPr id="8" name="图片 7">
            <a:extLst>
              <a:ext uri="{FF2B5EF4-FFF2-40B4-BE49-F238E27FC236}">
                <a16:creationId xmlns:a16="http://schemas.microsoft.com/office/drawing/2014/main" id="{F1B5D558-CE66-4676-931C-9E7CF434C3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8926" y="2074896"/>
            <a:ext cx="6620591" cy="1824669"/>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ABB9DE59-783E-497E-936A-203F4F8F63C9}"/>
              </a:ext>
            </a:extLst>
          </p:cNvPr>
          <p:cNvSpPr txBox="1"/>
          <p:nvPr/>
        </p:nvSpPr>
        <p:spPr>
          <a:xfrm>
            <a:off x="3273404" y="6317317"/>
            <a:ext cx="4178292" cy="276999"/>
          </a:xfrm>
          <a:prstGeom prst="rect">
            <a:avLst/>
          </a:prstGeom>
          <a:noFill/>
        </p:spPr>
        <p:txBody>
          <a:bodyPr wrap="square">
            <a:spAutoFit/>
          </a:bodyPr>
          <a:lstStyle/>
          <a:p>
            <a:r>
              <a:rPr lang="zh-CN" altLang="en-US" sz="1200" dirty="0"/>
              <a:t>https://blog.csdn.net/woainishifu/article/details/76418176</a:t>
            </a:r>
          </a:p>
        </p:txBody>
      </p:sp>
      <p:sp>
        <p:nvSpPr>
          <p:cNvPr id="17" name="文本框 16">
            <a:extLst>
              <a:ext uri="{FF2B5EF4-FFF2-40B4-BE49-F238E27FC236}">
                <a16:creationId xmlns:a16="http://schemas.microsoft.com/office/drawing/2014/main" id="{A2AFDA47-0CCE-47CC-BB74-3F014857A8BE}"/>
              </a:ext>
            </a:extLst>
          </p:cNvPr>
          <p:cNvSpPr txBox="1"/>
          <p:nvPr/>
        </p:nvSpPr>
        <p:spPr>
          <a:xfrm>
            <a:off x="904547" y="6330711"/>
            <a:ext cx="4808482" cy="276999"/>
          </a:xfrm>
          <a:prstGeom prst="rect">
            <a:avLst/>
          </a:prstGeom>
          <a:noFill/>
        </p:spPr>
        <p:txBody>
          <a:bodyPr wrap="square">
            <a:spAutoFit/>
          </a:bodyPr>
          <a:lstStyle/>
          <a:p>
            <a:r>
              <a:rPr lang="zh-CN" altLang="en-US" sz="1200" dirty="0"/>
              <a:t>这文章可以帮助理解图像的特征</a:t>
            </a:r>
          </a:p>
        </p:txBody>
      </p:sp>
      <p:pic>
        <p:nvPicPr>
          <p:cNvPr id="12" name="Picture 2" descr="池化层过程">
            <a:extLst>
              <a:ext uri="{FF2B5EF4-FFF2-40B4-BE49-F238E27FC236}">
                <a16:creationId xmlns:a16="http://schemas.microsoft.com/office/drawing/2014/main" id="{81597621-14D3-4509-A90F-981174E265ED}"/>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3302" y="4139268"/>
            <a:ext cx="3516364" cy="202745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7E3C54AB-A731-4F2D-A2B5-F728FEA9F774}"/>
              </a:ext>
            </a:extLst>
          </p:cNvPr>
          <p:cNvPicPr>
            <a:picLocks noChangeAspect="1"/>
          </p:cNvPicPr>
          <p:nvPr/>
        </p:nvPicPr>
        <p:blipFill rotWithShape="1">
          <a:blip r:embed="rId5">
            <a:extLst>
              <a:ext uri="{28A0092B-C50C-407E-A947-70E740481C1C}">
                <a14:useLocalDpi xmlns:a14="http://schemas.microsoft.com/office/drawing/2010/main" val="0"/>
              </a:ext>
            </a:extLst>
          </a:blip>
          <a:srcRect r="50574"/>
          <a:stretch/>
        </p:blipFill>
        <p:spPr>
          <a:xfrm>
            <a:off x="94483" y="1999184"/>
            <a:ext cx="2014428" cy="1976094"/>
          </a:xfrm>
          <a:prstGeom prst="rect">
            <a:avLst/>
          </a:prstGeom>
        </p:spPr>
      </p:pic>
      <p:sp>
        <p:nvSpPr>
          <p:cNvPr id="14" name="箭头: 右 13">
            <a:extLst>
              <a:ext uri="{FF2B5EF4-FFF2-40B4-BE49-F238E27FC236}">
                <a16:creationId xmlns:a16="http://schemas.microsoft.com/office/drawing/2014/main" id="{4A71386C-51D7-473A-9044-2519633EAFFC}"/>
              </a:ext>
            </a:extLst>
          </p:cNvPr>
          <p:cNvSpPr/>
          <p:nvPr/>
        </p:nvSpPr>
        <p:spPr bwMode="auto">
          <a:xfrm>
            <a:off x="2035162" y="2788709"/>
            <a:ext cx="393764" cy="397042"/>
          </a:xfrm>
          <a:prstGeom prst="right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4432388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卷积神经网络</a:t>
            </a:r>
            <a:r>
              <a:rPr lang="zh-CN" altLang="en-US" dirty="0">
                <a:solidFill>
                  <a:sysClr val="windowText" lastClr="000000"/>
                </a:solidFill>
                <a:latin typeface="Calibri Light" panose="020F0302020204030204"/>
                <a:ea typeface="新細明體" panose="02020500000000000000" pitchFamily="18" charset="-120"/>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23</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7" name="文本框 6">
            <a:extLst>
              <a:ext uri="{FF2B5EF4-FFF2-40B4-BE49-F238E27FC236}">
                <a16:creationId xmlns:a16="http://schemas.microsoft.com/office/drawing/2014/main" id="{CC4EDECB-D75F-48BE-8CC0-29E537142495}"/>
              </a:ext>
            </a:extLst>
          </p:cNvPr>
          <p:cNvSpPr txBox="1"/>
          <p:nvPr/>
        </p:nvSpPr>
        <p:spPr>
          <a:xfrm>
            <a:off x="1864954" y="2355943"/>
            <a:ext cx="3590860" cy="369332"/>
          </a:xfrm>
          <a:prstGeom prst="rect">
            <a:avLst/>
          </a:prstGeom>
          <a:noFill/>
        </p:spPr>
        <p:txBody>
          <a:bodyPr wrap="square">
            <a:spAutoFit/>
          </a:bodyPr>
          <a:lstStyle/>
          <a:p>
            <a:r>
              <a:rPr lang="zh-CN" altLang="en-US" dirty="0"/>
              <a:t>全连接层</a:t>
            </a:r>
            <a:r>
              <a:rPr lang="en-US" altLang="zh-CN" dirty="0"/>
              <a:t>——</a:t>
            </a:r>
            <a:r>
              <a:rPr lang="zh-CN" altLang="en-US" dirty="0"/>
              <a:t>输出结果</a:t>
            </a:r>
          </a:p>
        </p:txBody>
      </p:sp>
      <p:pic>
        <p:nvPicPr>
          <p:cNvPr id="32770" name="Picture 2" descr="全连接层">
            <a:extLst>
              <a:ext uri="{FF2B5EF4-FFF2-40B4-BE49-F238E27FC236}">
                <a16:creationId xmlns:a16="http://schemas.microsoft.com/office/drawing/2014/main" id="{04FB2844-933B-4444-B52B-F6B287672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20" y="1624038"/>
            <a:ext cx="3590860" cy="2051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2772" name="Picture 4" descr="LeNet-5网络结构">
            <a:extLst>
              <a:ext uri="{FF2B5EF4-FFF2-40B4-BE49-F238E27FC236}">
                <a16:creationId xmlns:a16="http://schemas.microsoft.com/office/drawing/2014/main" id="{C66CE281-AE49-4C67-ADC9-D19CEA7EA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934" y="3830705"/>
            <a:ext cx="7620000"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1">
            <a:extLst>
              <a:ext uri="{FF2B5EF4-FFF2-40B4-BE49-F238E27FC236}">
                <a16:creationId xmlns:a16="http://schemas.microsoft.com/office/drawing/2014/main" id="{19906F9A-04D7-4993-84E4-F30B2208B01A}"/>
              </a:ext>
            </a:extLst>
          </p:cNvPr>
          <p:cNvSpPr/>
          <p:nvPr/>
        </p:nvSpPr>
        <p:spPr bwMode="auto">
          <a:xfrm>
            <a:off x="1698171" y="5596403"/>
            <a:ext cx="5967664" cy="398761"/>
          </a:xfrm>
          <a:prstGeom prst="round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963602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Image Classification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矩形: 圓角 5">
            <a:extLst>
              <a:ext uri="{FF2B5EF4-FFF2-40B4-BE49-F238E27FC236}">
                <a16:creationId xmlns:a16="http://schemas.microsoft.com/office/drawing/2014/main" id="{1B90A668-E245-4E74-B421-050D6F419F7A}"/>
              </a:ext>
            </a:extLst>
          </p:cNvPr>
          <p:cNvSpPr/>
          <p:nvPr/>
        </p:nvSpPr>
        <p:spPr>
          <a:xfrm>
            <a:off x="3724275" y="2828923"/>
            <a:ext cx="1504950" cy="1565681"/>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Model</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8" name="圖片 6">
            <a:extLst>
              <a:ext uri="{FF2B5EF4-FFF2-40B4-BE49-F238E27FC236}">
                <a16:creationId xmlns:a16="http://schemas.microsoft.com/office/drawing/2014/main" id="{5685C70E-F215-4A62-AB47-55876B306AB6}"/>
              </a:ext>
            </a:extLst>
          </p:cNvPr>
          <p:cNvPicPr>
            <a:picLocks noChangeAspect="1"/>
          </p:cNvPicPr>
          <p:nvPr/>
        </p:nvPicPr>
        <p:blipFill>
          <a:blip r:embed="rId3"/>
          <a:stretch>
            <a:fillRect/>
          </a:stretch>
        </p:blipFill>
        <p:spPr>
          <a:xfrm>
            <a:off x="628650" y="2481134"/>
            <a:ext cx="2341436" cy="2492096"/>
          </a:xfrm>
          <a:prstGeom prst="rect">
            <a:avLst/>
          </a:prstGeom>
          <a:scene3d>
            <a:camera prst="isometricRightUp"/>
            <a:lightRig rig="threePt" dir="t"/>
          </a:scene3d>
        </p:spPr>
      </p:pic>
      <p:sp>
        <p:nvSpPr>
          <p:cNvPr id="9" name="文字方塊 7">
            <a:extLst>
              <a:ext uri="{FF2B5EF4-FFF2-40B4-BE49-F238E27FC236}">
                <a16:creationId xmlns:a16="http://schemas.microsoft.com/office/drawing/2014/main" id="{E191E9E4-FEBB-4D5E-B5B0-3BC73EE35886}"/>
              </a:ext>
            </a:extLst>
          </p:cNvPr>
          <p:cNvSpPr txBox="1"/>
          <p:nvPr/>
        </p:nvSpPr>
        <p:spPr>
          <a:xfrm>
            <a:off x="1824402" y="4742397"/>
            <a:ext cx="2035834"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100 x 100</a:t>
            </a:r>
            <a:endParaRPr lang="zh-TW" altLang="en-US" sz="2400" dirty="0">
              <a:solidFill>
                <a:prstClr val="black"/>
              </a:solidFill>
              <a:latin typeface="Calibri" panose="020F0502020204030204"/>
              <a:ea typeface="新細明體" panose="02020500000000000000" pitchFamily="18" charset="-120"/>
            </a:endParaRPr>
          </a:p>
        </p:txBody>
      </p:sp>
      <p:cxnSp>
        <p:nvCxnSpPr>
          <p:cNvPr id="10" name="直線單箭頭接點 9">
            <a:extLst>
              <a:ext uri="{FF2B5EF4-FFF2-40B4-BE49-F238E27FC236}">
                <a16:creationId xmlns:a16="http://schemas.microsoft.com/office/drawing/2014/main" id="{F2FBF983-C2F3-4045-AD7E-75F180528604}"/>
              </a:ext>
            </a:extLst>
          </p:cNvPr>
          <p:cNvCxnSpPr>
            <a:cxnSpLocks/>
          </p:cNvCxnSpPr>
          <p:nvPr/>
        </p:nvCxnSpPr>
        <p:spPr>
          <a:xfrm>
            <a:off x="2842319" y="3624908"/>
            <a:ext cx="809625" cy="0"/>
          </a:xfrm>
          <a:prstGeom prst="straightConnector1">
            <a:avLst/>
          </a:prstGeom>
          <a:noFill/>
          <a:ln w="38100" cap="flat" cmpd="sng" algn="ctr">
            <a:solidFill>
              <a:sysClr val="windowText" lastClr="000000"/>
            </a:solidFill>
            <a:prstDash val="solid"/>
            <a:miter lim="800000"/>
            <a:tailEnd type="triangle"/>
          </a:ln>
          <a:effectLst/>
        </p:spPr>
      </p:cxnSp>
      <p:cxnSp>
        <p:nvCxnSpPr>
          <p:cNvPr id="11" name="直線單箭頭接點 11">
            <a:extLst>
              <a:ext uri="{FF2B5EF4-FFF2-40B4-BE49-F238E27FC236}">
                <a16:creationId xmlns:a16="http://schemas.microsoft.com/office/drawing/2014/main" id="{CA1542F6-595B-47D6-A102-5AAB22CCFB6F}"/>
              </a:ext>
            </a:extLst>
          </p:cNvPr>
          <p:cNvCxnSpPr>
            <a:cxnSpLocks/>
          </p:cNvCxnSpPr>
          <p:nvPr/>
        </p:nvCxnSpPr>
        <p:spPr>
          <a:xfrm>
            <a:off x="5324475" y="3624908"/>
            <a:ext cx="879377" cy="0"/>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2" name="文字方塊 16">
                <a:extLst>
                  <a:ext uri="{FF2B5EF4-FFF2-40B4-BE49-F238E27FC236}">
                    <a16:creationId xmlns:a16="http://schemas.microsoft.com/office/drawing/2014/main" id="{3C0BE531-6130-4B06-A646-41623FBA7EEC}"/>
                  </a:ext>
                </a:extLst>
              </p:cNvPr>
              <p:cNvSpPr txBox="1"/>
              <p:nvPr/>
            </p:nvSpPr>
            <p:spPr>
              <a:xfrm>
                <a:off x="6437286" y="3377189"/>
                <a:ext cx="283604" cy="43088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TW" sz="2800" b="1" i="1" smtClean="0">
                          <a:solidFill>
                            <a:prstClr val="black"/>
                          </a:solidFill>
                          <a:latin typeface="Cambria Math" panose="02040503050406030204" pitchFamily="18" charset="0"/>
                        </a:rPr>
                        <m:t>𝒚</m:t>
                      </m:r>
                      <m:r>
                        <a:rPr lang="en-US" altLang="zh-TW" sz="2800" b="1" i="1" smtClean="0">
                          <a:solidFill>
                            <a:prstClr val="black"/>
                          </a:solidFill>
                          <a:latin typeface="Cambria Math" panose="02040503050406030204" pitchFamily="18" charset="0"/>
                        </a:rPr>
                        <m:t>′</m:t>
                      </m:r>
                    </m:oMath>
                  </m:oMathPara>
                </a14:m>
                <a:endParaRPr lang="zh-TW" altLang="en-US" sz="2800" b="1" dirty="0">
                  <a:solidFill>
                    <a:prstClr val="black"/>
                  </a:solidFill>
                  <a:latin typeface="Calibri" panose="020F0502020204030204"/>
                  <a:ea typeface="新細明體" panose="02020500000000000000" pitchFamily="18" charset="-120"/>
                </a:endParaRPr>
              </a:p>
            </p:txBody>
          </p:sp>
        </mc:Choice>
        <mc:Fallback xmlns="">
          <p:sp>
            <p:nvSpPr>
              <p:cNvPr id="12" name="文字方塊 16">
                <a:extLst>
                  <a:ext uri="{FF2B5EF4-FFF2-40B4-BE49-F238E27FC236}">
                    <a16:creationId xmlns:a16="http://schemas.microsoft.com/office/drawing/2014/main" id="{3C0BE531-6130-4B06-A646-41623FBA7EEC}"/>
                  </a:ext>
                </a:extLst>
              </p:cNvPr>
              <p:cNvSpPr txBox="1">
                <a:spLocks noRot="1" noChangeAspect="1" noMove="1" noResize="1" noEditPoints="1" noAdjustHandles="1" noChangeArrowheads="1" noChangeShapeType="1" noTextEdit="1"/>
              </p:cNvSpPr>
              <p:nvPr/>
            </p:nvSpPr>
            <p:spPr>
              <a:xfrm>
                <a:off x="6437286" y="3377189"/>
                <a:ext cx="283604" cy="430887"/>
              </a:xfrm>
              <a:prstGeom prst="rect">
                <a:avLst/>
              </a:prstGeom>
              <a:blipFill>
                <a:blip r:embed="rId4"/>
                <a:stretch>
                  <a:fillRect r="-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17">
                <a:extLst>
                  <a:ext uri="{FF2B5EF4-FFF2-40B4-BE49-F238E27FC236}">
                    <a16:creationId xmlns:a16="http://schemas.microsoft.com/office/drawing/2014/main" id="{0068A37F-A216-425A-A342-92E611A10A12}"/>
                  </a:ext>
                </a:extLst>
              </p:cNvPr>
              <p:cNvSpPr txBox="1"/>
              <p:nvPr/>
            </p:nvSpPr>
            <p:spPr>
              <a:xfrm>
                <a:off x="7941784" y="3361861"/>
                <a:ext cx="842332" cy="43088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acc>
                        <m:accPr>
                          <m:chr m:val="̂"/>
                          <m:ctrlPr>
                            <a:rPr lang="en-US" altLang="zh-TW" sz="2800" b="1" i="1" smtClean="0">
                              <a:solidFill>
                                <a:prstClr val="black"/>
                              </a:solidFill>
                              <a:latin typeface="Cambria Math" panose="02040503050406030204" pitchFamily="18" charset="0"/>
                            </a:rPr>
                          </m:ctrlPr>
                        </m:accPr>
                        <m:e>
                          <m:r>
                            <a:rPr lang="en-US" altLang="zh-TW" sz="2800" b="1" i="1" smtClean="0">
                              <a:solidFill>
                                <a:prstClr val="black"/>
                              </a:solidFill>
                              <a:latin typeface="Cambria Math" panose="02040503050406030204" pitchFamily="18" charset="0"/>
                            </a:rPr>
                            <m:t>𝒚</m:t>
                          </m:r>
                        </m:e>
                      </m:acc>
                    </m:oMath>
                  </m:oMathPara>
                </a14:m>
                <a:endParaRPr lang="zh-TW" altLang="en-US" sz="2800" b="1" dirty="0">
                  <a:solidFill>
                    <a:prstClr val="black"/>
                  </a:solidFill>
                  <a:latin typeface="Calibri" panose="020F0502020204030204"/>
                  <a:ea typeface="新細明體" panose="02020500000000000000" pitchFamily="18" charset="-120"/>
                </a:endParaRPr>
              </a:p>
            </p:txBody>
          </p:sp>
        </mc:Choice>
        <mc:Fallback xmlns="">
          <p:sp>
            <p:nvSpPr>
              <p:cNvPr id="13" name="文字方塊 17">
                <a:extLst>
                  <a:ext uri="{FF2B5EF4-FFF2-40B4-BE49-F238E27FC236}">
                    <a16:creationId xmlns:a16="http://schemas.microsoft.com/office/drawing/2014/main" id="{0068A37F-A216-425A-A342-92E611A10A12}"/>
                  </a:ext>
                </a:extLst>
              </p:cNvPr>
              <p:cNvSpPr txBox="1">
                <a:spLocks noRot="1" noChangeAspect="1" noMove="1" noResize="1" noEditPoints="1" noAdjustHandles="1" noChangeArrowheads="1" noChangeShapeType="1" noTextEdit="1"/>
              </p:cNvSpPr>
              <p:nvPr/>
            </p:nvSpPr>
            <p:spPr>
              <a:xfrm>
                <a:off x="7941784" y="3361861"/>
                <a:ext cx="842332" cy="430887"/>
              </a:xfrm>
              <a:prstGeom prst="rect">
                <a:avLst/>
              </a:prstGeom>
              <a:blipFill>
                <a:blip r:embed="rId5"/>
                <a:stretch>
                  <a:fillRect/>
                </a:stretch>
              </a:blipFill>
            </p:spPr>
            <p:txBody>
              <a:bodyPr/>
              <a:lstStyle/>
              <a:p>
                <a:r>
                  <a:rPr lang="zh-CN" altLang="en-US">
                    <a:noFill/>
                  </a:rPr>
                  <a:t> </a:t>
                </a:r>
              </a:p>
            </p:txBody>
          </p:sp>
        </mc:Fallback>
      </mc:AlternateContent>
      <p:cxnSp>
        <p:nvCxnSpPr>
          <p:cNvPr id="14" name="直線單箭頭接點 19">
            <a:extLst>
              <a:ext uri="{FF2B5EF4-FFF2-40B4-BE49-F238E27FC236}">
                <a16:creationId xmlns:a16="http://schemas.microsoft.com/office/drawing/2014/main" id="{C322083C-A5AC-4EE7-8151-CD0A788A82E2}"/>
              </a:ext>
            </a:extLst>
          </p:cNvPr>
          <p:cNvCxnSpPr>
            <a:cxnSpLocks/>
          </p:cNvCxnSpPr>
          <p:nvPr/>
        </p:nvCxnSpPr>
        <p:spPr>
          <a:xfrm>
            <a:off x="6865034" y="3626236"/>
            <a:ext cx="1286300" cy="0"/>
          </a:xfrm>
          <a:prstGeom prst="straightConnector1">
            <a:avLst/>
          </a:prstGeom>
          <a:noFill/>
          <a:ln w="57150" cap="flat" cmpd="sng" algn="ctr">
            <a:solidFill>
              <a:srgbClr val="4472C4"/>
            </a:solidFill>
            <a:prstDash val="sysDot"/>
            <a:miter lim="800000"/>
            <a:headEnd type="triangle" w="med" len="med"/>
            <a:tailEnd type="triangle" w="med" len="med"/>
          </a:ln>
          <a:effectLst/>
        </p:spPr>
      </p:cxnSp>
      <p:sp>
        <p:nvSpPr>
          <p:cNvPr id="15" name="文字方塊 23">
            <a:extLst>
              <a:ext uri="{FF2B5EF4-FFF2-40B4-BE49-F238E27FC236}">
                <a16:creationId xmlns:a16="http://schemas.microsoft.com/office/drawing/2014/main" id="{1357815B-D71E-4BB5-B173-B4CC2A7ED576}"/>
              </a:ext>
            </a:extLst>
          </p:cNvPr>
          <p:cNvSpPr txBox="1"/>
          <p:nvPr/>
        </p:nvSpPr>
        <p:spPr>
          <a:xfrm>
            <a:off x="6181317" y="3720763"/>
            <a:ext cx="2653733"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Cross entropy</a:t>
            </a:r>
            <a:endParaRPr lang="zh-TW" altLang="en-US" sz="2400" dirty="0">
              <a:solidFill>
                <a:prstClr val="black"/>
              </a:solidFill>
              <a:latin typeface="Calibri" panose="020F0502020204030204"/>
              <a:ea typeface="新細明體" panose="02020500000000000000" pitchFamily="18" charset="-120"/>
            </a:endParaRPr>
          </a:p>
        </p:txBody>
      </p:sp>
      <p:grpSp>
        <p:nvGrpSpPr>
          <p:cNvPr id="16" name="群組 28">
            <a:extLst>
              <a:ext uri="{FF2B5EF4-FFF2-40B4-BE49-F238E27FC236}">
                <a16:creationId xmlns:a16="http://schemas.microsoft.com/office/drawing/2014/main" id="{32EE0AEC-43EC-4A72-B019-449FE0427B71}"/>
              </a:ext>
            </a:extLst>
          </p:cNvPr>
          <p:cNvGrpSpPr/>
          <p:nvPr/>
        </p:nvGrpSpPr>
        <p:grpSpPr>
          <a:xfrm>
            <a:off x="7121244" y="1389910"/>
            <a:ext cx="1451388" cy="1968168"/>
            <a:chOff x="7190460" y="4154983"/>
            <a:chExt cx="1451388" cy="1968168"/>
          </a:xfrm>
        </p:grpSpPr>
        <mc:AlternateContent xmlns:mc="http://schemas.openxmlformats.org/markup-compatibility/2006" xmlns:a14="http://schemas.microsoft.com/office/drawing/2010/main">
          <mc:Choice Requires="a14">
            <p:sp>
              <p:nvSpPr>
                <p:cNvPr id="17" name="文字方塊 24">
                  <a:extLst>
                    <a:ext uri="{FF2B5EF4-FFF2-40B4-BE49-F238E27FC236}">
                      <a16:creationId xmlns:a16="http://schemas.microsoft.com/office/drawing/2014/main" id="{5824AA3E-A6A8-40E6-A5A7-F3E32E404FDB}"/>
                    </a:ext>
                  </a:extLst>
                </p:cNvPr>
                <p:cNvSpPr txBox="1"/>
                <p:nvPr/>
              </p:nvSpPr>
              <p:spPr>
                <a:xfrm>
                  <a:off x="8109843" y="4154983"/>
                  <a:ext cx="532005" cy="196816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prstClr val="black"/>
                                </a:solidFill>
                                <a:latin typeface="Cambria Math" panose="02040503050406030204" pitchFamily="18" charset="0"/>
                              </a:rPr>
                            </m:ctrlPr>
                          </m:dPr>
                          <m:e>
                            <m:eqArr>
                              <m:eqArrPr>
                                <m:ctrlPr>
                                  <a:rPr lang="en-US" altLang="zh-TW" sz="2800" i="1" smtClean="0">
                                    <a:solidFill>
                                      <a:prstClr val="black"/>
                                    </a:solidFill>
                                    <a:latin typeface="Cambria Math" panose="02040503050406030204" pitchFamily="18" charset="0"/>
                                  </a:rPr>
                                </m:ctrlPr>
                              </m:eqArrPr>
                              <m:e>
                                <m:r>
                                  <a:rPr lang="en-US" altLang="zh-TW" sz="2800" i="1" smtClean="0">
                                    <a:solidFill>
                                      <a:prstClr val="black"/>
                                    </a:solidFill>
                                    <a:latin typeface="Cambria Math" panose="02040503050406030204" pitchFamily="18" charset="0"/>
                                    <a:ea typeface="Cambria Math" panose="02040503050406030204" pitchFamily="18" charset="0"/>
                                  </a:rPr>
                                  <m:t>⋮</m:t>
                                </m:r>
                              </m:e>
                              <m:e>
                                <m:r>
                                  <a:rPr lang="en-US" altLang="zh-TW" sz="2800" i="1" smtClean="0">
                                    <a:solidFill>
                                      <a:prstClr val="black"/>
                                    </a:solidFill>
                                    <a:latin typeface="Cambria Math" panose="02040503050406030204" pitchFamily="18" charset="0"/>
                                  </a:rPr>
                                  <m:t>0</m:t>
                                </m:r>
                              </m:e>
                              <m:e>
                                <m:r>
                                  <a:rPr lang="en-US" altLang="zh-TW" sz="2800" i="1" smtClean="0">
                                    <a:solidFill>
                                      <a:prstClr val="black"/>
                                    </a:solidFill>
                                    <a:latin typeface="Cambria Math" panose="02040503050406030204" pitchFamily="18" charset="0"/>
                                  </a:rPr>
                                  <m:t>1</m:t>
                                </m:r>
                              </m:e>
                              <m:e>
                                <m:r>
                                  <a:rPr lang="en-US" altLang="zh-TW" sz="2800" i="1" smtClean="0">
                                    <a:solidFill>
                                      <a:prstClr val="black"/>
                                    </a:solidFill>
                                    <a:latin typeface="Cambria Math" panose="02040503050406030204" pitchFamily="18" charset="0"/>
                                  </a:rPr>
                                  <m:t>0</m:t>
                                </m:r>
                              </m:e>
                              <m:e>
                                <m:r>
                                  <a:rPr lang="zh-TW" altLang="en-US" sz="2800" i="1" smtClean="0">
                                    <a:solidFill>
                                      <a:prstClr val="black"/>
                                    </a:solidFill>
                                    <a:latin typeface="Cambria Math" panose="02040503050406030204" pitchFamily="18" charset="0"/>
                                  </a:rPr>
                                  <m:t>⋮</m:t>
                                </m:r>
                              </m:e>
                            </m:eqArr>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17" name="文字方塊 24">
                  <a:extLst>
                    <a:ext uri="{FF2B5EF4-FFF2-40B4-BE49-F238E27FC236}">
                      <a16:creationId xmlns:a16="http://schemas.microsoft.com/office/drawing/2014/main" id="{5824AA3E-A6A8-40E6-A5A7-F3E32E404FDB}"/>
                    </a:ext>
                  </a:extLst>
                </p:cNvPr>
                <p:cNvSpPr txBox="1">
                  <a:spLocks noRot="1" noChangeAspect="1" noMove="1" noResize="1" noEditPoints="1" noAdjustHandles="1" noChangeArrowheads="1" noChangeShapeType="1" noTextEdit="1"/>
                </p:cNvSpPr>
                <p:nvPr/>
              </p:nvSpPr>
              <p:spPr>
                <a:xfrm>
                  <a:off x="8109843" y="4154983"/>
                  <a:ext cx="532005" cy="1968168"/>
                </a:xfrm>
                <a:prstGeom prst="rect">
                  <a:avLst/>
                </a:prstGeom>
                <a:blipFill>
                  <a:blip r:embed="rId6"/>
                  <a:stretch>
                    <a:fillRect/>
                  </a:stretch>
                </a:blipFill>
              </p:spPr>
              <p:txBody>
                <a:bodyPr/>
                <a:lstStyle/>
                <a:p>
                  <a:r>
                    <a:rPr lang="zh-CN" altLang="en-US">
                      <a:noFill/>
                    </a:rPr>
                    <a:t> </a:t>
                  </a:r>
                </a:p>
              </p:txBody>
            </p:sp>
          </mc:Fallback>
        </mc:AlternateContent>
        <p:sp>
          <p:nvSpPr>
            <p:cNvPr id="18" name="文字方塊 25">
              <a:extLst>
                <a:ext uri="{FF2B5EF4-FFF2-40B4-BE49-F238E27FC236}">
                  <a16:creationId xmlns:a16="http://schemas.microsoft.com/office/drawing/2014/main" id="{E5CD6AFF-833A-4ABF-997B-9B2079BB007A}"/>
                </a:ext>
              </a:extLst>
            </p:cNvPr>
            <p:cNvSpPr txBox="1"/>
            <p:nvPr/>
          </p:nvSpPr>
          <p:spPr>
            <a:xfrm>
              <a:off x="7211205" y="4958622"/>
              <a:ext cx="940129" cy="369332"/>
            </a:xfrm>
            <a:prstGeom prst="rect">
              <a:avLst/>
            </a:prstGeom>
            <a:noFill/>
          </p:spPr>
          <p:txBody>
            <a:bodyPr wrap="square" rtlCol="0">
              <a:spAutoFit/>
            </a:bodyPr>
            <a:lstStyle/>
            <a:p>
              <a:pPr algn="r" defTabSz="457200"/>
              <a:r>
                <a:rPr lang="en-US" altLang="zh-TW" dirty="0">
                  <a:solidFill>
                    <a:prstClr val="black"/>
                  </a:solidFill>
                  <a:latin typeface="Calibri" panose="020F0502020204030204"/>
                  <a:ea typeface="新細明體" panose="02020500000000000000" pitchFamily="18" charset="-120"/>
                </a:rPr>
                <a:t>cat</a:t>
              </a:r>
              <a:endParaRPr lang="zh-TW" altLang="en-US" dirty="0">
                <a:solidFill>
                  <a:prstClr val="black"/>
                </a:solidFill>
                <a:latin typeface="Calibri" panose="020F0502020204030204"/>
                <a:ea typeface="新細明體" panose="02020500000000000000" pitchFamily="18" charset="-120"/>
              </a:endParaRPr>
            </a:p>
          </p:txBody>
        </p:sp>
        <p:sp>
          <p:nvSpPr>
            <p:cNvPr id="19" name="文字方塊 26">
              <a:extLst>
                <a:ext uri="{FF2B5EF4-FFF2-40B4-BE49-F238E27FC236}">
                  <a16:creationId xmlns:a16="http://schemas.microsoft.com/office/drawing/2014/main" id="{39EC3C36-3DCA-476A-A97E-7124FCF97F60}"/>
                </a:ext>
              </a:extLst>
            </p:cNvPr>
            <p:cNvSpPr txBox="1"/>
            <p:nvPr/>
          </p:nvSpPr>
          <p:spPr>
            <a:xfrm>
              <a:off x="7190460" y="4557731"/>
              <a:ext cx="940129" cy="369332"/>
            </a:xfrm>
            <a:prstGeom prst="rect">
              <a:avLst/>
            </a:prstGeom>
            <a:noFill/>
          </p:spPr>
          <p:txBody>
            <a:bodyPr wrap="square" rtlCol="0">
              <a:spAutoFit/>
            </a:bodyPr>
            <a:lstStyle/>
            <a:p>
              <a:pPr algn="r" defTabSz="457200"/>
              <a:r>
                <a:rPr lang="en-US" altLang="zh-TW" dirty="0">
                  <a:solidFill>
                    <a:prstClr val="black"/>
                  </a:solidFill>
                  <a:latin typeface="Calibri" panose="020F0502020204030204"/>
                  <a:ea typeface="新細明體" panose="02020500000000000000" pitchFamily="18" charset="-120"/>
                </a:rPr>
                <a:t>dog</a:t>
              </a:r>
              <a:endParaRPr lang="zh-TW" altLang="en-US" dirty="0">
                <a:solidFill>
                  <a:prstClr val="black"/>
                </a:solidFill>
                <a:latin typeface="Calibri" panose="020F0502020204030204"/>
                <a:ea typeface="新細明體" panose="02020500000000000000" pitchFamily="18" charset="-120"/>
              </a:endParaRPr>
            </a:p>
          </p:txBody>
        </p:sp>
        <p:sp>
          <p:nvSpPr>
            <p:cNvPr id="20" name="文字方塊 27">
              <a:extLst>
                <a:ext uri="{FF2B5EF4-FFF2-40B4-BE49-F238E27FC236}">
                  <a16:creationId xmlns:a16="http://schemas.microsoft.com/office/drawing/2014/main" id="{CCD0A9F6-DFBE-4FDF-B53E-7331FC95D565}"/>
                </a:ext>
              </a:extLst>
            </p:cNvPr>
            <p:cNvSpPr txBox="1"/>
            <p:nvPr/>
          </p:nvSpPr>
          <p:spPr>
            <a:xfrm>
              <a:off x="7200765" y="5327954"/>
              <a:ext cx="940129" cy="369332"/>
            </a:xfrm>
            <a:prstGeom prst="rect">
              <a:avLst/>
            </a:prstGeom>
            <a:noFill/>
          </p:spPr>
          <p:txBody>
            <a:bodyPr wrap="square" rtlCol="0">
              <a:spAutoFit/>
            </a:bodyPr>
            <a:lstStyle/>
            <a:p>
              <a:pPr algn="r" defTabSz="457200"/>
              <a:r>
                <a:rPr lang="en-US" altLang="zh-TW" dirty="0">
                  <a:solidFill>
                    <a:prstClr val="black"/>
                  </a:solidFill>
                  <a:latin typeface="Calibri" panose="020F0502020204030204"/>
                  <a:ea typeface="新細明體" panose="02020500000000000000" pitchFamily="18" charset="-120"/>
                </a:rPr>
                <a:t>tree</a:t>
              </a:r>
              <a:endParaRPr lang="zh-TW" altLang="en-US" dirty="0">
                <a:solidFill>
                  <a:prstClr val="black"/>
                </a:solidFill>
                <a:latin typeface="Calibri" panose="020F0502020204030204"/>
                <a:ea typeface="新細明體" panose="02020500000000000000" pitchFamily="18" charset="-120"/>
              </a:endParaRPr>
            </a:p>
          </p:txBody>
        </p:sp>
      </p:gr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24</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22" name="文字方塊 30">
            <a:extLst>
              <a:ext uri="{FF2B5EF4-FFF2-40B4-BE49-F238E27FC236}">
                <a16:creationId xmlns:a16="http://schemas.microsoft.com/office/drawing/2014/main" id="{73272833-7334-48C1-8301-04F23B51BB48}"/>
              </a:ext>
            </a:extLst>
          </p:cNvPr>
          <p:cNvSpPr txBox="1"/>
          <p:nvPr/>
        </p:nvSpPr>
        <p:spPr>
          <a:xfrm>
            <a:off x="821761" y="5532838"/>
            <a:ext cx="4362450" cy="646331"/>
          </a:xfrm>
          <a:prstGeom prst="rect">
            <a:avLst/>
          </a:prstGeom>
          <a:noFill/>
        </p:spPr>
        <p:txBody>
          <a:bodyPr wrap="square" rtlCol="0">
            <a:spAutoFit/>
          </a:bodyPr>
          <a:lstStyle/>
          <a:p>
            <a:pPr defTabSz="457200"/>
            <a:r>
              <a:rPr lang="en-US" altLang="zh-TW" dirty="0">
                <a:solidFill>
                  <a:prstClr val="black"/>
                </a:solidFill>
                <a:latin typeface="Calibri" panose="020F0502020204030204"/>
                <a:ea typeface="新細明體" panose="02020500000000000000" pitchFamily="18" charset="-120"/>
              </a:rPr>
              <a:t>(All the images to be classified have the same size.)</a:t>
            </a:r>
            <a:endParaRPr lang="zh-TW" altLang="en-US"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97D98E7-88A8-4C32-A98D-6D75CE782F11}"/>
                  </a:ext>
                </a:extLst>
              </p:cNvPr>
              <p:cNvSpPr txBox="1"/>
              <p:nvPr/>
            </p:nvSpPr>
            <p:spPr>
              <a:xfrm>
                <a:off x="6162727" y="1389910"/>
                <a:ext cx="804516" cy="196816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prstClr val="black"/>
                              </a:solidFill>
                              <a:latin typeface="Cambria Math" panose="02040503050406030204" pitchFamily="18" charset="0"/>
                            </a:rPr>
                          </m:ctrlPr>
                        </m:dPr>
                        <m:e>
                          <m:eqArr>
                            <m:eqArrPr>
                              <m:ctrlPr>
                                <a:rPr lang="en-US" altLang="zh-TW" sz="2800" i="1" smtClean="0">
                                  <a:solidFill>
                                    <a:prstClr val="black"/>
                                  </a:solidFill>
                                  <a:latin typeface="Cambria Math" panose="02040503050406030204" pitchFamily="18" charset="0"/>
                                </a:rPr>
                              </m:ctrlPr>
                            </m:eqArrPr>
                            <m:e>
                              <m:r>
                                <a:rPr lang="en-US" altLang="zh-TW" sz="2800" i="1" smtClean="0">
                                  <a:solidFill>
                                    <a:prstClr val="black"/>
                                  </a:solidFill>
                                  <a:latin typeface="Cambria Math" panose="02040503050406030204" pitchFamily="18" charset="0"/>
                                  <a:ea typeface="Cambria Math" panose="02040503050406030204" pitchFamily="18" charset="0"/>
                                </a:rPr>
                                <m:t>⋮</m:t>
                              </m:r>
                            </m:e>
                            <m:e>
                              <m:r>
                                <a:rPr lang="en-US" altLang="zh-TW" sz="2800" i="1" smtClean="0">
                                  <a:solidFill>
                                    <a:prstClr val="black"/>
                                  </a:solidFill>
                                  <a:latin typeface="Cambria Math" panose="02040503050406030204" pitchFamily="18" charset="0"/>
                                  <a:ea typeface="Cambria Math" panose="02040503050406030204" pitchFamily="18" charset="0"/>
                                </a:rPr>
                                <m:t>0.2</m:t>
                              </m:r>
                            </m:e>
                            <m:e>
                              <m:r>
                                <a:rPr lang="en-US" altLang="zh-TW" sz="2800" i="1" smtClean="0">
                                  <a:solidFill>
                                    <a:prstClr val="black"/>
                                  </a:solidFill>
                                  <a:latin typeface="Cambria Math" panose="02040503050406030204" pitchFamily="18" charset="0"/>
                                </a:rPr>
                                <m:t>0.7</m:t>
                              </m:r>
                            </m:e>
                            <m:e>
                              <m:r>
                                <a:rPr lang="en-US" altLang="zh-TW" sz="2800" i="1" smtClean="0">
                                  <a:solidFill>
                                    <a:prstClr val="black"/>
                                  </a:solidFill>
                                  <a:latin typeface="Cambria Math" panose="02040503050406030204" pitchFamily="18" charset="0"/>
                                </a:rPr>
                                <m:t>0.1</m:t>
                              </m:r>
                            </m:e>
                            <m:e>
                              <m:r>
                                <a:rPr lang="zh-TW" altLang="en-US" sz="2800" i="1" smtClean="0">
                                  <a:solidFill>
                                    <a:prstClr val="black"/>
                                  </a:solidFill>
                                  <a:latin typeface="Cambria Math" panose="02040503050406030204" pitchFamily="18" charset="0"/>
                                </a:rPr>
                                <m:t>⋮</m:t>
                              </m:r>
                            </m:e>
                          </m:eqArr>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23" name="文字方塊 22">
                <a:extLst>
                  <a:ext uri="{FF2B5EF4-FFF2-40B4-BE49-F238E27FC236}">
                    <a16:creationId xmlns:a16="http://schemas.microsoft.com/office/drawing/2014/main" id="{797D98E7-88A8-4C32-A98D-6D75CE782F11}"/>
                  </a:ext>
                </a:extLst>
              </p:cNvPr>
              <p:cNvSpPr txBox="1">
                <a:spLocks noRot="1" noChangeAspect="1" noMove="1" noResize="1" noEditPoints="1" noAdjustHandles="1" noChangeArrowheads="1" noChangeShapeType="1" noTextEdit="1"/>
              </p:cNvSpPr>
              <p:nvPr/>
            </p:nvSpPr>
            <p:spPr>
              <a:xfrm>
                <a:off x="6162727" y="1389910"/>
                <a:ext cx="804516" cy="1968168"/>
              </a:xfrm>
              <a:prstGeom prst="rect">
                <a:avLst/>
              </a:prstGeom>
              <a:blipFill>
                <a:blip r:embed="rId7"/>
                <a:stretch>
                  <a:fillRect/>
                </a:stretch>
              </a:blipFill>
            </p:spPr>
            <p:txBody>
              <a:bodyPr/>
              <a:lstStyle/>
              <a:p>
                <a:r>
                  <a:rPr lang="zh-CN" altLang="en-US">
                    <a:noFill/>
                  </a:rPr>
                  <a:t> </a:t>
                </a:r>
              </a:p>
            </p:txBody>
          </p:sp>
        </mc:Fallback>
      </mc:AlternateContent>
      <p:pic>
        <p:nvPicPr>
          <p:cNvPr id="33794" name="Picture 2" descr="CNN应用-图像分类、检索">
            <a:extLst>
              <a:ext uri="{FF2B5EF4-FFF2-40B4-BE49-F238E27FC236}">
                <a16:creationId xmlns:a16="http://schemas.microsoft.com/office/drawing/2014/main" id="{3FA66B02-54B4-4020-AD2C-DF932CE0F75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063" t="29361" r="57784" b="6123"/>
          <a:stretch/>
        </p:blipFill>
        <p:spPr bwMode="auto">
          <a:xfrm>
            <a:off x="6967243" y="4335913"/>
            <a:ext cx="1867186" cy="182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2040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標題 1">
            <a:extLst>
              <a:ext uri="{FF2B5EF4-FFF2-40B4-BE49-F238E27FC236}">
                <a16:creationId xmlns:a16="http://schemas.microsoft.com/office/drawing/2014/main" id="{A2DC84D2-0479-49C5-9651-42FCDD3C6F15}"/>
              </a:ext>
            </a:extLst>
          </p:cNvPr>
          <p:cNvSpPr txBox="1">
            <a:spLocks/>
          </p:cNvSpPr>
          <p:nvPr/>
        </p:nvSpPr>
        <p:spPr>
          <a:xfrm>
            <a:off x="1257300" y="33307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Image Classification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pic>
        <p:nvPicPr>
          <p:cNvPr id="24" name="圖片 3">
            <a:extLst>
              <a:ext uri="{FF2B5EF4-FFF2-40B4-BE49-F238E27FC236}">
                <a16:creationId xmlns:a16="http://schemas.microsoft.com/office/drawing/2014/main" id="{698A9B85-E3BA-45B6-9D6A-053EC19E3D88}"/>
              </a:ext>
            </a:extLst>
          </p:cNvPr>
          <p:cNvPicPr>
            <a:picLocks noChangeAspect="1"/>
          </p:cNvPicPr>
          <p:nvPr/>
        </p:nvPicPr>
        <p:blipFill>
          <a:blip r:embed="rId3"/>
          <a:stretch>
            <a:fillRect/>
          </a:stretch>
        </p:blipFill>
        <p:spPr>
          <a:xfrm>
            <a:off x="628650" y="2481134"/>
            <a:ext cx="2341436" cy="2492096"/>
          </a:xfrm>
          <a:prstGeom prst="rect">
            <a:avLst/>
          </a:prstGeom>
          <a:scene3d>
            <a:camera prst="isometricRightUp"/>
            <a:lightRig rig="threePt" dir="t"/>
          </a:scene3d>
        </p:spPr>
      </p:pic>
      <p:cxnSp>
        <p:nvCxnSpPr>
          <p:cNvPr id="25" name="直線單箭頭接點 5">
            <a:extLst>
              <a:ext uri="{FF2B5EF4-FFF2-40B4-BE49-F238E27FC236}">
                <a16:creationId xmlns:a16="http://schemas.microsoft.com/office/drawing/2014/main" id="{8C8C31E9-32B6-4FBC-A23B-866918FE8BFB}"/>
              </a:ext>
            </a:extLst>
          </p:cNvPr>
          <p:cNvCxnSpPr>
            <a:cxnSpLocks/>
          </p:cNvCxnSpPr>
          <p:nvPr/>
        </p:nvCxnSpPr>
        <p:spPr>
          <a:xfrm>
            <a:off x="2835539" y="3698963"/>
            <a:ext cx="770303" cy="0"/>
          </a:xfrm>
          <a:prstGeom prst="straightConnector1">
            <a:avLst/>
          </a:prstGeom>
          <a:noFill/>
          <a:ln w="38100" cap="flat" cmpd="sng" algn="ctr">
            <a:solidFill>
              <a:sysClr val="windowText" lastClr="000000"/>
            </a:solidFill>
            <a:prstDash val="solid"/>
            <a:miter lim="800000"/>
            <a:tailEnd type="triangle"/>
          </a:ln>
          <a:effectLst/>
        </p:spPr>
      </p:cxnSp>
      <p:grpSp>
        <p:nvGrpSpPr>
          <p:cNvPr id="26" name="群組 36">
            <a:extLst>
              <a:ext uri="{FF2B5EF4-FFF2-40B4-BE49-F238E27FC236}">
                <a16:creationId xmlns:a16="http://schemas.microsoft.com/office/drawing/2014/main" id="{005CDA3C-2A13-4D9A-8F93-59E7BFF5BDE7}"/>
              </a:ext>
            </a:extLst>
          </p:cNvPr>
          <p:cNvGrpSpPr/>
          <p:nvPr/>
        </p:nvGrpSpPr>
        <p:grpSpPr>
          <a:xfrm>
            <a:off x="3432093" y="2294909"/>
            <a:ext cx="3180483" cy="2650102"/>
            <a:chOff x="3432093" y="2294909"/>
            <a:chExt cx="3180483" cy="2650102"/>
          </a:xfrm>
        </p:grpSpPr>
        <p:pic>
          <p:nvPicPr>
            <p:cNvPr id="27" name="圖片 6">
              <a:extLst>
                <a:ext uri="{FF2B5EF4-FFF2-40B4-BE49-F238E27FC236}">
                  <a16:creationId xmlns:a16="http://schemas.microsoft.com/office/drawing/2014/main" id="{CDAF3EAB-97CD-46BF-A418-8FEE4F35C806}"/>
                </a:ext>
              </a:extLst>
            </p:cNvPr>
            <p:cNvPicPr>
              <a:picLocks noChangeAspect="1"/>
            </p:cNvPicPr>
            <p:nvPr/>
          </p:nvPicPr>
          <p:blipFill>
            <a:blip r:embed="rId3">
              <a:duotone>
                <a:prstClr val="black"/>
                <a:srgbClr val="4472C4">
                  <a:tint val="45000"/>
                  <a:satMod val="400000"/>
                </a:srgbClr>
              </a:duotone>
            </a:blip>
            <a:stretch>
              <a:fillRect/>
            </a:stretch>
          </p:blipFill>
          <p:spPr>
            <a:xfrm>
              <a:off x="3432093" y="2294909"/>
              <a:ext cx="2341436" cy="2492096"/>
            </a:xfrm>
            <a:prstGeom prst="rect">
              <a:avLst/>
            </a:prstGeom>
            <a:scene3d>
              <a:camera prst="isometricRightUp"/>
              <a:lightRig rig="threePt" dir="t"/>
            </a:scene3d>
          </p:spPr>
        </p:pic>
        <p:pic>
          <p:nvPicPr>
            <p:cNvPr id="28" name="圖片 7">
              <a:extLst>
                <a:ext uri="{FF2B5EF4-FFF2-40B4-BE49-F238E27FC236}">
                  <a16:creationId xmlns:a16="http://schemas.microsoft.com/office/drawing/2014/main" id="{A7D44F8C-E556-463D-824C-841689C22DB3}"/>
                </a:ext>
              </a:extLst>
            </p:cNvPr>
            <p:cNvPicPr>
              <a:picLocks noChangeAspect="1"/>
            </p:cNvPicPr>
            <p:nvPr/>
          </p:nvPicPr>
          <p:blipFill>
            <a:blip r:embed="rId3">
              <a:duotone>
                <a:prstClr val="black"/>
                <a:srgbClr val="ED7D31">
                  <a:tint val="45000"/>
                  <a:satMod val="400000"/>
                </a:srgbClr>
              </a:duotone>
            </a:blip>
            <a:stretch>
              <a:fillRect/>
            </a:stretch>
          </p:blipFill>
          <p:spPr>
            <a:xfrm>
              <a:off x="3834690" y="2374424"/>
              <a:ext cx="2341436" cy="2492096"/>
            </a:xfrm>
            <a:prstGeom prst="rect">
              <a:avLst/>
            </a:prstGeom>
            <a:scene3d>
              <a:camera prst="isometricRightUp"/>
              <a:lightRig rig="threePt" dir="t"/>
            </a:scene3d>
          </p:spPr>
        </p:pic>
        <p:pic>
          <p:nvPicPr>
            <p:cNvPr id="29" name="圖片 8">
              <a:extLst>
                <a:ext uri="{FF2B5EF4-FFF2-40B4-BE49-F238E27FC236}">
                  <a16:creationId xmlns:a16="http://schemas.microsoft.com/office/drawing/2014/main" id="{6C213FDC-59A4-425D-9618-3BEDB40D3726}"/>
                </a:ext>
              </a:extLst>
            </p:cNvPr>
            <p:cNvPicPr>
              <a:picLocks noChangeAspect="1"/>
            </p:cNvPicPr>
            <p:nvPr/>
          </p:nvPicPr>
          <p:blipFill>
            <a:blip r:embed="rId3">
              <a:duotone>
                <a:prstClr val="black"/>
                <a:srgbClr val="70AD47">
                  <a:tint val="45000"/>
                  <a:satMod val="400000"/>
                </a:srgbClr>
              </a:duotone>
            </a:blip>
            <a:stretch>
              <a:fillRect/>
            </a:stretch>
          </p:blipFill>
          <p:spPr>
            <a:xfrm>
              <a:off x="4271140" y="2452915"/>
              <a:ext cx="2341436" cy="2492096"/>
            </a:xfrm>
            <a:prstGeom prst="rect">
              <a:avLst/>
            </a:prstGeom>
            <a:scene3d>
              <a:camera prst="isometricRightUp"/>
              <a:lightRig rig="threePt" dir="t"/>
            </a:scene3d>
          </p:spPr>
        </p:pic>
      </p:grpSp>
      <p:sp>
        <p:nvSpPr>
          <p:cNvPr id="30" name="文字方塊 9">
            <a:extLst>
              <a:ext uri="{FF2B5EF4-FFF2-40B4-BE49-F238E27FC236}">
                <a16:creationId xmlns:a16="http://schemas.microsoft.com/office/drawing/2014/main" id="{C08959A1-8442-4772-9670-37AC19817253}"/>
              </a:ext>
            </a:extLst>
          </p:cNvPr>
          <p:cNvSpPr txBox="1"/>
          <p:nvPr/>
        </p:nvSpPr>
        <p:spPr>
          <a:xfrm>
            <a:off x="1824402" y="4742397"/>
            <a:ext cx="2035834"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100 x 100</a:t>
            </a:r>
            <a:endParaRPr lang="zh-TW" altLang="en-US" sz="2400" dirty="0">
              <a:solidFill>
                <a:prstClr val="black"/>
              </a:solidFill>
              <a:latin typeface="Calibri" panose="020F0502020204030204"/>
              <a:ea typeface="新細明體" panose="02020500000000000000" pitchFamily="18" charset="-120"/>
            </a:endParaRPr>
          </a:p>
        </p:txBody>
      </p:sp>
      <p:sp>
        <p:nvSpPr>
          <p:cNvPr id="31" name="文字方塊 10">
            <a:extLst>
              <a:ext uri="{FF2B5EF4-FFF2-40B4-BE49-F238E27FC236}">
                <a16:creationId xmlns:a16="http://schemas.microsoft.com/office/drawing/2014/main" id="{D00F60FE-912C-467B-8E8B-EE2213CFB83C}"/>
              </a:ext>
            </a:extLst>
          </p:cNvPr>
          <p:cNvSpPr txBox="1"/>
          <p:nvPr/>
        </p:nvSpPr>
        <p:spPr>
          <a:xfrm>
            <a:off x="5332956" y="4714178"/>
            <a:ext cx="825918"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100</a:t>
            </a:r>
            <a:endParaRPr lang="zh-TW" altLang="en-US" sz="2400" dirty="0">
              <a:solidFill>
                <a:prstClr val="black"/>
              </a:solidFill>
              <a:latin typeface="Calibri" panose="020F0502020204030204"/>
              <a:ea typeface="新細明體" panose="02020500000000000000" pitchFamily="18" charset="-120"/>
            </a:endParaRPr>
          </a:p>
        </p:txBody>
      </p:sp>
      <p:sp>
        <p:nvSpPr>
          <p:cNvPr id="32" name="文字方塊 11">
            <a:extLst>
              <a:ext uri="{FF2B5EF4-FFF2-40B4-BE49-F238E27FC236}">
                <a16:creationId xmlns:a16="http://schemas.microsoft.com/office/drawing/2014/main" id="{2A225DA9-68A3-40BF-9479-A11B2DAA4480}"/>
              </a:ext>
            </a:extLst>
          </p:cNvPr>
          <p:cNvSpPr txBox="1"/>
          <p:nvPr/>
        </p:nvSpPr>
        <p:spPr>
          <a:xfrm>
            <a:off x="6121673" y="2826859"/>
            <a:ext cx="825918"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100</a:t>
            </a:r>
            <a:endParaRPr lang="zh-TW" altLang="en-US" sz="2400" dirty="0">
              <a:solidFill>
                <a:prstClr val="black"/>
              </a:solidFill>
              <a:latin typeface="Calibri" panose="020F0502020204030204"/>
              <a:ea typeface="新細明體" panose="02020500000000000000" pitchFamily="18" charset="-120"/>
            </a:endParaRPr>
          </a:p>
        </p:txBody>
      </p:sp>
      <p:sp>
        <p:nvSpPr>
          <p:cNvPr id="33" name="文字方塊 12">
            <a:extLst>
              <a:ext uri="{FF2B5EF4-FFF2-40B4-BE49-F238E27FC236}">
                <a16:creationId xmlns:a16="http://schemas.microsoft.com/office/drawing/2014/main" id="{46AEBB04-BDFF-42EB-8B22-454030974C61}"/>
              </a:ext>
            </a:extLst>
          </p:cNvPr>
          <p:cNvSpPr txBox="1"/>
          <p:nvPr/>
        </p:nvSpPr>
        <p:spPr>
          <a:xfrm>
            <a:off x="5138251" y="1347444"/>
            <a:ext cx="1519071"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3 channels</a:t>
            </a:r>
            <a:endParaRPr lang="zh-TW" altLang="en-US" sz="2400" dirty="0">
              <a:solidFill>
                <a:prstClr val="black"/>
              </a:solidFill>
              <a:latin typeface="Calibri" panose="020F0502020204030204"/>
              <a:ea typeface="新細明體" panose="02020500000000000000" pitchFamily="18" charset="-120"/>
            </a:endParaRPr>
          </a:p>
        </p:txBody>
      </p:sp>
      <p:sp>
        <p:nvSpPr>
          <p:cNvPr id="34" name="文字方塊 13">
            <a:extLst>
              <a:ext uri="{FF2B5EF4-FFF2-40B4-BE49-F238E27FC236}">
                <a16:creationId xmlns:a16="http://schemas.microsoft.com/office/drawing/2014/main" id="{BBCDB210-A414-42F0-9A81-B4C9A115265C}"/>
              </a:ext>
            </a:extLst>
          </p:cNvPr>
          <p:cNvSpPr txBox="1"/>
          <p:nvPr/>
        </p:nvSpPr>
        <p:spPr>
          <a:xfrm>
            <a:off x="2682880" y="2709960"/>
            <a:ext cx="1019264" cy="830997"/>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3-D </a:t>
            </a:r>
          </a:p>
          <a:p>
            <a:pPr algn="ctr" defTabSz="457200"/>
            <a:r>
              <a:rPr lang="en-US" altLang="zh-TW" sz="2400" dirty="0">
                <a:solidFill>
                  <a:prstClr val="black"/>
                </a:solidFill>
                <a:latin typeface="Calibri" panose="020F0502020204030204"/>
                <a:ea typeface="新細明體" panose="02020500000000000000" pitchFamily="18" charset="-120"/>
              </a:rPr>
              <a:t>tensor</a:t>
            </a:r>
            <a:endParaRPr lang="zh-TW" altLang="en-US" sz="2400" dirty="0">
              <a:solidFill>
                <a:prstClr val="black"/>
              </a:solidFill>
              <a:latin typeface="Calibri" panose="020F0502020204030204"/>
              <a:ea typeface="新細明體" panose="02020500000000000000" pitchFamily="18" charset="-120"/>
            </a:endParaRPr>
          </a:p>
        </p:txBody>
      </p:sp>
      <p:sp>
        <p:nvSpPr>
          <p:cNvPr id="35" name="右大括弧 14">
            <a:extLst>
              <a:ext uri="{FF2B5EF4-FFF2-40B4-BE49-F238E27FC236}">
                <a16:creationId xmlns:a16="http://schemas.microsoft.com/office/drawing/2014/main" id="{F4A107AC-6E99-432C-BDA2-F7E66BA4B280}"/>
              </a:ext>
            </a:extLst>
          </p:cNvPr>
          <p:cNvSpPr/>
          <p:nvPr/>
        </p:nvSpPr>
        <p:spPr>
          <a:xfrm rot="17183749">
            <a:off x="5851745" y="1525897"/>
            <a:ext cx="199486" cy="1003772"/>
          </a:xfrm>
          <a:prstGeom prst="rightBrace">
            <a:avLst>
              <a:gd name="adj1" fmla="val 30921"/>
              <a:gd name="adj2" fmla="val 50000"/>
            </a:avLst>
          </a:pr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6" name="直線單箭頭接點 19">
            <a:extLst>
              <a:ext uri="{FF2B5EF4-FFF2-40B4-BE49-F238E27FC236}">
                <a16:creationId xmlns:a16="http://schemas.microsoft.com/office/drawing/2014/main" id="{759CADA7-D14B-4459-A980-CEA04DBDA21A}"/>
              </a:ext>
            </a:extLst>
          </p:cNvPr>
          <p:cNvCxnSpPr>
            <a:cxnSpLocks/>
          </p:cNvCxnSpPr>
          <p:nvPr/>
        </p:nvCxnSpPr>
        <p:spPr>
          <a:xfrm>
            <a:off x="6395911" y="3659205"/>
            <a:ext cx="738544" cy="0"/>
          </a:xfrm>
          <a:prstGeom prst="straightConnector1">
            <a:avLst/>
          </a:prstGeom>
          <a:noFill/>
          <a:ln w="38100" cap="flat" cmpd="sng" algn="ctr">
            <a:solidFill>
              <a:sysClr val="windowText" lastClr="000000"/>
            </a:solidFill>
            <a:prstDash val="solid"/>
            <a:miter lim="800000"/>
            <a:tailEnd type="triangle"/>
          </a:ln>
          <a:effectLst/>
        </p:spPr>
      </p:cxnSp>
      <p:sp>
        <p:nvSpPr>
          <p:cNvPr id="40" name="文字方塊 27">
            <a:extLst>
              <a:ext uri="{FF2B5EF4-FFF2-40B4-BE49-F238E27FC236}">
                <a16:creationId xmlns:a16="http://schemas.microsoft.com/office/drawing/2014/main" id="{251BEF5C-8C2C-47BE-9ACA-4E2C0C8B6086}"/>
              </a:ext>
            </a:extLst>
          </p:cNvPr>
          <p:cNvSpPr txBox="1"/>
          <p:nvPr/>
        </p:nvSpPr>
        <p:spPr>
          <a:xfrm>
            <a:off x="7753622" y="1393610"/>
            <a:ext cx="1284258" cy="369332"/>
          </a:xfrm>
          <a:prstGeom prst="rect">
            <a:avLst/>
          </a:prstGeom>
          <a:noFill/>
        </p:spPr>
        <p:txBody>
          <a:bodyPr wrap="square" rtlCol="0">
            <a:spAutoFit/>
          </a:bodyPr>
          <a:lstStyle/>
          <a:p>
            <a:pPr defTabSz="457200"/>
            <a:r>
              <a:rPr lang="en-US" altLang="zh-TW" dirty="0">
                <a:solidFill>
                  <a:prstClr val="black"/>
                </a:solidFill>
                <a:latin typeface="Calibri" panose="020F0502020204030204"/>
                <a:ea typeface="新細明體" panose="02020500000000000000" pitchFamily="18" charset="-120"/>
              </a:rPr>
              <a:t>100 x 100</a:t>
            </a:r>
            <a:endParaRPr lang="zh-TW" altLang="en-US" dirty="0">
              <a:solidFill>
                <a:prstClr val="black"/>
              </a:solidFill>
              <a:latin typeface="Calibri" panose="020F0502020204030204"/>
              <a:ea typeface="新細明體" panose="02020500000000000000" pitchFamily="18" charset="-120"/>
            </a:endParaRPr>
          </a:p>
        </p:txBody>
      </p:sp>
      <p:sp>
        <p:nvSpPr>
          <p:cNvPr id="41" name="文字方塊 29">
            <a:extLst>
              <a:ext uri="{FF2B5EF4-FFF2-40B4-BE49-F238E27FC236}">
                <a16:creationId xmlns:a16="http://schemas.microsoft.com/office/drawing/2014/main" id="{43DF7900-1978-4278-8CC4-740EB498B01A}"/>
              </a:ext>
            </a:extLst>
          </p:cNvPr>
          <p:cNvSpPr txBox="1"/>
          <p:nvPr/>
        </p:nvSpPr>
        <p:spPr>
          <a:xfrm>
            <a:off x="7737230" y="3429000"/>
            <a:ext cx="1284258" cy="369332"/>
          </a:xfrm>
          <a:prstGeom prst="rect">
            <a:avLst/>
          </a:prstGeom>
          <a:noFill/>
        </p:spPr>
        <p:txBody>
          <a:bodyPr wrap="square" rtlCol="0">
            <a:spAutoFit/>
          </a:bodyPr>
          <a:lstStyle/>
          <a:p>
            <a:pPr defTabSz="457200"/>
            <a:r>
              <a:rPr lang="en-US" altLang="zh-TW" dirty="0">
                <a:solidFill>
                  <a:prstClr val="black"/>
                </a:solidFill>
                <a:latin typeface="Calibri" panose="020F0502020204030204"/>
                <a:ea typeface="新細明體" panose="02020500000000000000" pitchFamily="18" charset="-120"/>
              </a:rPr>
              <a:t>100 x 100</a:t>
            </a:r>
            <a:endParaRPr lang="zh-TW" altLang="en-US" dirty="0">
              <a:solidFill>
                <a:prstClr val="black"/>
              </a:solidFill>
              <a:latin typeface="Calibri" panose="020F0502020204030204"/>
              <a:ea typeface="新細明體" panose="02020500000000000000" pitchFamily="18" charset="-120"/>
            </a:endParaRPr>
          </a:p>
        </p:txBody>
      </p:sp>
      <p:sp>
        <p:nvSpPr>
          <p:cNvPr id="42" name="文字方塊 30">
            <a:extLst>
              <a:ext uri="{FF2B5EF4-FFF2-40B4-BE49-F238E27FC236}">
                <a16:creationId xmlns:a16="http://schemas.microsoft.com/office/drawing/2014/main" id="{1CC88B8C-BC4B-4638-8208-D1981F658075}"/>
              </a:ext>
            </a:extLst>
          </p:cNvPr>
          <p:cNvSpPr txBox="1"/>
          <p:nvPr/>
        </p:nvSpPr>
        <p:spPr>
          <a:xfrm>
            <a:off x="7753622" y="5273956"/>
            <a:ext cx="1284258" cy="369332"/>
          </a:xfrm>
          <a:prstGeom prst="rect">
            <a:avLst/>
          </a:prstGeom>
          <a:noFill/>
        </p:spPr>
        <p:txBody>
          <a:bodyPr wrap="square" rtlCol="0">
            <a:spAutoFit/>
          </a:bodyPr>
          <a:lstStyle/>
          <a:p>
            <a:pPr defTabSz="457200"/>
            <a:r>
              <a:rPr lang="en-US" altLang="zh-TW" dirty="0">
                <a:solidFill>
                  <a:prstClr val="black"/>
                </a:solidFill>
                <a:latin typeface="Calibri" panose="020F0502020204030204"/>
                <a:ea typeface="新細明體" panose="02020500000000000000" pitchFamily="18" charset="-120"/>
              </a:rPr>
              <a:t>100 x 100</a:t>
            </a:r>
            <a:endParaRPr lang="zh-TW" altLang="en-US" dirty="0">
              <a:solidFill>
                <a:prstClr val="black"/>
              </a:solidFill>
              <a:latin typeface="Calibri" panose="020F0502020204030204"/>
              <a:ea typeface="新細明體" panose="02020500000000000000" pitchFamily="18" charset="-120"/>
            </a:endParaRPr>
          </a:p>
        </p:txBody>
      </p:sp>
      <p:sp>
        <p:nvSpPr>
          <p:cNvPr id="43" name="文字方塊 32">
            <a:extLst>
              <a:ext uri="{FF2B5EF4-FFF2-40B4-BE49-F238E27FC236}">
                <a16:creationId xmlns:a16="http://schemas.microsoft.com/office/drawing/2014/main" id="{DC9CB370-4F0C-4DB6-A51F-05D0A22470CD}"/>
              </a:ext>
            </a:extLst>
          </p:cNvPr>
          <p:cNvSpPr txBox="1"/>
          <p:nvPr/>
        </p:nvSpPr>
        <p:spPr>
          <a:xfrm>
            <a:off x="2540248" y="5562326"/>
            <a:ext cx="3710178" cy="461665"/>
          </a:xfrm>
          <a:prstGeom prst="rect">
            <a:avLst/>
          </a:prstGeom>
          <a:noFill/>
        </p:spPr>
        <p:txBody>
          <a:bodyPr wrap="square">
            <a:spAutoFit/>
          </a:bodyPr>
          <a:lstStyle/>
          <a:p>
            <a:pPr algn="r" defTabSz="457200"/>
            <a:r>
              <a:rPr lang="en-US" altLang="zh-TW" sz="2400" dirty="0">
                <a:solidFill>
                  <a:prstClr val="black"/>
                </a:solidFill>
                <a:latin typeface="Calibri" panose="020F0502020204030204"/>
                <a:ea typeface="新細明體" panose="02020500000000000000" pitchFamily="18" charset="-120"/>
              </a:rPr>
              <a:t>value represents </a:t>
            </a:r>
            <a:r>
              <a:rPr lang="zh-TW" altLang="en-US" sz="2400" dirty="0">
                <a:solidFill>
                  <a:srgbClr val="C00000"/>
                </a:solidFill>
                <a:latin typeface="Calibri" panose="020F0502020204030204"/>
                <a:ea typeface="新細明體" panose="02020500000000000000" pitchFamily="18" charset="-120"/>
              </a:rPr>
              <a:t>intensity</a:t>
            </a:r>
          </a:p>
        </p:txBody>
      </p:sp>
      <p:cxnSp>
        <p:nvCxnSpPr>
          <p:cNvPr id="44" name="直線單箭頭接點 33">
            <a:extLst>
              <a:ext uri="{FF2B5EF4-FFF2-40B4-BE49-F238E27FC236}">
                <a16:creationId xmlns:a16="http://schemas.microsoft.com/office/drawing/2014/main" id="{F87C4521-861E-4B9C-A083-40DC6CC6AD59}"/>
              </a:ext>
            </a:extLst>
          </p:cNvPr>
          <p:cNvCxnSpPr>
            <a:cxnSpLocks/>
          </p:cNvCxnSpPr>
          <p:nvPr/>
        </p:nvCxnSpPr>
        <p:spPr>
          <a:xfrm flipV="1">
            <a:off x="6250426" y="5074283"/>
            <a:ext cx="1065415" cy="577321"/>
          </a:xfrm>
          <a:prstGeom prst="straightConnector1">
            <a:avLst/>
          </a:prstGeom>
          <a:noFill/>
          <a:ln w="38100" cap="flat" cmpd="sng" algn="ctr">
            <a:solidFill>
              <a:sysClr val="windowText" lastClr="000000"/>
            </a:solidFill>
            <a:prstDash val="sysDot"/>
            <a:miter lim="800000"/>
            <a:tailEnd type="triangle"/>
          </a:ln>
          <a:effectLst/>
        </p:spPr>
      </p:cxnSp>
      <p:graphicFrame>
        <p:nvGraphicFramePr>
          <p:cNvPr id="37" name="表格 23">
            <a:extLst>
              <a:ext uri="{FF2B5EF4-FFF2-40B4-BE49-F238E27FC236}">
                <a16:creationId xmlns:a16="http://schemas.microsoft.com/office/drawing/2014/main" id="{4AE597C4-3B21-423D-9F57-A4B502ACAF54}"/>
              </a:ext>
            </a:extLst>
          </p:cNvPr>
          <p:cNvGraphicFramePr>
            <a:graphicFrameLocks noGrp="1"/>
          </p:cNvGraphicFramePr>
          <p:nvPr>
            <p:extLst>
              <p:ext uri="{D42A27DB-BD31-4B8C-83A1-F6EECF244321}">
                <p14:modId xmlns:p14="http://schemas.microsoft.com/office/powerpoint/2010/main" val="1383072661"/>
              </p:ext>
            </p:extLst>
          </p:nvPr>
        </p:nvGraphicFramePr>
        <p:xfrm>
          <a:off x="7324931" y="520224"/>
          <a:ext cx="421389" cy="185420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171729262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272278745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41421192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1825862684"/>
                  </a:ext>
                </a:extLst>
              </a:tr>
            </a:tbl>
          </a:graphicData>
        </a:graphic>
      </p:graphicFrame>
      <p:graphicFrame>
        <p:nvGraphicFramePr>
          <p:cNvPr id="38" name="表格 37">
            <a:extLst>
              <a:ext uri="{FF2B5EF4-FFF2-40B4-BE49-F238E27FC236}">
                <a16:creationId xmlns:a16="http://schemas.microsoft.com/office/drawing/2014/main" id="{7CCFF67E-047A-4A91-9648-2AFFB2294D9A}"/>
              </a:ext>
            </a:extLst>
          </p:cNvPr>
          <p:cNvGraphicFramePr>
            <a:graphicFrameLocks noGrp="1"/>
          </p:cNvGraphicFramePr>
          <p:nvPr>
            <p:extLst>
              <p:ext uri="{D42A27DB-BD31-4B8C-83A1-F6EECF244321}">
                <p14:modId xmlns:p14="http://schemas.microsoft.com/office/powerpoint/2010/main" val="2005229563"/>
              </p:ext>
            </p:extLst>
          </p:nvPr>
        </p:nvGraphicFramePr>
        <p:xfrm>
          <a:off x="7324930" y="2437889"/>
          <a:ext cx="421389" cy="185420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171729262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272278745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41421192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1825862684"/>
                  </a:ext>
                </a:extLst>
              </a:tr>
            </a:tbl>
          </a:graphicData>
        </a:graphic>
      </p:graphicFrame>
      <p:graphicFrame>
        <p:nvGraphicFramePr>
          <p:cNvPr id="39" name="表格 38">
            <a:extLst>
              <a:ext uri="{FF2B5EF4-FFF2-40B4-BE49-F238E27FC236}">
                <a16:creationId xmlns:a16="http://schemas.microsoft.com/office/drawing/2014/main" id="{A13992F1-8EFC-4443-8D6C-94881BFBD260}"/>
              </a:ext>
            </a:extLst>
          </p:cNvPr>
          <p:cNvGraphicFramePr>
            <a:graphicFrameLocks noGrp="1"/>
          </p:cNvGraphicFramePr>
          <p:nvPr>
            <p:extLst>
              <p:ext uri="{D42A27DB-BD31-4B8C-83A1-F6EECF244321}">
                <p14:modId xmlns:p14="http://schemas.microsoft.com/office/powerpoint/2010/main" val="1992540045"/>
              </p:ext>
            </p:extLst>
          </p:nvPr>
        </p:nvGraphicFramePr>
        <p:xfrm>
          <a:off x="7324930" y="4355554"/>
          <a:ext cx="421389" cy="185420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171729262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272278745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41421192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1825862684"/>
                  </a:ext>
                </a:extLst>
              </a:tr>
            </a:tbl>
          </a:graphicData>
        </a:graphic>
      </p:graphicFrame>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標題 1">
            <a:extLst>
              <a:ext uri="{FF2B5EF4-FFF2-40B4-BE49-F238E27FC236}">
                <a16:creationId xmlns:a16="http://schemas.microsoft.com/office/drawing/2014/main" id="{A2DC84D2-0479-49C5-9651-42FCDD3C6F15}"/>
              </a:ext>
            </a:extLst>
          </p:cNvPr>
          <p:cNvSpPr txBox="1">
            <a:spLocks/>
          </p:cNvSpPr>
          <p:nvPr/>
        </p:nvSpPr>
        <p:spPr>
          <a:xfrm>
            <a:off x="1257300" y="33307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Image Classification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pic>
        <p:nvPicPr>
          <p:cNvPr id="3" name="图片 2">
            <a:extLst>
              <a:ext uri="{FF2B5EF4-FFF2-40B4-BE49-F238E27FC236}">
                <a16:creationId xmlns:a16="http://schemas.microsoft.com/office/drawing/2014/main" id="{4E46FDE3-5946-446E-BC03-BB9A785BA722}"/>
              </a:ext>
            </a:extLst>
          </p:cNvPr>
          <p:cNvPicPr>
            <a:picLocks noChangeAspect="1"/>
          </p:cNvPicPr>
          <p:nvPr/>
        </p:nvPicPr>
        <p:blipFill rotWithShape="1">
          <a:blip r:embed="rId3">
            <a:extLst>
              <a:ext uri="{28A0092B-C50C-407E-A947-70E740481C1C}">
                <a14:useLocalDpi xmlns:a14="http://schemas.microsoft.com/office/drawing/2010/main" val="0"/>
              </a:ext>
            </a:extLst>
          </a:blip>
          <a:srcRect t="9810" b="9810"/>
          <a:stretch/>
        </p:blipFill>
        <p:spPr>
          <a:xfrm>
            <a:off x="153748" y="1480206"/>
            <a:ext cx="6239822" cy="2482433"/>
          </a:xfrm>
          <a:prstGeom prst="rect">
            <a:avLst/>
          </a:prstGeom>
        </p:spPr>
      </p:pic>
      <p:pic>
        <p:nvPicPr>
          <p:cNvPr id="7" name="图片 6">
            <a:extLst>
              <a:ext uri="{FF2B5EF4-FFF2-40B4-BE49-F238E27FC236}">
                <a16:creationId xmlns:a16="http://schemas.microsoft.com/office/drawing/2014/main" id="{D0FB1EE1-7518-47D3-A444-DAC7524E90BE}"/>
              </a:ext>
            </a:extLst>
          </p:cNvPr>
          <p:cNvPicPr>
            <a:picLocks noChangeAspect="1"/>
          </p:cNvPicPr>
          <p:nvPr/>
        </p:nvPicPr>
        <p:blipFill rotWithShape="1">
          <a:blip r:embed="rId4">
            <a:extLst>
              <a:ext uri="{28A0092B-C50C-407E-A947-70E740481C1C}">
                <a14:useLocalDpi xmlns:a14="http://schemas.microsoft.com/office/drawing/2010/main" val="0"/>
              </a:ext>
            </a:extLst>
          </a:blip>
          <a:srcRect t="7825" b="13357"/>
          <a:stretch/>
        </p:blipFill>
        <p:spPr>
          <a:xfrm>
            <a:off x="902332" y="3962639"/>
            <a:ext cx="8087920" cy="2260136"/>
          </a:xfrm>
          <a:prstGeom prst="rect">
            <a:avLst/>
          </a:prstGeom>
        </p:spPr>
      </p:pic>
    </p:spTree>
    <p:extLst>
      <p:ext uri="{BB962C8B-B14F-4D97-AF65-F5344CB8AC3E}">
        <p14:creationId xmlns:p14="http://schemas.microsoft.com/office/powerpoint/2010/main" val="27684371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7" name="直線單箭頭接點 3">
            <a:extLst>
              <a:ext uri="{FF2B5EF4-FFF2-40B4-BE49-F238E27FC236}">
                <a16:creationId xmlns:a16="http://schemas.microsoft.com/office/drawing/2014/main" id="{EED2FB4E-24AE-4389-9BAB-80D3A5FBA4E8}"/>
              </a:ext>
            </a:extLst>
          </p:cNvPr>
          <p:cNvCxnSpPr>
            <a:cxnSpLocks/>
          </p:cNvCxnSpPr>
          <p:nvPr/>
        </p:nvCxnSpPr>
        <p:spPr>
          <a:xfrm>
            <a:off x="4231128" y="1718368"/>
            <a:ext cx="2535722" cy="0"/>
          </a:xfrm>
          <a:prstGeom prst="straightConnector1">
            <a:avLst/>
          </a:prstGeom>
          <a:noFill/>
          <a:ln w="38100" cap="flat" cmpd="sng" algn="ctr">
            <a:solidFill>
              <a:sysClr val="windowText" lastClr="000000"/>
            </a:solidFill>
            <a:prstDash val="solid"/>
            <a:miter lim="800000"/>
            <a:tailEnd type="triangle"/>
          </a:ln>
          <a:effectLst/>
        </p:spPr>
      </p:cxnSp>
      <p:cxnSp>
        <p:nvCxnSpPr>
          <p:cNvPr id="8" name="直線單箭頭接點 4">
            <a:extLst>
              <a:ext uri="{FF2B5EF4-FFF2-40B4-BE49-F238E27FC236}">
                <a16:creationId xmlns:a16="http://schemas.microsoft.com/office/drawing/2014/main" id="{D73C2E55-D9A5-40B3-AEC3-88088A1C0869}"/>
              </a:ext>
            </a:extLst>
          </p:cNvPr>
          <p:cNvCxnSpPr>
            <a:cxnSpLocks/>
            <a:endCxn id="26" idx="2"/>
          </p:cNvCxnSpPr>
          <p:nvPr/>
        </p:nvCxnSpPr>
        <p:spPr>
          <a:xfrm flipV="1">
            <a:off x="4231127" y="1744242"/>
            <a:ext cx="2535723" cy="1487946"/>
          </a:xfrm>
          <a:prstGeom prst="straightConnector1">
            <a:avLst/>
          </a:prstGeom>
          <a:noFill/>
          <a:ln w="38100" cap="flat" cmpd="sng" algn="ctr">
            <a:solidFill>
              <a:sysClr val="windowText" lastClr="000000"/>
            </a:solidFill>
            <a:prstDash val="solid"/>
            <a:miter lim="800000"/>
            <a:tailEnd type="triangle"/>
          </a:ln>
          <a:effectLst/>
        </p:spPr>
      </p:cxnSp>
      <p:cxnSp>
        <p:nvCxnSpPr>
          <p:cNvPr id="9" name="直線單箭頭接點 5">
            <a:extLst>
              <a:ext uri="{FF2B5EF4-FFF2-40B4-BE49-F238E27FC236}">
                <a16:creationId xmlns:a16="http://schemas.microsoft.com/office/drawing/2014/main" id="{7B8C053F-0ACC-4A5C-8801-85B047D3798B}"/>
              </a:ext>
            </a:extLst>
          </p:cNvPr>
          <p:cNvCxnSpPr>
            <a:cxnSpLocks/>
            <a:endCxn id="26" idx="2"/>
          </p:cNvCxnSpPr>
          <p:nvPr/>
        </p:nvCxnSpPr>
        <p:spPr>
          <a:xfrm flipV="1">
            <a:off x="4231127" y="1744242"/>
            <a:ext cx="2535723" cy="3051234"/>
          </a:xfrm>
          <a:prstGeom prst="straightConnector1">
            <a:avLst/>
          </a:prstGeom>
          <a:noFill/>
          <a:ln w="38100" cap="flat" cmpd="sng" algn="ctr">
            <a:solidFill>
              <a:sysClr val="windowText" lastClr="000000"/>
            </a:solidFill>
            <a:prstDash val="solid"/>
            <a:miter lim="800000"/>
            <a:tailEnd type="triangle"/>
          </a:ln>
          <a:effectLst/>
        </p:spPr>
      </p:cxnSp>
      <p:grpSp>
        <p:nvGrpSpPr>
          <p:cNvPr id="10" name="群組 6">
            <a:extLst>
              <a:ext uri="{FF2B5EF4-FFF2-40B4-BE49-F238E27FC236}">
                <a16:creationId xmlns:a16="http://schemas.microsoft.com/office/drawing/2014/main" id="{9B52FBC1-F8A4-4667-A7A1-35FCBF2BF186}"/>
              </a:ext>
            </a:extLst>
          </p:cNvPr>
          <p:cNvGrpSpPr/>
          <p:nvPr/>
        </p:nvGrpSpPr>
        <p:grpSpPr>
          <a:xfrm>
            <a:off x="3846096" y="1474468"/>
            <a:ext cx="369332" cy="394455"/>
            <a:chOff x="674398" y="1660770"/>
            <a:chExt cx="369332" cy="394455"/>
          </a:xfrm>
        </p:grpSpPr>
        <p:sp>
          <p:nvSpPr>
            <p:cNvPr id="11" name="矩形 10">
              <a:extLst>
                <a:ext uri="{FF2B5EF4-FFF2-40B4-BE49-F238E27FC236}">
                  <a16:creationId xmlns:a16="http://schemas.microsoft.com/office/drawing/2014/main" id="{23C1A1C0-FA6D-4B8F-8CB9-7046D6B4CFAA}"/>
                </a:ext>
              </a:extLst>
            </p:cNvPr>
            <p:cNvSpPr/>
            <p:nvPr/>
          </p:nvSpPr>
          <p:spPr>
            <a:xfrm>
              <a:off x="674398" y="1685893"/>
              <a:ext cx="369332" cy="369332"/>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2" name="文字方塊 8">
                  <a:extLst>
                    <a:ext uri="{FF2B5EF4-FFF2-40B4-BE49-F238E27FC236}">
                      <a16:creationId xmlns:a16="http://schemas.microsoft.com/office/drawing/2014/main" id="{F3CD0889-DF67-4F83-84F7-DB3A3737B1D5}"/>
                    </a:ext>
                  </a:extLst>
                </p:cNvPr>
                <p:cNvSpPr txBox="1"/>
                <p:nvPr/>
              </p:nvSpPr>
              <p:spPr>
                <a:xfrm>
                  <a:off x="749516" y="1660770"/>
                  <a:ext cx="241733" cy="369332"/>
                </a:xfrm>
                <a:prstGeom prst="rect">
                  <a:avLst/>
                </a:prstGeom>
                <a:noFill/>
              </p:spPr>
              <p:txBody>
                <a:bodyPr wrap="squar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𝑖</m:t>
                            </m:r>
                          </m:sub>
                        </m:sSub>
                      </m:oMath>
                    </m:oMathPara>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9" name="文字方塊 8">
                  <a:extLst>
                    <a:ext uri="{FF2B5EF4-FFF2-40B4-BE49-F238E27FC236}">
                      <a16:creationId xmlns:a16="http://schemas.microsoft.com/office/drawing/2014/main" id="{583B91E6-31B2-4466-AEF3-4CB4F00C1F55}"/>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3"/>
                  <a:stretch>
                    <a:fillRect l="-30000" r="-32500" b="-16667"/>
                  </a:stretch>
                </a:blipFill>
              </p:spPr>
              <p:txBody>
                <a:bodyPr/>
                <a:lstStyle/>
                <a:p>
                  <a:r>
                    <a:rPr lang="zh-TW" altLang="en-US">
                      <a:noFill/>
                    </a:rPr>
                    <a:t> </a:t>
                  </a:r>
                </a:p>
              </p:txBody>
            </p:sp>
          </mc:Fallback>
        </mc:AlternateContent>
      </p:grpSp>
      <p:grpSp>
        <p:nvGrpSpPr>
          <p:cNvPr id="13" name="群組 9">
            <a:extLst>
              <a:ext uri="{FF2B5EF4-FFF2-40B4-BE49-F238E27FC236}">
                <a16:creationId xmlns:a16="http://schemas.microsoft.com/office/drawing/2014/main" id="{6308596F-7E61-45C0-99D6-EC2D8538B92E}"/>
              </a:ext>
            </a:extLst>
          </p:cNvPr>
          <p:cNvGrpSpPr/>
          <p:nvPr/>
        </p:nvGrpSpPr>
        <p:grpSpPr>
          <a:xfrm>
            <a:off x="3830802" y="3097330"/>
            <a:ext cx="369332" cy="399084"/>
            <a:chOff x="674398" y="1660770"/>
            <a:chExt cx="369332" cy="399084"/>
          </a:xfrm>
        </p:grpSpPr>
        <p:sp>
          <p:nvSpPr>
            <p:cNvPr id="14" name="矩形 13">
              <a:extLst>
                <a:ext uri="{FF2B5EF4-FFF2-40B4-BE49-F238E27FC236}">
                  <a16:creationId xmlns:a16="http://schemas.microsoft.com/office/drawing/2014/main" id="{310338D6-A7B6-4196-A7FD-9C4F91DB7C9C}"/>
                </a:ext>
              </a:extLst>
            </p:cNvPr>
            <p:cNvSpPr/>
            <p:nvPr/>
          </p:nvSpPr>
          <p:spPr>
            <a:xfrm>
              <a:off x="674398" y="1685893"/>
              <a:ext cx="369332" cy="369332"/>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5" name="文字方塊 11">
                  <a:extLst>
                    <a:ext uri="{FF2B5EF4-FFF2-40B4-BE49-F238E27FC236}">
                      <a16:creationId xmlns:a16="http://schemas.microsoft.com/office/drawing/2014/main" id="{E9BA46A1-2BFE-418C-8F0F-BACC013ABBC9}"/>
                    </a:ext>
                  </a:extLst>
                </p:cNvPr>
                <p:cNvSpPr txBox="1"/>
                <p:nvPr/>
              </p:nvSpPr>
              <p:spPr>
                <a:xfrm>
                  <a:off x="749516" y="1660770"/>
                  <a:ext cx="241733" cy="399084"/>
                </a:xfrm>
                <a:prstGeom prst="rect">
                  <a:avLst/>
                </a:prstGeom>
                <a:noFill/>
              </p:spPr>
              <p:txBody>
                <a:bodyPr wrap="squar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𝑗</m:t>
                            </m:r>
                          </m:sub>
                        </m:sSub>
                      </m:oMath>
                    </m:oMathPara>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12" name="文字方塊 11">
                  <a:extLst>
                    <a:ext uri="{FF2B5EF4-FFF2-40B4-BE49-F238E27FC236}">
                      <a16:creationId xmlns:a16="http://schemas.microsoft.com/office/drawing/2014/main" id="{B7B63219-7760-47DA-A69C-A4849A54534C}"/>
                    </a:ext>
                  </a:extLst>
                </p:cNvPr>
                <p:cNvSpPr txBox="1">
                  <a:spLocks noRot="1" noChangeAspect="1" noMove="1" noResize="1" noEditPoints="1" noAdjustHandles="1" noChangeArrowheads="1" noChangeShapeType="1" noTextEdit="1"/>
                </p:cNvSpPr>
                <p:nvPr/>
              </p:nvSpPr>
              <p:spPr>
                <a:xfrm>
                  <a:off x="749516" y="1660770"/>
                  <a:ext cx="241733" cy="399084"/>
                </a:xfrm>
                <a:prstGeom prst="rect">
                  <a:avLst/>
                </a:prstGeom>
                <a:blipFill>
                  <a:blip r:embed="rId4"/>
                  <a:stretch>
                    <a:fillRect l="-33333" r="-43590" b="-24242"/>
                  </a:stretch>
                </a:blipFill>
              </p:spPr>
              <p:txBody>
                <a:bodyPr/>
                <a:lstStyle/>
                <a:p>
                  <a:r>
                    <a:rPr lang="zh-TW" altLang="en-US">
                      <a:noFill/>
                    </a:rPr>
                    <a:t> </a:t>
                  </a:r>
                </a:p>
              </p:txBody>
            </p:sp>
          </mc:Fallback>
        </mc:AlternateContent>
      </p:grpSp>
      <p:grpSp>
        <p:nvGrpSpPr>
          <p:cNvPr id="16" name="群組 12">
            <a:extLst>
              <a:ext uri="{FF2B5EF4-FFF2-40B4-BE49-F238E27FC236}">
                <a16:creationId xmlns:a16="http://schemas.microsoft.com/office/drawing/2014/main" id="{65150B10-0064-45A1-A205-0FAF120EFF1A}"/>
              </a:ext>
            </a:extLst>
          </p:cNvPr>
          <p:cNvGrpSpPr/>
          <p:nvPr/>
        </p:nvGrpSpPr>
        <p:grpSpPr>
          <a:xfrm>
            <a:off x="3839868" y="4701886"/>
            <a:ext cx="369332" cy="394455"/>
            <a:chOff x="674398" y="1660770"/>
            <a:chExt cx="369332" cy="394455"/>
          </a:xfrm>
        </p:grpSpPr>
        <p:sp>
          <p:nvSpPr>
            <p:cNvPr id="17" name="矩形 16">
              <a:extLst>
                <a:ext uri="{FF2B5EF4-FFF2-40B4-BE49-F238E27FC236}">
                  <a16:creationId xmlns:a16="http://schemas.microsoft.com/office/drawing/2014/main" id="{31DAA973-BFF6-4C63-8648-8F91988C628E}"/>
                </a:ext>
              </a:extLst>
            </p:cNvPr>
            <p:cNvSpPr/>
            <p:nvPr/>
          </p:nvSpPr>
          <p:spPr>
            <a:xfrm>
              <a:off x="674398" y="1685893"/>
              <a:ext cx="369332" cy="369332"/>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8" name="文字方塊 14">
                  <a:extLst>
                    <a:ext uri="{FF2B5EF4-FFF2-40B4-BE49-F238E27FC236}">
                      <a16:creationId xmlns:a16="http://schemas.microsoft.com/office/drawing/2014/main" id="{B9DD3304-245E-4415-A29C-0036B0B7D7D3}"/>
                    </a:ext>
                  </a:extLst>
                </p:cNvPr>
                <p:cNvSpPr txBox="1"/>
                <p:nvPr/>
              </p:nvSpPr>
              <p:spPr>
                <a:xfrm>
                  <a:off x="749516" y="1660770"/>
                  <a:ext cx="241733" cy="369332"/>
                </a:xfrm>
                <a:prstGeom prst="rect">
                  <a:avLst/>
                </a:prstGeom>
                <a:noFill/>
              </p:spPr>
              <p:txBody>
                <a:bodyPr wrap="squar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𝑘</m:t>
                            </m:r>
                          </m:sub>
                        </m:sSub>
                      </m:oMath>
                    </m:oMathPara>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15" name="文字方塊 14">
                  <a:extLst>
                    <a:ext uri="{FF2B5EF4-FFF2-40B4-BE49-F238E27FC236}">
                      <a16:creationId xmlns:a16="http://schemas.microsoft.com/office/drawing/2014/main" id="{BF738567-62AC-4A1D-AD29-5467F0884AA4}"/>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5"/>
                  <a:stretch>
                    <a:fillRect l="-30000" r="-55000" b="-14754"/>
                  </a:stretch>
                </a:blipFill>
              </p:spPr>
              <p:txBody>
                <a:bodyPr/>
                <a:lstStyle/>
                <a:p>
                  <a:r>
                    <a:rPr lang="zh-TW" altLang="en-US">
                      <a:noFill/>
                    </a:rPr>
                    <a:t> </a:t>
                  </a:r>
                </a:p>
              </p:txBody>
            </p:sp>
          </mc:Fallback>
        </mc:AlternateContent>
      </p:grpSp>
      <p:cxnSp>
        <p:nvCxnSpPr>
          <p:cNvPr id="19" name="直線單箭頭接點 15">
            <a:extLst>
              <a:ext uri="{FF2B5EF4-FFF2-40B4-BE49-F238E27FC236}">
                <a16:creationId xmlns:a16="http://schemas.microsoft.com/office/drawing/2014/main" id="{B1DDA1DE-6870-4D0A-B7B5-9A544BEA305A}"/>
              </a:ext>
            </a:extLst>
          </p:cNvPr>
          <p:cNvCxnSpPr>
            <a:cxnSpLocks/>
            <a:endCxn id="29" idx="2"/>
          </p:cNvCxnSpPr>
          <p:nvPr/>
        </p:nvCxnSpPr>
        <p:spPr>
          <a:xfrm>
            <a:off x="4231126" y="1683889"/>
            <a:ext cx="2543317" cy="1626069"/>
          </a:xfrm>
          <a:prstGeom prst="straightConnector1">
            <a:avLst/>
          </a:prstGeom>
          <a:noFill/>
          <a:ln w="38100" cap="flat" cmpd="sng" algn="ctr">
            <a:solidFill>
              <a:sysClr val="windowText" lastClr="000000"/>
            </a:solidFill>
            <a:prstDash val="solid"/>
            <a:miter lim="800000"/>
            <a:tailEnd type="triangle"/>
          </a:ln>
          <a:effectLst/>
        </p:spPr>
      </p:cxnSp>
      <p:cxnSp>
        <p:nvCxnSpPr>
          <p:cNvPr id="20" name="直線單箭頭接點 16">
            <a:extLst>
              <a:ext uri="{FF2B5EF4-FFF2-40B4-BE49-F238E27FC236}">
                <a16:creationId xmlns:a16="http://schemas.microsoft.com/office/drawing/2014/main" id="{339863DF-1F9B-49AB-8839-535FBE6CCD6D}"/>
              </a:ext>
            </a:extLst>
          </p:cNvPr>
          <p:cNvCxnSpPr>
            <a:cxnSpLocks/>
            <a:endCxn id="29" idx="2"/>
          </p:cNvCxnSpPr>
          <p:nvPr/>
        </p:nvCxnSpPr>
        <p:spPr>
          <a:xfrm>
            <a:off x="4231127" y="3290310"/>
            <a:ext cx="2543316" cy="19648"/>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17">
            <a:extLst>
              <a:ext uri="{FF2B5EF4-FFF2-40B4-BE49-F238E27FC236}">
                <a16:creationId xmlns:a16="http://schemas.microsoft.com/office/drawing/2014/main" id="{801A8FB9-5BF9-40FD-96EC-A09CCA99614C}"/>
              </a:ext>
            </a:extLst>
          </p:cNvPr>
          <p:cNvCxnSpPr>
            <a:cxnSpLocks/>
            <a:endCxn id="29" idx="2"/>
          </p:cNvCxnSpPr>
          <p:nvPr/>
        </p:nvCxnSpPr>
        <p:spPr>
          <a:xfrm flipV="1">
            <a:off x="4202971" y="3309958"/>
            <a:ext cx="2571472" cy="1518520"/>
          </a:xfrm>
          <a:prstGeom prst="straightConnector1">
            <a:avLst/>
          </a:prstGeom>
          <a:noFill/>
          <a:ln w="38100" cap="flat" cmpd="sng" algn="ctr">
            <a:solidFill>
              <a:sysClr val="windowText" lastClr="000000"/>
            </a:solidFill>
            <a:prstDash val="solid"/>
            <a:miter lim="800000"/>
            <a:tailEnd type="triangle"/>
          </a:ln>
          <a:effectLst/>
        </p:spPr>
      </p:cxnSp>
      <p:cxnSp>
        <p:nvCxnSpPr>
          <p:cNvPr id="22" name="直線單箭頭接點 18">
            <a:extLst>
              <a:ext uri="{FF2B5EF4-FFF2-40B4-BE49-F238E27FC236}">
                <a16:creationId xmlns:a16="http://schemas.microsoft.com/office/drawing/2014/main" id="{E6DA90B4-1899-4AC3-AACB-DA7F7FD845C5}"/>
              </a:ext>
            </a:extLst>
          </p:cNvPr>
          <p:cNvCxnSpPr>
            <a:cxnSpLocks/>
            <a:endCxn id="32" idx="2"/>
          </p:cNvCxnSpPr>
          <p:nvPr/>
        </p:nvCxnSpPr>
        <p:spPr>
          <a:xfrm>
            <a:off x="4215428" y="1728926"/>
            <a:ext cx="2526296" cy="3158783"/>
          </a:xfrm>
          <a:prstGeom prst="straightConnector1">
            <a:avLst/>
          </a:prstGeom>
          <a:noFill/>
          <a:ln w="38100" cap="flat" cmpd="sng" algn="ctr">
            <a:solidFill>
              <a:sysClr val="windowText" lastClr="000000"/>
            </a:solidFill>
            <a:prstDash val="solid"/>
            <a:miter lim="800000"/>
            <a:tailEnd type="triangle"/>
          </a:ln>
          <a:effectLst/>
        </p:spPr>
      </p:cxnSp>
      <p:cxnSp>
        <p:nvCxnSpPr>
          <p:cNvPr id="23" name="直線單箭頭接點 19">
            <a:extLst>
              <a:ext uri="{FF2B5EF4-FFF2-40B4-BE49-F238E27FC236}">
                <a16:creationId xmlns:a16="http://schemas.microsoft.com/office/drawing/2014/main" id="{EBEC1990-0E3D-485C-9DE6-3F308DB01C48}"/>
              </a:ext>
            </a:extLst>
          </p:cNvPr>
          <p:cNvCxnSpPr>
            <a:cxnSpLocks/>
            <a:endCxn id="32" idx="2"/>
          </p:cNvCxnSpPr>
          <p:nvPr/>
        </p:nvCxnSpPr>
        <p:spPr>
          <a:xfrm>
            <a:off x="4215427" y="3335347"/>
            <a:ext cx="2526297" cy="1552362"/>
          </a:xfrm>
          <a:prstGeom prst="straightConnector1">
            <a:avLst/>
          </a:prstGeom>
          <a:noFill/>
          <a:ln w="38100" cap="flat" cmpd="sng" algn="ctr">
            <a:solidFill>
              <a:sysClr val="windowText" lastClr="000000"/>
            </a:solidFill>
            <a:prstDash val="solid"/>
            <a:miter lim="800000"/>
            <a:tailEnd type="triangle"/>
          </a:ln>
          <a:effectLst/>
        </p:spPr>
      </p:cxnSp>
      <p:cxnSp>
        <p:nvCxnSpPr>
          <p:cNvPr id="24" name="直線單箭頭接點 20">
            <a:extLst>
              <a:ext uri="{FF2B5EF4-FFF2-40B4-BE49-F238E27FC236}">
                <a16:creationId xmlns:a16="http://schemas.microsoft.com/office/drawing/2014/main" id="{67976C60-5CC7-4B48-A9D3-61814F423D48}"/>
              </a:ext>
            </a:extLst>
          </p:cNvPr>
          <p:cNvCxnSpPr>
            <a:cxnSpLocks/>
          </p:cNvCxnSpPr>
          <p:nvPr/>
        </p:nvCxnSpPr>
        <p:spPr>
          <a:xfrm flipV="1">
            <a:off x="4231128" y="4902223"/>
            <a:ext cx="2510596" cy="0"/>
          </a:xfrm>
          <a:prstGeom prst="straightConnector1">
            <a:avLst/>
          </a:prstGeom>
          <a:noFill/>
          <a:ln w="38100" cap="flat" cmpd="sng" algn="ctr">
            <a:solidFill>
              <a:sysClr val="windowText" lastClr="000000"/>
            </a:solidFill>
            <a:prstDash val="solid"/>
            <a:miter lim="800000"/>
            <a:tailEnd type="triangle"/>
          </a:ln>
          <a:effectLst/>
        </p:spPr>
      </p:cxnSp>
      <p:grpSp>
        <p:nvGrpSpPr>
          <p:cNvPr id="25" name="群組 27">
            <a:extLst>
              <a:ext uri="{FF2B5EF4-FFF2-40B4-BE49-F238E27FC236}">
                <a16:creationId xmlns:a16="http://schemas.microsoft.com/office/drawing/2014/main" id="{3C8ED1F6-662D-49E2-B63B-69826122C140}"/>
              </a:ext>
            </a:extLst>
          </p:cNvPr>
          <p:cNvGrpSpPr/>
          <p:nvPr/>
        </p:nvGrpSpPr>
        <p:grpSpPr>
          <a:xfrm>
            <a:off x="6766850" y="1425154"/>
            <a:ext cx="638175" cy="638175"/>
            <a:chOff x="8370546" y="1983114"/>
            <a:chExt cx="638175" cy="638175"/>
          </a:xfrm>
        </p:grpSpPr>
        <p:sp>
          <p:nvSpPr>
            <p:cNvPr id="26" name="橢圓 21">
              <a:extLst>
                <a:ext uri="{FF2B5EF4-FFF2-40B4-BE49-F238E27FC236}">
                  <a16:creationId xmlns:a16="http://schemas.microsoft.com/office/drawing/2014/main" id="{34855508-A1AB-4B9C-BD09-30503FCB4DA4}"/>
                </a:ext>
              </a:extLst>
            </p:cNvPr>
            <p:cNvSpPr/>
            <p:nvPr/>
          </p:nvSpPr>
          <p:spPr>
            <a:xfrm>
              <a:off x="8370546" y="1983114"/>
              <a:ext cx="638175" cy="63817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手繪多邊形 108">
              <a:extLst>
                <a:ext uri="{FF2B5EF4-FFF2-40B4-BE49-F238E27FC236}">
                  <a16:creationId xmlns:a16="http://schemas.microsoft.com/office/drawing/2014/main" id="{A1BD00D7-E8DA-410D-B461-7E26CB8D18C6}"/>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28" name="群組 28">
            <a:extLst>
              <a:ext uri="{FF2B5EF4-FFF2-40B4-BE49-F238E27FC236}">
                <a16:creationId xmlns:a16="http://schemas.microsoft.com/office/drawing/2014/main" id="{112C8486-0141-4B2B-AFE5-E5B4D6ADDC88}"/>
              </a:ext>
            </a:extLst>
          </p:cNvPr>
          <p:cNvGrpSpPr/>
          <p:nvPr/>
        </p:nvGrpSpPr>
        <p:grpSpPr>
          <a:xfrm>
            <a:off x="6774443" y="2990870"/>
            <a:ext cx="638175" cy="638175"/>
            <a:chOff x="8378140" y="3515828"/>
            <a:chExt cx="638175" cy="638175"/>
          </a:xfrm>
        </p:grpSpPr>
        <p:sp>
          <p:nvSpPr>
            <p:cNvPr id="29" name="橢圓 22">
              <a:extLst>
                <a:ext uri="{FF2B5EF4-FFF2-40B4-BE49-F238E27FC236}">
                  <a16:creationId xmlns:a16="http://schemas.microsoft.com/office/drawing/2014/main" id="{A8EF133C-2698-4FEC-BE0F-FAD0589AEA9E}"/>
                </a:ext>
              </a:extLst>
            </p:cNvPr>
            <p:cNvSpPr/>
            <p:nvPr/>
          </p:nvSpPr>
          <p:spPr>
            <a:xfrm>
              <a:off x="8378140" y="3515828"/>
              <a:ext cx="638175" cy="63817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手繪多邊形 108">
              <a:extLst>
                <a:ext uri="{FF2B5EF4-FFF2-40B4-BE49-F238E27FC236}">
                  <a16:creationId xmlns:a16="http://schemas.microsoft.com/office/drawing/2014/main" id="{913FA6D1-FE0D-45DE-A678-9D704D46BB08}"/>
                </a:ext>
              </a:extLst>
            </p:cNvPr>
            <p:cNvSpPr/>
            <p:nvPr/>
          </p:nvSpPr>
          <p:spPr>
            <a:xfrm>
              <a:off x="8458600" y="3669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1" name="群組 29">
            <a:extLst>
              <a:ext uri="{FF2B5EF4-FFF2-40B4-BE49-F238E27FC236}">
                <a16:creationId xmlns:a16="http://schemas.microsoft.com/office/drawing/2014/main" id="{7FFE7C1B-6989-4743-BB75-8735F77935D4}"/>
              </a:ext>
            </a:extLst>
          </p:cNvPr>
          <p:cNvGrpSpPr/>
          <p:nvPr/>
        </p:nvGrpSpPr>
        <p:grpSpPr>
          <a:xfrm>
            <a:off x="6741724" y="4568621"/>
            <a:ext cx="638175" cy="638175"/>
            <a:chOff x="8345419" y="5048542"/>
            <a:chExt cx="638175" cy="638175"/>
          </a:xfrm>
        </p:grpSpPr>
        <p:sp>
          <p:nvSpPr>
            <p:cNvPr id="32" name="橢圓 23">
              <a:extLst>
                <a:ext uri="{FF2B5EF4-FFF2-40B4-BE49-F238E27FC236}">
                  <a16:creationId xmlns:a16="http://schemas.microsoft.com/office/drawing/2014/main" id="{8345FF21-D100-4CA7-B998-7D508A61A4CC}"/>
                </a:ext>
              </a:extLst>
            </p:cNvPr>
            <p:cNvSpPr/>
            <p:nvPr/>
          </p:nvSpPr>
          <p:spPr>
            <a:xfrm>
              <a:off x="8345419" y="5048542"/>
              <a:ext cx="638175" cy="63817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手繪多邊形 108">
              <a:extLst>
                <a:ext uri="{FF2B5EF4-FFF2-40B4-BE49-F238E27FC236}">
                  <a16:creationId xmlns:a16="http://schemas.microsoft.com/office/drawing/2014/main" id="{BC33A9E4-792D-4210-881D-5D2126A73880}"/>
                </a:ext>
              </a:extLst>
            </p:cNvPr>
            <p:cNvSpPr/>
            <p:nvPr/>
          </p:nvSpPr>
          <p:spPr>
            <a:xfrm>
              <a:off x="8454683" y="52157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aphicFrame>
        <p:nvGraphicFramePr>
          <p:cNvPr id="34" name="表格 23">
            <a:extLst>
              <a:ext uri="{FF2B5EF4-FFF2-40B4-BE49-F238E27FC236}">
                <a16:creationId xmlns:a16="http://schemas.microsoft.com/office/drawing/2014/main" id="{DE87E46C-76B5-434E-82C0-522682183A9D}"/>
              </a:ext>
            </a:extLst>
          </p:cNvPr>
          <p:cNvGraphicFramePr>
            <a:graphicFrameLocks noGrp="1"/>
          </p:cNvGraphicFramePr>
          <p:nvPr>
            <p:extLst>
              <p:ext uri="{D42A27DB-BD31-4B8C-83A1-F6EECF244321}">
                <p14:modId xmlns:p14="http://schemas.microsoft.com/office/powerpoint/2010/main" val="267318372"/>
              </p:ext>
            </p:extLst>
          </p:nvPr>
        </p:nvGraphicFramePr>
        <p:xfrm>
          <a:off x="1443600" y="502038"/>
          <a:ext cx="421389" cy="185420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171729262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272278745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41421192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1825862684"/>
                  </a:ext>
                </a:extLst>
              </a:tr>
            </a:tbl>
          </a:graphicData>
        </a:graphic>
      </p:graphicFrame>
      <p:graphicFrame>
        <p:nvGraphicFramePr>
          <p:cNvPr id="35" name="表格 34">
            <a:extLst>
              <a:ext uri="{FF2B5EF4-FFF2-40B4-BE49-F238E27FC236}">
                <a16:creationId xmlns:a16="http://schemas.microsoft.com/office/drawing/2014/main" id="{2A7754E2-D437-4D82-9906-C32EB0E3D4F8}"/>
              </a:ext>
            </a:extLst>
          </p:cNvPr>
          <p:cNvGraphicFramePr>
            <a:graphicFrameLocks noGrp="1"/>
          </p:cNvGraphicFramePr>
          <p:nvPr>
            <p:extLst>
              <p:ext uri="{D42A27DB-BD31-4B8C-83A1-F6EECF244321}">
                <p14:modId xmlns:p14="http://schemas.microsoft.com/office/powerpoint/2010/main" val="3229557727"/>
              </p:ext>
            </p:extLst>
          </p:nvPr>
        </p:nvGraphicFramePr>
        <p:xfrm>
          <a:off x="1443599" y="2419703"/>
          <a:ext cx="421389" cy="185420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171729262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272278745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41421192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1825862684"/>
                  </a:ext>
                </a:extLst>
              </a:tr>
            </a:tbl>
          </a:graphicData>
        </a:graphic>
      </p:graphicFrame>
      <p:graphicFrame>
        <p:nvGraphicFramePr>
          <p:cNvPr id="36" name="表格 35">
            <a:extLst>
              <a:ext uri="{FF2B5EF4-FFF2-40B4-BE49-F238E27FC236}">
                <a16:creationId xmlns:a16="http://schemas.microsoft.com/office/drawing/2014/main" id="{7E7CE874-DDFE-4BB7-A5E1-F7EC9BDB5E80}"/>
              </a:ext>
            </a:extLst>
          </p:cNvPr>
          <p:cNvGraphicFramePr>
            <a:graphicFrameLocks noGrp="1"/>
          </p:cNvGraphicFramePr>
          <p:nvPr>
            <p:extLst>
              <p:ext uri="{D42A27DB-BD31-4B8C-83A1-F6EECF244321}">
                <p14:modId xmlns:p14="http://schemas.microsoft.com/office/powerpoint/2010/main" val="1229373805"/>
              </p:ext>
            </p:extLst>
          </p:nvPr>
        </p:nvGraphicFramePr>
        <p:xfrm>
          <a:off x="1443599" y="4337368"/>
          <a:ext cx="421389" cy="185420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171729262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272278745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41421192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1825862684"/>
                  </a:ext>
                </a:extLst>
              </a:tr>
            </a:tbl>
          </a:graphicData>
        </a:graphic>
      </p:graphicFrame>
      <p:sp>
        <p:nvSpPr>
          <p:cNvPr id="37" name="文字方塊 33">
            <a:extLst>
              <a:ext uri="{FF2B5EF4-FFF2-40B4-BE49-F238E27FC236}">
                <a16:creationId xmlns:a16="http://schemas.microsoft.com/office/drawing/2014/main" id="{707B7D08-7493-41C5-B8C5-967BE60FEB68}"/>
              </a:ext>
            </a:extLst>
          </p:cNvPr>
          <p:cNvSpPr txBox="1"/>
          <p:nvPr/>
        </p:nvSpPr>
        <p:spPr>
          <a:xfrm>
            <a:off x="1922323" y="1492670"/>
            <a:ext cx="1284258" cy="369332"/>
          </a:xfrm>
          <a:prstGeom prst="rect">
            <a:avLst/>
          </a:prstGeom>
          <a:noFill/>
        </p:spPr>
        <p:txBody>
          <a:bodyPr wrap="square" rtlCol="0">
            <a:spAutoFit/>
          </a:bodyPr>
          <a:lstStyle/>
          <a:p>
            <a:pPr defTabSz="457200"/>
            <a:r>
              <a:rPr lang="en-US" altLang="zh-TW" dirty="0">
                <a:solidFill>
                  <a:prstClr val="black"/>
                </a:solidFill>
                <a:latin typeface="Calibri" panose="020F0502020204030204"/>
                <a:ea typeface="新細明體" panose="02020500000000000000" pitchFamily="18" charset="-120"/>
              </a:rPr>
              <a:t>100 x 100</a:t>
            </a:r>
            <a:endParaRPr lang="zh-TW" altLang="en-US" dirty="0">
              <a:solidFill>
                <a:prstClr val="black"/>
              </a:solidFill>
              <a:latin typeface="Calibri" panose="020F0502020204030204"/>
              <a:ea typeface="新細明體" panose="02020500000000000000" pitchFamily="18" charset="-120"/>
            </a:endParaRPr>
          </a:p>
        </p:txBody>
      </p:sp>
      <p:sp>
        <p:nvSpPr>
          <p:cNvPr id="38" name="文字方塊 34">
            <a:extLst>
              <a:ext uri="{FF2B5EF4-FFF2-40B4-BE49-F238E27FC236}">
                <a16:creationId xmlns:a16="http://schemas.microsoft.com/office/drawing/2014/main" id="{2A2E4058-5297-48F4-A76E-592E1DFD8B69}"/>
              </a:ext>
            </a:extLst>
          </p:cNvPr>
          <p:cNvSpPr txBox="1"/>
          <p:nvPr/>
        </p:nvSpPr>
        <p:spPr>
          <a:xfrm>
            <a:off x="1864988" y="3234846"/>
            <a:ext cx="1284258" cy="369332"/>
          </a:xfrm>
          <a:prstGeom prst="rect">
            <a:avLst/>
          </a:prstGeom>
          <a:noFill/>
        </p:spPr>
        <p:txBody>
          <a:bodyPr wrap="square" rtlCol="0">
            <a:spAutoFit/>
          </a:bodyPr>
          <a:lstStyle/>
          <a:p>
            <a:pPr defTabSz="457200"/>
            <a:r>
              <a:rPr lang="en-US" altLang="zh-TW" dirty="0">
                <a:solidFill>
                  <a:prstClr val="black"/>
                </a:solidFill>
                <a:latin typeface="Calibri" panose="020F0502020204030204"/>
                <a:ea typeface="新細明體" panose="02020500000000000000" pitchFamily="18" charset="-120"/>
              </a:rPr>
              <a:t>100 x 100</a:t>
            </a:r>
            <a:endParaRPr lang="zh-TW" altLang="en-US" dirty="0">
              <a:solidFill>
                <a:prstClr val="black"/>
              </a:solidFill>
              <a:latin typeface="Calibri" panose="020F0502020204030204"/>
              <a:ea typeface="新細明體" panose="02020500000000000000" pitchFamily="18" charset="-120"/>
            </a:endParaRPr>
          </a:p>
        </p:txBody>
      </p:sp>
      <p:sp>
        <p:nvSpPr>
          <p:cNvPr id="39" name="文字方塊 35">
            <a:extLst>
              <a:ext uri="{FF2B5EF4-FFF2-40B4-BE49-F238E27FC236}">
                <a16:creationId xmlns:a16="http://schemas.microsoft.com/office/drawing/2014/main" id="{0792B123-72B1-4F4D-84C7-618F2939BD0E}"/>
              </a:ext>
            </a:extLst>
          </p:cNvPr>
          <p:cNvSpPr txBox="1"/>
          <p:nvPr/>
        </p:nvSpPr>
        <p:spPr>
          <a:xfrm>
            <a:off x="1832678" y="5118660"/>
            <a:ext cx="1284258" cy="369332"/>
          </a:xfrm>
          <a:prstGeom prst="rect">
            <a:avLst/>
          </a:prstGeom>
          <a:noFill/>
        </p:spPr>
        <p:txBody>
          <a:bodyPr wrap="square" rtlCol="0">
            <a:spAutoFit/>
          </a:bodyPr>
          <a:lstStyle/>
          <a:p>
            <a:pPr defTabSz="457200"/>
            <a:r>
              <a:rPr lang="en-US" altLang="zh-TW" dirty="0">
                <a:solidFill>
                  <a:prstClr val="black"/>
                </a:solidFill>
                <a:latin typeface="Calibri" panose="020F0502020204030204"/>
                <a:ea typeface="新細明體" panose="02020500000000000000" pitchFamily="18" charset="-120"/>
              </a:rPr>
              <a:t>100 x 100</a:t>
            </a:r>
            <a:endParaRPr lang="zh-TW" altLang="en-US" dirty="0">
              <a:solidFill>
                <a:prstClr val="black"/>
              </a:solidFill>
              <a:latin typeface="Calibri" panose="020F0502020204030204"/>
              <a:ea typeface="新細明體" panose="02020500000000000000" pitchFamily="18" charset="-120"/>
            </a:endParaRPr>
          </a:p>
        </p:txBody>
      </p:sp>
      <p:cxnSp>
        <p:nvCxnSpPr>
          <p:cNvPr id="40" name="直線單箭頭接點 38">
            <a:extLst>
              <a:ext uri="{FF2B5EF4-FFF2-40B4-BE49-F238E27FC236}">
                <a16:creationId xmlns:a16="http://schemas.microsoft.com/office/drawing/2014/main" id="{A91D55BC-EEBA-431D-9EFB-2D70558FB8B8}"/>
              </a:ext>
            </a:extLst>
          </p:cNvPr>
          <p:cNvCxnSpPr>
            <a:cxnSpLocks/>
          </p:cNvCxnSpPr>
          <p:nvPr/>
        </p:nvCxnSpPr>
        <p:spPr>
          <a:xfrm>
            <a:off x="7419108" y="1728926"/>
            <a:ext cx="658907" cy="0"/>
          </a:xfrm>
          <a:prstGeom prst="straightConnector1">
            <a:avLst/>
          </a:prstGeom>
          <a:noFill/>
          <a:ln w="38100" cap="flat" cmpd="sng" algn="ctr">
            <a:solidFill>
              <a:sysClr val="windowText" lastClr="000000"/>
            </a:solidFill>
            <a:prstDash val="solid"/>
            <a:miter lim="800000"/>
            <a:tailEnd type="triangle"/>
          </a:ln>
          <a:effectLst/>
        </p:spPr>
      </p:cxnSp>
      <p:sp>
        <p:nvSpPr>
          <p:cNvPr id="41" name="文字方塊 40">
            <a:extLst>
              <a:ext uri="{FF2B5EF4-FFF2-40B4-BE49-F238E27FC236}">
                <a16:creationId xmlns:a16="http://schemas.microsoft.com/office/drawing/2014/main" id="{5CE49044-AEDF-4FE3-A190-D9389B7C4F2C}"/>
              </a:ext>
            </a:extLst>
          </p:cNvPr>
          <p:cNvSpPr txBox="1"/>
          <p:nvPr/>
        </p:nvSpPr>
        <p:spPr>
          <a:xfrm>
            <a:off x="3149246" y="5199728"/>
            <a:ext cx="2027055" cy="461665"/>
          </a:xfrm>
          <a:prstGeom prst="rect">
            <a:avLst/>
          </a:prstGeom>
          <a:noFill/>
        </p:spPr>
        <p:txBody>
          <a:bodyPr wrap="square" rtlCol="0">
            <a:spAutoFit/>
          </a:bodyPr>
          <a:lstStyle/>
          <a:p>
            <a:pPr algn="ctr" defTabSz="457200">
              <a:defRPr/>
            </a:pPr>
            <a:r>
              <a:rPr lang="en-US" altLang="zh-TW" sz="2400" dirty="0">
                <a:solidFill>
                  <a:srgbClr val="0000FF"/>
                </a:solidFill>
                <a:latin typeface="Calibri" panose="020F0502020204030204"/>
                <a:ea typeface="新細明體" panose="02020500000000000000" pitchFamily="18" charset="-120"/>
              </a:rPr>
              <a:t>100 x 100 x 3</a:t>
            </a:r>
            <a:endParaRPr lang="zh-TW" altLang="en-US" sz="2400" dirty="0">
              <a:solidFill>
                <a:srgbClr val="0000FF"/>
              </a:solidFill>
              <a:latin typeface="Calibri" panose="020F0502020204030204"/>
              <a:ea typeface="新細明體" panose="02020500000000000000" pitchFamily="18" charset="-120"/>
            </a:endParaRPr>
          </a:p>
        </p:txBody>
      </p:sp>
      <p:sp>
        <p:nvSpPr>
          <p:cNvPr id="42" name="文字方塊 41">
            <a:extLst>
              <a:ext uri="{FF2B5EF4-FFF2-40B4-BE49-F238E27FC236}">
                <a16:creationId xmlns:a16="http://schemas.microsoft.com/office/drawing/2014/main" id="{D2E1F141-6B81-4C3B-8153-BA9AB505F56C}"/>
              </a:ext>
            </a:extLst>
          </p:cNvPr>
          <p:cNvSpPr txBox="1"/>
          <p:nvPr/>
        </p:nvSpPr>
        <p:spPr>
          <a:xfrm>
            <a:off x="6639794" y="5206796"/>
            <a:ext cx="907475" cy="461665"/>
          </a:xfrm>
          <a:prstGeom prst="rect">
            <a:avLst/>
          </a:prstGeom>
          <a:noFill/>
        </p:spPr>
        <p:txBody>
          <a:bodyPr wrap="square" rtlCol="0">
            <a:spAutoFit/>
          </a:bodyPr>
          <a:lstStyle/>
          <a:p>
            <a:pPr algn="ctr" defTabSz="457200">
              <a:defRPr/>
            </a:pPr>
            <a:r>
              <a:rPr lang="en-US" altLang="zh-TW" sz="2400" dirty="0">
                <a:solidFill>
                  <a:srgbClr val="0000FF"/>
                </a:solidFill>
                <a:latin typeface="Calibri" panose="020F0502020204030204"/>
                <a:ea typeface="新細明體" panose="02020500000000000000" pitchFamily="18" charset="-120"/>
              </a:rPr>
              <a:t>1000</a:t>
            </a:r>
            <a:endParaRPr lang="zh-TW" altLang="en-US" sz="2400" dirty="0">
              <a:solidFill>
                <a:srgbClr val="0000FF"/>
              </a:solidFill>
              <a:latin typeface="Calibri" panose="020F0502020204030204"/>
              <a:ea typeface="新細明體" panose="02020500000000000000" pitchFamily="18" charset="-120"/>
            </a:endParaRPr>
          </a:p>
        </p:txBody>
      </p:sp>
      <p:sp>
        <p:nvSpPr>
          <p:cNvPr id="43" name="文字方塊 42">
            <a:extLst>
              <a:ext uri="{FF2B5EF4-FFF2-40B4-BE49-F238E27FC236}">
                <a16:creationId xmlns:a16="http://schemas.microsoft.com/office/drawing/2014/main" id="{75AC1DC0-E46B-4B02-9327-D79982FABE9E}"/>
              </a:ext>
            </a:extLst>
          </p:cNvPr>
          <p:cNvSpPr txBox="1"/>
          <p:nvPr/>
        </p:nvSpPr>
        <p:spPr>
          <a:xfrm>
            <a:off x="4791334" y="3015363"/>
            <a:ext cx="1477154" cy="523220"/>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3 x 10</a:t>
            </a:r>
            <a:r>
              <a:rPr kumimoji="0" lang="en-US" altLang="zh-TW" sz="2800" b="0" i="0" u="none" strike="noStrike" kern="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7</a:t>
            </a:r>
            <a:endParaRPr kumimoji="0" lang="zh-TW" altLang="en-US" sz="2800" b="0" i="0" u="none" strike="noStrike" kern="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文字方塊 44">
            <a:extLst>
              <a:ext uri="{FF2B5EF4-FFF2-40B4-BE49-F238E27FC236}">
                <a16:creationId xmlns:a16="http://schemas.microsoft.com/office/drawing/2014/main" id="{E24DF2F4-51F1-44CB-8666-9204EB40B996}"/>
              </a:ext>
            </a:extLst>
          </p:cNvPr>
          <p:cNvSpPr txBox="1"/>
          <p:nvPr/>
        </p:nvSpPr>
        <p:spPr>
          <a:xfrm>
            <a:off x="2773582" y="5745079"/>
            <a:ext cx="7732423" cy="400110"/>
          </a:xfrm>
          <a:prstGeom prst="rect">
            <a:avLst/>
          </a:prstGeom>
          <a:noFill/>
        </p:spPr>
        <p:txBody>
          <a:bodyPr wrap="square">
            <a:spAutoFit/>
          </a:bodyPr>
          <a:lstStyle/>
          <a:p>
            <a:pPr defTabSz="457200">
              <a:defRPr/>
            </a:pPr>
            <a:r>
              <a:rPr lang="en-US" altLang="zh-TW" sz="2000" dirty="0">
                <a:solidFill>
                  <a:srgbClr val="C00000"/>
                </a:solidFill>
                <a:latin typeface="Calibri" panose="020F0502020204030204"/>
                <a:ea typeface="新細明體" panose="02020500000000000000" pitchFamily="18" charset="-120"/>
              </a:rPr>
              <a:t>Do we really need </a:t>
            </a:r>
            <a:r>
              <a:rPr lang="en-US" altLang="zh-TW" sz="2000" dirty="0">
                <a:solidFill>
                  <a:prstClr val="black"/>
                </a:solidFill>
                <a:latin typeface="Calibri" panose="020F0502020204030204"/>
                <a:ea typeface="新細明體" panose="02020500000000000000" pitchFamily="18" charset="-120"/>
              </a:rPr>
              <a:t>“</a:t>
            </a:r>
            <a:r>
              <a:rPr lang="en-US" altLang="zh-TW" sz="2000" i="1" dirty="0">
                <a:solidFill>
                  <a:prstClr val="black"/>
                </a:solidFill>
                <a:latin typeface="Calibri" panose="020F0502020204030204"/>
                <a:ea typeface="新細明體" panose="02020500000000000000" pitchFamily="18" charset="-120"/>
              </a:rPr>
              <a:t>fully connected” </a:t>
            </a:r>
            <a:r>
              <a:rPr lang="en-US" altLang="zh-TW" sz="2000" dirty="0">
                <a:solidFill>
                  <a:prstClr val="black"/>
                </a:solidFill>
                <a:latin typeface="Calibri" panose="020F0502020204030204"/>
                <a:ea typeface="新細明體" panose="02020500000000000000" pitchFamily="18" charset="-120"/>
              </a:rPr>
              <a:t>in image processing?</a:t>
            </a:r>
            <a:endParaRPr lang="zh-TW" altLang="en-US" sz="2000" dirty="0">
              <a:solidFill>
                <a:prstClr val="black"/>
              </a:solidFill>
              <a:latin typeface="Calibri" panose="020F0502020204030204"/>
              <a:ea typeface="新細明體" panose="02020500000000000000" pitchFamily="18" charset="-120"/>
            </a:endParaRPr>
          </a:p>
        </p:txBody>
      </p:sp>
      <p:sp>
        <p:nvSpPr>
          <p:cNvPr id="45" name="文字方塊 45">
            <a:extLst>
              <a:ext uri="{FF2B5EF4-FFF2-40B4-BE49-F238E27FC236}">
                <a16:creationId xmlns:a16="http://schemas.microsoft.com/office/drawing/2014/main" id="{285F2B31-E2FC-4992-AB7C-C8ADDC6F34A1}"/>
              </a:ext>
            </a:extLst>
          </p:cNvPr>
          <p:cNvSpPr txBox="1"/>
          <p:nvPr/>
        </p:nvSpPr>
        <p:spPr>
          <a:xfrm>
            <a:off x="3410599" y="730765"/>
            <a:ext cx="4572000" cy="523220"/>
          </a:xfrm>
          <a:prstGeom prst="rect">
            <a:avLst/>
          </a:prstGeom>
          <a:noFill/>
        </p:spPr>
        <p:txBody>
          <a:bodyPr wrap="square">
            <a:spAutoFit/>
          </a:bodyPr>
          <a:lstStyle/>
          <a:p>
            <a:pPr algn="ctr" defTabSz="457200">
              <a:defRPr/>
            </a:pPr>
            <a:r>
              <a:rPr lang="en-US" altLang="zh-TW" sz="2800" b="1" i="1" u="sng" dirty="0">
                <a:solidFill>
                  <a:prstClr val="black"/>
                </a:solidFill>
                <a:latin typeface="Calibri" panose="020F0502020204030204"/>
                <a:ea typeface="新細明體" panose="02020500000000000000" pitchFamily="18" charset="-120"/>
              </a:rPr>
              <a:t>Fully Connected N</a:t>
            </a:r>
            <a:r>
              <a:rPr lang="en-US" altLang="zh-TW" sz="2800" b="1" i="1" u="sng" dirty="0" err="1">
                <a:solidFill>
                  <a:prstClr val="black"/>
                </a:solidFill>
                <a:latin typeface="Calibri" panose="020F0502020204030204"/>
                <a:ea typeface="新細明體" panose="02020500000000000000" pitchFamily="18" charset="-120"/>
              </a:rPr>
              <a:t>etwork</a:t>
            </a:r>
            <a:endParaRPr lang="zh-TW" altLang="en-US" sz="2800" b="1" i="1" u="sng" dirty="0">
              <a:solidFill>
                <a:prstClr val="black"/>
              </a:solidFill>
              <a:latin typeface="Calibri" panose="020F0502020204030204"/>
              <a:ea typeface="新細明體" panose="02020500000000000000" pitchFamily="18" charset="-120"/>
            </a:endParaRPr>
          </a:p>
        </p:txBody>
      </p:sp>
      <p:sp>
        <p:nvSpPr>
          <p:cNvPr id="46" name="文字方塊 46">
            <a:extLst>
              <a:ext uri="{FF2B5EF4-FFF2-40B4-BE49-F238E27FC236}">
                <a16:creationId xmlns:a16="http://schemas.microsoft.com/office/drawing/2014/main" id="{5C5C4433-80FF-4516-BCC7-299EF7F4F202}"/>
              </a:ext>
            </a:extLst>
          </p:cNvPr>
          <p:cNvSpPr txBox="1"/>
          <p:nvPr/>
        </p:nvSpPr>
        <p:spPr>
          <a:xfrm rot="5400000">
            <a:off x="3724043" y="2286846"/>
            <a:ext cx="807139" cy="523220"/>
          </a:xfrm>
          <a:prstGeom prst="rect">
            <a:avLst/>
          </a:prstGeom>
          <a:noFill/>
        </p:spPr>
        <p:txBody>
          <a:bodyPr wrap="square" rtlCol="0">
            <a:spAutoFit/>
          </a:bodyPr>
          <a:lstStyle/>
          <a:p>
            <a:pPr algn="ct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47" name="文字方塊 47">
            <a:extLst>
              <a:ext uri="{FF2B5EF4-FFF2-40B4-BE49-F238E27FC236}">
                <a16:creationId xmlns:a16="http://schemas.microsoft.com/office/drawing/2014/main" id="{6FA53078-F41A-463C-B365-360F25ACDF5F}"/>
              </a:ext>
            </a:extLst>
          </p:cNvPr>
          <p:cNvSpPr txBox="1"/>
          <p:nvPr/>
        </p:nvSpPr>
        <p:spPr>
          <a:xfrm rot="5400000">
            <a:off x="3725092" y="3904349"/>
            <a:ext cx="807139" cy="523220"/>
          </a:xfrm>
          <a:prstGeom prst="rect">
            <a:avLst/>
          </a:prstGeom>
          <a:noFill/>
        </p:spPr>
        <p:txBody>
          <a:bodyPr wrap="square" rtlCol="0">
            <a:spAutoFit/>
          </a:bodyPr>
          <a:lstStyle/>
          <a:p>
            <a:pPr algn="ct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cxnSp>
        <p:nvCxnSpPr>
          <p:cNvPr id="48" name="直線單箭頭接點 59">
            <a:extLst>
              <a:ext uri="{FF2B5EF4-FFF2-40B4-BE49-F238E27FC236}">
                <a16:creationId xmlns:a16="http://schemas.microsoft.com/office/drawing/2014/main" id="{33D6BCA7-1F44-4284-838D-71E0113FE6FB}"/>
              </a:ext>
            </a:extLst>
          </p:cNvPr>
          <p:cNvCxnSpPr>
            <a:cxnSpLocks/>
          </p:cNvCxnSpPr>
          <p:nvPr/>
        </p:nvCxnSpPr>
        <p:spPr>
          <a:xfrm>
            <a:off x="7419108" y="3290310"/>
            <a:ext cx="658907" cy="0"/>
          </a:xfrm>
          <a:prstGeom prst="straightConnector1">
            <a:avLst/>
          </a:prstGeom>
          <a:noFill/>
          <a:ln w="38100" cap="flat" cmpd="sng" algn="ctr">
            <a:solidFill>
              <a:sysClr val="windowText" lastClr="000000"/>
            </a:solidFill>
            <a:prstDash val="solid"/>
            <a:miter lim="800000"/>
            <a:tailEnd type="triangle"/>
          </a:ln>
          <a:effectLst/>
        </p:spPr>
      </p:cxnSp>
      <p:cxnSp>
        <p:nvCxnSpPr>
          <p:cNvPr id="49" name="直線單箭頭接點 60">
            <a:extLst>
              <a:ext uri="{FF2B5EF4-FFF2-40B4-BE49-F238E27FC236}">
                <a16:creationId xmlns:a16="http://schemas.microsoft.com/office/drawing/2014/main" id="{4291BE20-C5AA-4826-A92E-3499C18EBBF2}"/>
              </a:ext>
            </a:extLst>
          </p:cNvPr>
          <p:cNvCxnSpPr>
            <a:cxnSpLocks/>
          </p:cNvCxnSpPr>
          <p:nvPr/>
        </p:nvCxnSpPr>
        <p:spPr>
          <a:xfrm>
            <a:off x="7408927" y="4911675"/>
            <a:ext cx="658907" cy="0"/>
          </a:xfrm>
          <a:prstGeom prst="straightConnector1">
            <a:avLst/>
          </a:prstGeom>
          <a:noFill/>
          <a:ln w="38100" cap="flat" cmpd="sng" algn="ctr">
            <a:solidFill>
              <a:sysClr val="windowText" lastClr="000000"/>
            </a:solidFill>
            <a:prstDash val="solid"/>
            <a:miter lim="800000"/>
            <a:tailEnd type="triangle"/>
          </a:ln>
          <a:effectLst/>
        </p:spPr>
      </p:cxnSp>
      <p:sp>
        <p:nvSpPr>
          <p:cNvPr id="50" name="文字方塊 61">
            <a:extLst>
              <a:ext uri="{FF2B5EF4-FFF2-40B4-BE49-F238E27FC236}">
                <a16:creationId xmlns:a16="http://schemas.microsoft.com/office/drawing/2014/main" id="{0CCBABBE-D1FC-485B-9FDE-D0374700C971}"/>
              </a:ext>
            </a:extLst>
          </p:cNvPr>
          <p:cNvSpPr txBox="1"/>
          <p:nvPr/>
        </p:nvSpPr>
        <p:spPr>
          <a:xfrm>
            <a:off x="7901557" y="1357293"/>
            <a:ext cx="1103086" cy="523220"/>
          </a:xfrm>
          <a:prstGeom prst="rect">
            <a:avLst/>
          </a:prstGeom>
          <a:noFill/>
        </p:spPr>
        <p:txBody>
          <a:bodyPr wrap="square" rtlCol="0">
            <a:spAutoFit/>
          </a:bodyPr>
          <a:lstStyle/>
          <a:p>
            <a:pPr algn="ct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51" name="文字方塊 62">
            <a:extLst>
              <a:ext uri="{FF2B5EF4-FFF2-40B4-BE49-F238E27FC236}">
                <a16:creationId xmlns:a16="http://schemas.microsoft.com/office/drawing/2014/main" id="{3900AD4B-AEE2-42BD-B360-848B64A60F83}"/>
              </a:ext>
            </a:extLst>
          </p:cNvPr>
          <p:cNvSpPr txBox="1"/>
          <p:nvPr/>
        </p:nvSpPr>
        <p:spPr>
          <a:xfrm>
            <a:off x="7901557" y="2913477"/>
            <a:ext cx="1103086" cy="523220"/>
          </a:xfrm>
          <a:prstGeom prst="rect">
            <a:avLst/>
          </a:prstGeom>
          <a:noFill/>
        </p:spPr>
        <p:txBody>
          <a:bodyPr wrap="square" rtlCol="0">
            <a:spAutoFit/>
          </a:bodyPr>
          <a:lstStyle/>
          <a:p>
            <a:pPr algn="ct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52" name="文字方塊 63">
            <a:extLst>
              <a:ext uri="{FF2B5EF4-FFF2-40B4-BE49-F238E27FC236}">
                <a16:creationId xmlns:a16="http://schemas.microsoft.com/office/drawing/2014/main" id="{016ECDA4-09AE-4EFB-9E89-8C4B7672A502}"/>
              </a:ext>
            </a:extLst>
          </p:cNvPr>
          <p:cNvSpPr txBox="1"/>
          <p:nvPr/>
        </p:nvSpPr>
        <p:spPr>
          <a:xfrm>
            <a:off x="7901557" y="4546225"/>
            <a:ext cx="1103086" cy="523220"/>
          </a:xfrm>
          <a:prstGeom prst="rect">
            <a:avLst/>
          </a:prstGeom>
          <a:noFill/>
        </p:spPr>
        <p:txBody>
          <a:bodyPr wrap="square" rtlCol="0">
            <a:spAutoFit/>
          </a:bodyPr>
          <a:lstStyle/>
          <a:p>
            <a:pPr algn="ct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53" name="投影片編號版面配置區 64">
            <a:extLst>
              <a:ext uri="{FF2B5EF4-FFF2-40B4-BE49-F238E27FC236}">
                <a16:creationId xmlns:a16="http://schemas.microsoft.com/office/drawing/2014/main" id="{FD5ACA8E-E635-4223-A9BE-D1E80278BB7D}"/>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27</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54" name="箭號: 向右 1">
            <a:extLst>
              <a:ext uri="{FF2B5EF4-FFF2-40B4-BE49-F238E27FC236}">
                <a16:creationId xmlns:a16="http://schemas.microsoft.com/office/drawing/2014/main" id="{807FCFE8-41F7-47DF-B2DF-16058D638E44}"/>
              </a:ext>
            </a:extLst>
          </p:cNvPr>
          <p:cNvSpPr/>
          <p:nvPr/>
        </p:nvSpPr>
        <p:spPr>
          <a:xfrm>
            <a:off x="2779244" y="2719238"/>
            <a:ext cx="695073" cy="747026"/>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467016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a:xfrm>
            <a:off x="7892220" y="6509180"/>
            <a:ext cx="932002" cy="245746"/>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28</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49B32275-9B83-455E-97A4-571102CF4114}"/>
              </a:ext>
            </a:extLst>
          </p:cNvPr>
          <p:cNvSpPr txBox="1">
            <a:spLocks/>
          </p:cNvSpPr>
          <p:nvPr/>
        </p:nvSpPr>
        <p:spPr>
          <a:xfrm>
            <a:off x="1270648" y="30865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Observation 1</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矩形 6">
            <a:extLst>
              <a:ext uri="{FF2B5EF4-FFF2-40B4-BE49-F238E27FC236}">
                <a16:creationId xmlns:a16="http://schemas.microsoft.com/office/drawing/2014/main" id="{A5554E56-5F32-47C2-9187-AA873A9BABBD}"/>
              </a:ext>
            </a:extLst>
          </p:cNvPr>
          <p:cNvSpPr/>
          <p:nvPr/>
        </p:nvSpPr>
        <p:spPr>
          <a:xfrm>
            <a:off x="2965526" y="2747131"/>
            <a:ext cx="498951" cy="2625052"/>
          </a:xfrm>
          <a:prstGeom prst="rect">
            <a:avLst/>
          </a:prstGeom>
          <a:solidFill>
            <a:sysClr val="window" lastClr="FFFFFF">
              <a:lumMod val="85000"/>
            </a:sysClr>
          </a:solid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5">
            <a:extLst>
              <a:ext uri="{FF2B5EF4-FFF2-40B4-BE49-F238E27FC236}">
                <a16:creationId xmlns:a16="http://schemas.microsoft.com/office/drawing/2014/main" id="{DEE692F1-0FB9-4B91-8BCF-4B461DDBEB47}"/>
              </a:ext>
            </a:extLst>
          </p:cNvPr>
          <p:cNvSpPr txBox="1"/>
          <p:nvPr/>
        </p:nvSpPr>
        <p:spPr>
          <a:xfrm>
            <a:off x="2638040" y="2265347"/>
            <a:ext cx="1134648"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Input</a:t>
            </a:r>
          </a:p>
        </p:txBody>
      </p:sp>
      <p:sp>
        <p:nvSpPr>
          <p:cNvPr id="9" name="矩形 8">
            <a:extLst>
              <a:ext uri="{FF2B5EF4-FFF2-40B4-BE49-F238E27FC236}">
                <a16:creationId xmlns:a16="http://schemas.microsoft.com/office/drawing/2014/main" id="{02C4777F-2A9E-4C50-A024-3892638A1D82}"/>
              </a:ext>
            </a:extLst>
          </p:cNvPr>
          <p:cNvSpPr/>
          <p:nvPr/>
        </p:nvSpPr>
        <p:spPr>
          <a:xfrm>
            <a:off x="3033914" y="3464824"/>
            <a:ext cx="342900" cy="342900"/>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7B1C2090-DC34-405F-A7F6-E0CC874A9715}"/>
              </a:ext>
            </a:extLst>
          </p:cNvPr>
          <p:cNvSpPr/>
          <p:nvPr/>
        </p:nvSpPr>
        <p:spPr>
          <a:xfrm>
            <a:off x="3039732" y="2894495"/>
            <a:ext cx="342900" cy="342900"/>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1" name="Object 12">
            <a:extLst>
              <a:ext uri="{FF2B5EF4-FFF2-40B4-BE49-F238E27FC236}">
                <a16:creationId xmlns:a16="http://schemas.microsoft.com/office/drawing/2014/main" id="{E63435C1-5D40-40ED-BE25-A837661D55F6}"/>
              </a:ext>
            </a:extLst>
          </p:cNvPr>
          <p:cNvGraphicFramePr>
            <a:graphicFrameLocks noChangeAspect="1"/>
          </p:cNvGraphicFramePr>
          <p:nvPr>
            <p:extLst>
              <p:ext uri="{D42A27DB-BD31-4B8C-83A1-F6EECF244321}">
                <p14:modId xmlns:p14="http://schemas.microsoft.com/office/powerpoint/2010/main" val="2886636939"/>
              </p:ext>
            </p:extLst>
          </p:nvPr>
        </p:nvGraphicFramePr>
        <p:xfrm>
          <a:off x="3052431" y="2799245"/>
          <a:ext cx="325438" cy="461962"/>
        </p:xfrm>
        <a:graphic>
          <a:graphicData uri="http://schemas.openxmlformats.org/presentationml/2006/ole">
            <mc:AlternateContent xmlns:mc="http://schemas.openxmlformats.org/markup-compatibility/2006">
              <mc:Choice xmlns:v="urn:schemas-microsoft-com:vml" Requires="v">
                <p:oleObj spid="_x0000_s33809" name="方程式" r:id="rId4" imgW="152280" imgH="215640" progId="Equation.3">
                  <p:embed/>
                </p:oleObj>
              </mc:Choice>
              <mc:Fallback>
                <p:oleObj name="方程式" r:id="rId4" imgW="152280" imgH="215640" progId="Equation.3">
                  <p:embed/>
                  <p:pic>
                    <p:nvPicPr>
                      <p:cNvPr id="9" name="Object 12">
                        <a:extLst>
                          <a:ext uri="{FF2B5EF4-FFF2-40B4-BE49-F238E27FC236}">
                            <a16:creationId xmlns:a16="http://schemas.microsoft.com/office/drawing/2014/main" id="{49A63909-47F1-4E94-890A-983534614ED3}"/>
                          </a:ext>
                        </a:extLst>
                      </p:cNvPr>
                      <p:cNvPicPr>
                        <a:picLocks noChangeAspect="1" noChangeArrowheads="1"/>
                      </p:cNvPicPr>
                      <p:nvPr/>
                    </p:nvPicPr>
                    <p:blipFill>
                      <a:blip r:embed="rId5"/>
                      <a:srcRect/>
                      <a:stretch>
                        <a:fillRect/>
                      </a:stretch>
                    </p:blipFill>
                    <p:spPr bwMode="auto">
                      <a:xfrm>
                        <a:off x="3052431" y="2799245"/>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a:extLst>
              <a:ext uri="{FF2B5EF4-FFF2-40B4-BE49-F238E27FC236}">
                <a16:creationId xmlns:a16="http://schemas.microsoft.com/office/drawing/2014/main" id="{DAC2F2B4-AC4B-4699-8708-DBA53051E70B}"/>
              </a:ext>
            </a:extLst>
          </p:cNvPr>
          <p:cNvGraphicFramePr>
            <a:graphicFrameLocks noChangeAspect="1"/>
          </p:cNvGraphicFramePr>
          <p:nvPr>
            <p:extLst>
              <p:ext uri="{D42A27DB-BD31-4B8C-83A1-F6EECF244321}">
                <p14:modId xmlns:p14="http://schemas.microsoft.com/office/powerpoint/2010/main" val="4153438932"/>
              </p:ext>
            </p:extLst>
          </p:nvPr>
        </p:nvGraphicFramePr>
        <p:xfrm>
          <a:off x="3057727" y="3381974"/>
          <a:ext cx="352425" cy="461963"/>
        </p:xfrm>
        <a:graphic>
          <a:graphicData uri="http://schemas.openxmlformats.org/presentationml/2006/ole">
            <mc:AlternateContent xmlns:mc="http://schemas.openxmlformats.org/markup-compatibility/2006">
              <mc:Choice xmlns:v="urn:schemas-microsoft-com:vml" Requires="v">
                <p:oleObj spid="_x0000_s33810" name="方程式" r:id="rId6" imgW="164880" imgH="215640" progId="Equation.3">
                  <p:embed/>
                </p:oleObj>
              </mc:Choice>
              <mc:Fallback>
                <p:oleObj name="方程式" r:id="rId6" imgW="164880" imgH="215640" progId="Equation.3">
                  <p:embed/>
                  <p:pic>
                    <p:nvPicPr>
                      <p:cNvPr id="10" name="Object 12">
                        <a:extLst>
                          <a:ext uri="{FF2B5EF4-FFF2-40B4-BE49-F238E27FC236}">
                            <a16:creationId xmlns:a16="http://schemas.microsoft.com/office/drawing/2014/main" id="{72449E65-02CD-4C28-ADF1-F667BEDC0788}"/>
                          </a:ext>
                        </a:extLst>
                      </p:cNvPr>
                      <p:cNvPicPr>
                        <a:picLocks noChangeAspect="1" noChangeArrowheads="1"/>
                      </p:cNvPicPr>
                      <p:nvPr/>
                    </p:nvPicPr>
                    <p:blipFill>
                      <a:blip r:embed="rId7"/>
                      <a:srcRect/>
                      <a:stretch>
                        <a:fillRect/>
                      </a:stretch>
                    </p:blipFill>
                    <p:spPr bwMode="auto">
                      <a:xfrm>
                        <a:off x="3057727" y="338197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群組 10">
            <a:extLst>
              <a:ext uri="{FF2B5EF4-FFF2-40B4-BE49-F238E27FC236}">
                <a16:creationId xmlns:a16="http://schemas.microsoft.com/office/drawing/2014/main" id="{351A820A-69B9-4F96-A08E-4D3A08ED6D8A}"/>
              </a:ext>
            </a:extLst>
          </p:cNvPr>
          <p:cNvGrpSpPr/>
          <p:nvPr/>
        </p:nvGrpSpPr>
        <p:grpSpPr>
          <a:xfrm>
            <a:off x="4542035" y="2265347"/>
            <a:ext cx="1134648" cy="3130011"/>
            <a:chOff x="2332137" y="1770729"/>
            <a:chExt cx="1134648" cy="3130011"/>
          </a:xfrm>
        </p:grpSpPr>
        <p:sp>
          <p:nvSpPr>
            <p:cNvPr id="14" name="矩形 13">
              <a:extLst>
                <a:ext uri="{FF2B5EF4-FFF2-40B4-BE49-F238E27FC236}">
                  <a16:creationId xmlns:a16="http://schemas.microsoft.com/office/drawing/2014/main" id="{FD7FE84A-DAB5-44D7-929B-2AAD92EB61AC}"/>
                </a:ext>
              </a:extLst>
            </p:cNvPr>
            <p:cNvSpPr/>
            <p:nvPr/>
          </p:nvSpPr>
          <p:spPr>
            <a:xfrm>
              <a:off x="2504565" y="2224872"/>
              <a:ext cx="746342" cy="2675868"/>
            </a:xfrm>
            <a:prstGeom prst="rect">
              <a:avLst/>
            </a:prstGeom>
            <a:solidFill>
              <a:sysClr val="window" lastClr="FFFFFF">
                <a:lumMod val="85000"/>
              </a:sysClr>
            </a:solid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44">
              <a:extLst>
                <a:ext uri="{FF2B5EF4-FFF2-40B4-BE49-F238E27FC236}">
                  <a16:creationId xmlns:a16="http://schemas.microsoft.com/office/drawing/2014/main" id="{28706142-FF7C-4EF5-9FF3-28CB6962A157}"/>
                </a:ext>
              </a:extLst>
            </p:cNvPr>
            <p:cNvSpPr txBox="1"/>
            <p:nvPr/>
          </p:nvSpPr>
          <p:spPr>
            <a:xfrm>
              <a:off x="2332137" y="1770729"/>
              <a:ext cx="1134648"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Layer 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sp>
          <p:nvSpPr>
            <p:cNvPr id="16" name="橢圓 45">
              <a:extLst>
                <a:ext uri="{FF2B5EF4-FFF2-40B4-BE49-F238E27FC236}">
                  <a16:creationId xmlns:a16="http://schemas.microsoft.com/office/drawing/2014/main" id="{44EAF4B2-EA46-4202-9B1D-BD2C373C1549}"/>
                </a:ext>
              </a:extLst>
            </p:cNvPr>
            <p:cNvSpPr/>
            <p:nvPr/>
          </p:nvSpPr>
          <p:spPr>
            <a:xfrm>
              <a:off x="2601675" y="2235874"/>
              <a:ext cx="574158" cy="574158"/>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橢圓 46">
              <a:extLst>
                <a:ext uri="{FF2B5EF4-FFF2-40B4-BE49-F238E27FC236}">
                  <a16:creationId xmlns:a16="http://schemas.microsoft.com/office/drawing/2014/main" id="{8062B5DE-03DB-450C-A2AB-4B92E385E18E}"/>
                </a:ext>
              </a:extLst>
            </p:cNvPr>
            <p:cNvSpPr/>
            <p:nvPr/>
          </p:nvSpPr>
          <p:spPr>
            <a:xfrm>
              <a:off x="2604017" y="3014444"/>
              <a:ext cx="574158" cy="574158"/>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橢圓 47">
              <a:extLst>
                <a:ext uri="{FF2B5EF4-FFF2-40B4-BE49-F238E27FC236}">
                  <a16:creationId xmlns:a16="http://schemas.microsoft.com/office/drawing/2014/main" id="{EF4BEA4B-5F4A-4B11-9A76-DDF15516DE75}"/>
                </a:ext>
              </a:extLst>
            </p:cNvPr>
            <p:cNvSpPr/>
            <p:nvPr/>
          </p:nvSpPr>
          <p:spPr>
            <a:xfrm>
              <a:off x="2592384" y="4242456"/>
              <a:ext cx="574158" cy="574158"/>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48">
              <a:extLst>
                <a:ext uri="{FF2B5EF4-FFF2-40B4-BE49-F238E27FC236}">
                  <a16:creationId xmlns:a16="http://schemas.microsoft.com/office/drawing/2014/main" id="{62919B36-DEA9-41D6-9A84-B637A31C7ABA}"/>
                </a:ext>
              </a:extLst>
            </p:cNvPr>
            <p:cNvSpPr txBox="1"/>
            <p:nvPr/>
          </p:nvSpPr>
          <p:spPr>
            <a:xfrm rot="5400000">
              <a:off x="2589637" y="3664749"/>
              <a:ext cx="769257" cy="52322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grpSp>
      <p:sp>
        <p:nvSpPr>
          <p:cNvPr id="20" name="矩形 19">
            <a:extLst>
              <a:ext uri="{FF2B5EF4-FFF2-40B4-BE49-F238E27FC236}">
                <a16:creationId xmlns:a16="http://schemas.microsoft.com/office/drawing/2014/main" id="{8958FA54-3E15-4785-9B72-55DB895A23E1}"/>
              </a:ext>
            </a:extLst>
          </p:cNvPr>
          <p:cNvSpPr/>
          <p:nvPr/>
        </p:nvSpPr>
        <p:spPr>
          <a:xfrm>
            <a:off x="3043439" y="4862581"/>
            <a:ext cx="342900" cy="342900"/>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21" name="Object 12">
            <a:extLst>
              <a:ext uri="{FF2B5EF4-FFF2-40B4-BE49-F238E27FC236}">
                <a16:creationId xmlns:a16="http://schemas.microsoft.com/office/drawing/2014/main" id="{C665304C-B835-47AE-8D9B-1E54E82495A7}"/>
              </a:ext>
            </a:extLst>
          </p:cNvPr>
          <p:cNvGraphicFramePr>
            <a:graphicFrameLocks noChangeAspect="1"/>
          </p:cNvGraphicFramePr>
          <p:nvPr>
            <p:extLst>
              <p:ext uri="{D42A27DB-BD31-4B8C-83A1-F6EECF244321}">
                <p14:modId xmlns:p14="http://schemas.microsoft.com/office/powerpoint/2010/main" val="3095522820"/>
              </p:ext>
            </p:extLst>
          </p:nvPr>
        </p:nvGraphicFramePr>
        <p:xfrm>
          <a:off x="3040323" y="4766327"/>
          <a:ext cx="407988" cy="488950"/>
        </p:xfrm>
        <a:graphic>
          <a:graphicData uri="http://schemas.openxmlformats.org/presentationml/2006/ole">
            <mc:AlternateContent xmlns:mc="http://schemas.openxmlformats.org/markup-compatibility/2006">
              <mc:Choice xmlns:v="urn:schemas-microsoft-com:vml" Requires="v">
                <p:oleObj spid="_x0000_s33811" name="方程式" r:id="rId8" imgW="190440" imgH="228600" progId="Equation.3">
                  <p:embed/>
                </p:oleObj>
              </mc:Choice>
              <mc:Fallback>
                <p:oleObj name="方程式" r:id="rId8" imgW="190440" imgH="228600" progId="Equation.3">
                  <p:embed/>
                  <p:pic>
                    <p:nvPicPr>
                      <p:cNvPr id="13" name="Object 12">
                        <a:extLst>
                          <a:ext uri="{FF2B5EF4-FFF2-40B4-BE49-F238E27FC236}">
                            <a16:creationId xmlns:a16="http://schemas.microsoft.com/office/drawing/2014/main" id="{39EC2099-5746-49B4-890F-2AAF8CED1DD5}"/>
                          </a:ext>
                        </a:extLst>
                      </p:cNvPr>
                      <p:cNvPicPr>
                        <a:picLocks noChangeAspect="1" noChangeArrowheads="1"/>
                      </p:cNvPicPr>
                      <p:nvPr/>
                    </p:nvPicPr>
                    <p:blipFill>
                      <a:blip r:embed="rId9"/>
                      <a:srcRect/>
                      <a:stretch>
                        <a:fillRect/>
                      </a:stretch>
                    </p:blipFill>
                    <p:spPr bwMode="auto">
                      <a:xfrm>
                        <a:off x="3040323" y="4766327"/>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字方塊 13">
            <a:extLst>
              <a:ext uri="{FF2B5EF4-FFF2-40B4-BE49-F238E27FC236}">
                <a16:creationId xmlns:a16="http://schemas.microsoft.com/office/drawing/2014/main" id="{86314590-AE8E-4D2F-82E3-AB9E14656D6C}"/>
              </a:ext>
            </a:extLst>
          </p:cNvPr>
          <p:cNvSpPr txBox="1"/>
          <p:nvPr/>
        </p:nvSpPr>
        <p:spPr>
          <a:xfrm rot="5400000">
            <a:off x="2919371" y="4147523"/>
            <a:ext cx="769257" cy="523220"/>
          </a:xfrm>
          <a:prstGeom prst="rect">
            <a:avLst/>
          </a:prstGeom>
          <a:noFill/>
        </p:spPr>
        <p:txBody>
          <a:bodyPr wrap="square" rtlCol="0">
            <a:spAutoFit/>
          </a:bodyPr>
          <a:lstStyle/>
          <a:p>
            <a:pPr algn="ctr" defTabSz="457200">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p:nvGrpSpPr>
          <p:cNvPr id="23" name="群組 14">
            <a:extLst>
              <a:ext uri="{FF2B5EF4-FFF2-40B4-BE49-F238E27FC236}">
                <a16:creationId xmlns:a16="http://schemas.microsoft.com/office/drawing/2014/main" id="{BC8E34BC-986B-4F72-8FBF-7C596E7A25F7}"/>
              </a:ext>
            </a:extLst>
          </p:cNvPr>
          <p:cNvGrpSpPr/>
          <p:nvPr/>
        </p:nvGrpSpPr>
        <p:grpSpPr>
          <a:xfrm>
            <a:off x="6609911" y="2287105"/>
            <a:ext cx="1134648" cy="3113664"/>
            <a:chOff x="3657035" y="1770729"/>
            <a:chExt cx="1134648" cy="3113664"/>
          </a:xfrm>
        </p:grpSpPr>
        <p:sp>
          <p:nvSpPr>
            <p:cNvPr id="24" name="矩形 23">
              <a:extLst>
                <a:ext uri="{FF2B5EF4-FFF2-40B4-BE49-F238E27FC236}">
                  <a16:creationId xmlns:a16="http://schemas.microsoft.com/office/drawing/2014/main" id="{4E778D2A-2F4C-47B6-9E3B-4CC2225F8E71}"/>
                </a:ext>
              </a:extLst>
            </p:cNvPr>
            <p:cNvSpPr/>
            <p:nvPr/>
          </p:nvSpPr>
          <p:spPr>
            <a:xfrm>
              <a:off x="3830151" y="2208525"/>
              <a:ext cx="746342" cy="2675868"/>
            </a:xfrm>
            <a:prstGeom prst="rect">
              <a:avLst/>
            </a:prstGeom>
            <a:solidFill>
              <a:sysClr val="window" lastClr="FFFFFF">
                <a:lumMod val="85000"/>
              </a:sysClr>
            </a:solid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38">
              <a:extLst>
                <a:ext uri="{FF2B5EF4-FFF2-40B4-BE49-F238E27FC236}">
                  <a16:creationId xmlns:a16="http://schemas.microsoft.com/office/drawing/2014/main" id="{BA51A568-B188-4A21-802F-A5D742CABA59}"/>
                </a:ext>
              </a:extLst>
            </p:cNvPr>
            <p:cNvSpPr txBox="1"/>
            <p:nvPr/>
          </p:nvSpPr>
          <p:spPr>
            <a:xfrm>
              <a:off x="3657035" y="1770729"/>
              <a:ext cx="1134648"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Layer 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sp>
          <p:nvSpPr>
            <p:cNvPr id="26" name="橢圓 39">
              <a:extLst>
                <a:ext uri="{FF2B5EF4-FFF2-40B4-BE49-F238E27FC236}">
                  <a16:creationId xmlns:a16="http://schemas.microsoft.com/office/drawing/2014/main" id="{4AAAEE74-8E09-48DA-9F98-EBDA58AE3BC7}"/>
                </a:ext>
              </a:extLst>
            </p:cNvPr>
            <p:cNvSpPr/>
            <p:nvPr/>
          </p:nvSpPr>
          <p:spPr>
            <a:xfrm>
              <a:off x="3917237" y="2235874"/>
              <a:ext cx="574158" cy="574158"/>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橢圓 40">
              <a:extLst>
                <a:ext uri="{FF2B5EF4-FFF2-40B4-BE49-F238E27FC236}">
                  <a16:creationId xmlns:a16="http://schemas.microsoft.com/office/drawing/2014/main" id="{38E031A2-241F-4A05-916A-4761BD38DDC4}"/>
                </a:ext>
              </a:extLst>
            </p:cNvPr>
            <p:cNvSpPr/>
            <p:nvPr/>
          </p:nvSpPr>
          <p:spPr>
            <a:xfrm>
              <a:off x="3919579" y="3014444"/>
              <a:ext cx="574158" cy="574158"/>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橢圓 41">
              <a:extLst>
                <a:ext uri="{FF2B5EF4-FFF2-40B4-BE49-F238E27FC236}">
                  <a16:creationId xmlns:a16="http://schemas.microsoft.com/office/drawing/2014/main" id="{8692E129-24BF-485E-9289-CA66CEF0BE6A}"/>
                </a:ext>
              </a:extLst>
            </p:cNvPr>
            <p:cNvSpPr/>
            <p:nvPr/>
          </p:nvSpPr>
          <p:spPr>
            <a:xfrm>
              <a:off x="3907946" y="4242456"/>
              <a:ext cx="574158" cy="574158"/>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文字方塊 42">
              <a:extLst>
                <a:ext uri="{FF2B5EF4-FFF2-40B4-BE49-F238E27FC236}">
                  <a16:creationId xmlns:a16="http://schemas.microsoft.com/office/drawing/2014/main" id="{C9C9DC22-5C06-4ADF-AA18-EE09243BAD38}"/>
                </a:ext>
              </a:extLst>
            </p:cNvPr>
            <p:cNvSpPr txBox="1"/>
            <p:nvPr/>
          </p:nvSpPr>
          <p:spPr>
            <a:xfrm rot="5400000">
              <a:off x="3905199" y="3664749"/>
              <a:ext cx="769257" cy="52322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grpSp>
      <p:sp>
        <p:nvSpPr>
          <p:cNvPr id="30" name="文字方塊 15">
            <a:extLst>
              <a:ext uri="{FF2B5EF4-FFF2-40B4-BE49-F238E27FC236}">
                <a16:creationId xmlns:a16="http://schemas.microsoft.com/office/drawing/2014/main" id="{809042A6-4707-45D5-9A77-DC9CD14CD379}"/>
              </a:ext>
            </a:extLst>
          </p:cNvPr>
          <p:cNvSpPr txBox="1"/>
          <p:nvPr/>
        </p:nvSpPr>
        <p:spPr>
          <a:xfrm>
            <a:off x="7552999" y="2708238"/>
            <a:ext cx="769257" cy="523220"/>
          </a:xfrm>
          <a:prstGeom prst="rect">
            <a:avLst/>
          </a:prstGeom>
          <a:noFill/>
        </p:spPr>
        <p:txBody>
          <a:bodyPr wrap="square" rtlCol="0">
            <a:spAutoFit/>
          </a:bodyPr>
          <a:lstStyle/>
          <a:p>
            <a:pPr algn="ctr" defTabSz="457200">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31" name="文字方塊 16">
            <a:extLst>
              <a:ext uri="{FF2B5EF4-FFF2-40B4-BE49-F238E27FC236}">
                <a16:creationId xmlns:a16="http://schemas.microsoft.com/office/drawing/2014/main" id="{DD94435B-5C29-4F91-B61E-4AD9CEB8C1C5}"/>
              </a:ext>
            </a:extLst>
          </p:cNvPr>
          <p:cNvSpPr txBox="1"/>
          <p:nvPr/>
        </p:nvSpPr>
        <p:spPr>
          <a:xfrm>
            <a:off x="7559948" y="3469225"/>
            <a:ext cx="769257" cy="523220"/>
          </a:xfrm>
          <a:prstGeom prst="rect">
            <a:avLst/>
          </a:prstGeom>
          <a:noFill/>
        </p:spPr>
        <p:txBody>
          <a:bodyPr wrap="square" rtlCol="0">
            <a:spAutoFit/>
          </a:bodyPr>
          <a:lstStyle/>
          <a:p>
            <a:pPr algn="ctr" defTabSz="457200">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32" name="文字方塊 17">
            <a:extLst>
              <a:ext uri="{FF2B5EF4-FFF2-40B4-BE49-F238E27FC236}">
                <a16:creationId xmlns:a16="http://schemas.microsoft.com/office/drawing/2014/main" id="{ADD77D39-313F-465D-99D9-7058906C3CBD}"/>
              </a:ext>
            </a:extLst>
          </p:cNvPr>
          <p:cNvSpPr txBox="1"/>
          <p:nvPr/>
        </p:nvSpPr>
        <p:spPr>
          <a:xfrm>
            <a:off x="7588964" y="4684560"/>
            <a:ext cx="769257" cy="523220"/>
          </a:xfrm>
          <a:prstGeom prst="rect">
            <a:avLst/>
          </a:prstGeom>
          <a:noFill/>
        </p:spPr>
        <p:txBody>
          <a:bodyPr wrap="square" rtlCol="0">
            <a:spAutoFit/>
          </a:bodyPr>
          <a:lstStyle/>
          <a:p>
            <a:pPr algn="ctr" defTabSz="457200">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p:nvGrpSpPr>
          <p:cNvPr id="33" name="群組 18">
            <a:extLst>
              <a:ext uri="{FF2B5EF4-FFF2-40B4-BE49-F238E27FC236}">
                <a16:creationId xmlns:a16="http://schemas.microsoft.com/office/drawing/2014/main" id="{08C0465C-24D0-4C34-AE05-2D184CB7A558}"/>
              </a:ext>
            </a:extLst>
          </p:cNvPr>
          <p:cNvGrpSpPr/>
          <p:nvPr/>
        </p:nvGrpSpPr>
        <p:grpSpPr>
          <a:xfrm>
            <a:off x="5376440" y="3017571"/>
            <a:ext cx="1537213" cy="2028340"/>
            <a:chOff x="3601750" y="2924306"/>
            <a:chExt cx="1537213" cy="2028340"/>
          </a:xfrm>
        </p:grpSpPr>
        <p:cxnSp>
          <p:nvCxnSpPr>
            <p:cNvPr id="34" name="直線單箭頭接點 28">
              <a:extLst>
                <a:ext uri="{FF2B5EF4-FFF2-40B4-BE49-F238E27FC236}">
                  <a16:creationId xmlns:a16="http://schemas.microsoft.com/office/drawing/2014/main" id="{1CFC1F62-6BE9-4093-8D00-3B809C39F838}"/>
                </a:ext>
              </a:extLst>
            </p:cNvPr>
            <p:cNvCxnSpPr>
              <a:stCxn id="16" idx="6"/>
              <a:endCxn id="26" idx="2"/>
            </p:cNvCxnSpPr>
            <p:nvPr/>
          </p:nvCxnSpPr>
          <p:spPr>
            <a:xfrm>
              <a:off x="3611041" y="2924306"/>
              <a:ext cx="1484382" cy="21758"/>
            </a:xfrm>
            <a:prstGeom prst="straightConnector1">
              <a:avLst/>
            </a:prstGeom>
            <a:noFill/>
            <a:ln w="25400" cap="flat" cmpd="sng" algn="ctr">
              <a:solidFill>
                <a:sysClr val="windowText" lastClr="000000"/>
              </a:solidFill>
              <a:prstDash val="solid"/>
              <a:miter lim="800000"/>
              <a:tailEnd type="triangle"/>
            </a:ln>
            <a:effectLst/>
          </p:spPr>
        </p:cxnSp>
        <p:cxnSp>
          <p:nvCxnSpPr>
            <p:cNvPr id="35" name="直線單箭頭接點 29">
              <a:extLst>
                <a:ext uri="{FF2B5EF4-FFF2-40B4-BE49-F238E27FC236}">
                  <a16:creationId xmlns:a16="http://schemas.microsoft.com/office/drawing/2014/main" id="{320A3572-F053-4AC6-A585-2A6E4C7159A0}"/>
                </a:ext>
              </a:extLst>
            </p:cNvPr>
            <p:cNvCxnSpPr>
              <a:cxnSpLocks/>
              <a:endCxn id="27" idx="2"/>
            </p:cNvCxnSpPr>
            <p:nvPr/>
          </p:nvCxnSpPr>
          <p:spPr>
            <a:xfrm>
              <a:off x="3635412" y="3702876"/>
              <a:ext cx="1462353" cy="21758"/>
            </a:xfrm>
            <a:prstGeom prst="straightConnector1">
              <a:avLst/>
            </a:prstGeom>
            <a:noFill/>
            <a:ln w="25400" cap="flat" cmpd="sng" algn="ctr">
              <a:solidFill>
                <a:sysClr val="windowText" lastClr="000000"/>
              </a:solidFill>
              <a:prstDash val="solid"/>
              <a:miter lim="800000"/>
              <a:tailEnd type="triangle"/>
            </a:ln>
            <a:effectLst/>
          </p:spPr>
        </p:cxnSp>
        <p:cxnSp>
          <p:nvCxnSpPr>
            <p:cNvPr id="36" name="直線單箭頭接點 30">
              <a:extLst>
                <a:ext uri="{FF2B5EF4-FFF2-40B4-BE49-F238E27FC236}">
                  <a16:creationId xmlns:a16="http://schemas.microsoft.com/office/drawing/2014/main" id="{DE01E139-6D72-4898-ADAB-E56AB8B7E358}"/>
                </a:ext>
              </a:extLst>
            </p:cNvPr>
            <p:cNvCxnSpPr>
              <a:cxnSpLocks/>
            </p:cNvCxnSpPr>
            <p:nvPr/>
          </p:nvCxnSpPr>
          <p:spPr>
            <a:xfrm>
              <a:off x="3766038" y="4551293"/>
              <a:ext cx="1372925" cy="0"/>
            </a:xfrm>
            <a:prstGeom prst="straightConnector1">
              <a:avLst/>
            </a:prstGeom>
            <a:noFill/>
            <a:ln w="25400" cap="flat" cmpd="sng" algn="ctr">
              <a:solidFill>
                <a:sysClr val="windowText" lastClr="000000"/>
              </a:solidFill>
              <a:prstDash val="solid"/>
              <a:miter lim="800000"/>
              <a:tailEnd type="triangle"/>
            </a:ln>
            <a:effectLst/>
          </p:spPr>
        </p:cxnSp>
        <p:cxnSp>
          <p:nvCxnSpPr>
            <p:cNvPr id="37" name="直線單箭頭接點 31">
              <a:extLst>
                <a:ext uri="{FF2B5EF4-FFF2-40B4-BE49-F238E27FC236}">
                  <a16:creationId xmlns:a16="http://schemas.microsoft.com/office/drawing/2014/main" id="{D639AD80-0B8B-45DB-8901-85DC1D0476F2}"/>
                </a:ext>
              </a:extLst>
            </p:cNvPr>
            <p:cNvCxnSpPr>
              <a:stCxn id="17" idx="6"/>
              <a:endCxn id="26" idx="2"/>
            </p:cNvCxnSpPr>
            <p:nvPr/>
          </p:nvCxnSpPr>
          <p:spPr>
            <a:xfrm flipV="1">
              <a:off x="3613383" y="2946064"/>
              <a:ext cx="1482040" cy="756812"/>
            </a:xfrm>
            <a:prstGeom prst="straightConnector1">
              <a:avLst/>
            </a:prstGeom>
            <a:noFill/>
            <a:ln w="25400" cap="flat" cmpd="sng" algn="ctr">
              <a:solidFill>
                <a:sysClr val="windowText" lastClr="000000"/>
              </a:solidFill>
              <a:prstDash val="solid"/>
              <a:miter lim="800000"/>
              <a:tailEnd type="triangle"/>
            </a:ln>
            <a:effectLst/>
          </p:spPr>
        </p:cxnSp>
        <p:cxnSp>
          <p:nvCxnSpPr>
            <p:cNvPr id="38" name="直線單箭頭接點 32">
              <a:extLst>
                <a:ext uri="{FF2B5EF4-FFF2-40B4-BE49-F238E27FC236}">
                  <a16:creationId xmlns:a16="http://schemas.microsoft.com/office/drawing/2014/main" id="{0219E777-8EA6-40B1-A3A0-5D3F6C58EF76}"/>
                </a:ext>
              </a:extLst>
            </p:cNvPr>
            <p:cNvCxnSpPr>
              <a:stCxn id="16" idx="6"/>
              <a:endCxn id="27" idx="2"/>
            </p:cNvCxnSpPr>
            <p:nvPr/>
          </p:nvCxnSpPr>
          <p:spPr>
            <a:xfrm>
              <a:off x="3611041" y="2924306"/>
              <a:ext cx="1486724" cy="800328"/>
            </a:xfrm>
            <a:prstGeom prst="straightConnector1">
              <a:avLst/>
            </a:prstGeom>
            <a:noFill/>
            <a:ln w="25400" cap="flat" cmpd="sng" algn="ctr">
              <a:solidFill>
                <a:sysClr val="windowText" lastClr="000000"/>
              </a:solidFill>
              <a:prstDash val="solid"/>
              <a:miter lim="800000"/>
              <a:tailEnd type="triangle"/>
            </a:ln>
            <a:effectLst/>
          </p:spPr>
        </p:cxnSp>
        <p:cxnSp>
          <p:nvCxnSpPr>
            <p:cNvPr id="39" name="直線單箭頭接點 33">
              <a:extLst>
                <a:ext uri="{FF2B5EF4-FFF2-40B4-BE49-F238E27FC236}">
                  <a16:creationId xmlns:a16="http://schemas.microsoft.com/office/drawing/2014/main" id="{A1CEDD66-46AD-4C2D-B614-541947C8F761}"/>
                </a:ext>
              </a:extLst>
            </p:cNvPr>
            <p:cNvCxnSpPr>
              <a:stCxn id="16" idx="6"/>
              <a:endCxn id="28" idx="2"/>
            </p:cNvCxnSpPr>
            <p:nvPr/>
          </p:nvCxnSpPr>
          <p:spPr>
            <a:xfrm>
              <a:off x="3611041" y="2924306"/>
              <a:ext cx="1475091" cy="2028340"/>
            </a:xfrm>
            <a:prstGeom prst="straightConnector1">
              <a:avLst/>
            </a:prstGeom>
            <a:noFill/>
            <a:ln w="25400" cap="flat" cmpd="sng" algn="ctr">
              <a:solidFill>
                <a:sysClr val="windowText" lastClr="000000"/>
              </a:solidFill>
              <a:prstDash val="solid"/>
              <a:miter lim="800000"/>
              <a:tailEnd type="triangle"/>
            </a:ln>
            <a:effectLst/>
          </p:spPr>
        </p:cxnSp>
        <p:cxnSp>
          <p:nvCxnSpPr>
            <p:cNvPr id="40" name="直線單箭頭接點 34">
              <a:extLst>
                <a:ext uri="{FF2B5EF4-FFF2-40B4-BE49-F238E27FC236}">
                  <a16:creationId xmlns:a16="http://schemas.microsoft.com/office/drawing/2014/main" id="{1742A1DD-42CF-4098-8710-E0049F129C06}"/>
                </a:ext>
              </a:extLst>
            </p:cNvPr>
            <p:cNvCxnSpPr>
              <a:stCxn id="17" idx="6"/>
              <a:endCxn id="28" idx="2"/>
            </p:cNvCxnSpPr>
            <p:nvPr/>
          </p:nvCxnSpPr>
          <p:spPr>
            <a:xfrm>
              <a:off x="3613383" y="3702876"/>
              <a:ext cx="1472749" cy="1249770"/>
            </a:xfrm>
            <a:prstGeom prst="straightConnector1">
              <a:avLst/>
            </a:prstGeom>
            <a:noFill/>
            <a:ln w="25400" cap="flat" cmpd="sng" algn="ctr">
              <a:solidFill>
                <a:sysClr val="windowText" lastClr="000000"/>
              </a:solidFill>
              <a:prstDash val="solid"/>
              <a:miter lim="800000"/>
              <a:tailEnd type="triangle"/>
            </a:ln>
            <a:effectLst/>
          </p:spPr>
        </p:cxnSp>
        <p:cxnSp>
          <p:nvCxnSpPr>
            <p:cNvPr id="41" name="直線單箭頭接點 35">
              <a:extLst>
                <a:ext uri="{FF2B5EF4-FFF2-40B4-BE49-F238E27FC236}">
                  <a16:creationId xmlns:a16="http://schemas.microsoft.com/office/drawing/2014/main" id="{9449F2EA-1D48-4DC3-8CB6-F4A83A70AB75}"/>
                </a:ext>
              </a:extLst>
            </p:cNvPr>
            <p:cNvCxnSpPr>
              <a:stCxn id="18" idx="6"/>
              <a:endCxn id="26" idx="2"/>
            </p:cNvCxnSpPr>
            <p:nvPr/>
          </p:nvCxnSpPr>
          <p:spPr>
            <a:xfrm flipV="1">
              <a:off x="3601750" y="2946064"/>
              <a:ext cx="1493673" cy="1984824"/>
            </a:xfrm>
            <a:prstGeom prst="straightConnector1">
              <a:avLst/>
            </a:prstGeom>
            <a:noFill/>
            <a:ln w="25400" cap="flat" cmpd="sng" algn="ctr">
              <a:solidFill>
                <a:sysClr val="windowText" lastClr="000000"/>
              </a:solidFill>
              <a:prstDash val="solid"/>
              <a:miter lim="800000"/>
              <a:tailEnd type="triangle"/>
            </a:ln>
            <a:effectLst/>
          </p:spPr>
        </p:cxnSp>
        <p:cxnSp>
          <p:nvCxnSpPr>
            <p:cNvPr id="42" name="直線單箭頭接點 36">
              <a:extLst>
                <a:ext uri="{FF2B5EF4-FFF2-40B4-BE49-F238E27FC236}">
                  <a16:creationId xmlns:a16="http://schemas.microsoft.com/office/drawing/2014/main" id="{BCB5135D-FAFD-4A94-B82F-689A0DA92564}"/>
                </a:ext>
              </a:extLst>
            </p:cNvPr>
            <p:cNvCxnSpPr>
              <a:stCxn id="18" idx="6"/>
              <a:endCxn id="27" idx="2"/>
            </p:cNvCxnSpPr>
            <p:nvPr/>
          </p:nvCxnSpPr>
          <p:spPr>
            <a:xfrm flipV="1">
              <a:off x="3601750" y="3724634"/>
              <a:ext cx="1496015" cy="1206254"/>
            </a:xfrm>
            <a:prstGeom prst="straightConnector1">
              <a:avLst/>
            </a:prstGeom>
            <a:noFill/>
            <a:ln w="25400" cap="flat" cmpd="sng" algn="ctr">
              <a:solidFill>
                <a:sysClr val="windowText" lastClr="000000"/>
              </a:solidFill>
              <a:prstDash val="solid"/>
              <a:miter lim="800000"/>
              <a:tailEnd type="triangle"/>
            </a:ln>
            <a:effectLst/>
          </p:spPr>
        </p:cxnSp>
      </p:grpSp>
      <p:cxnSp>
        <p:nvCxnSpPr>
          <p:cNvPr id="43" name="直線單箭頭接點 19">
            <a:extLst>
              <a:ext uri="{FF2B5EF4-FFF2-40B4-BE49-F238E27FC236}">
                <a16:creationId xmlns:a16="http://schemas.microsoft.com/office/drawing/2014/main" id="{C639140B-8AC2-4543-AE24-9A0A33606BFE}"/>
              </a:ext>
            </a:extLst>
          </p:cNvPr>
          <p:cNvCxnSpPr>
            <a:cxnSpLocks/>
            <a:endCxn id="16" idx="2"/>
          </p:cNvCxnSpPr>
          <p:nvPr/>
        </p:nvCxnSpPr>
        <p:spPr>
          <a:xfrm flipV="1">
            <a:off x="3398519" y="3017571"/>
            <a:ext cx="1413054" cy="27884"/>
          </a:xfrm>
          <a:prstGeom prst="straightConnector1">
            <a:avLst/>
          </a:prstGeom>
          <a:noFill/>
          <a:ln w="25400" cap="flat" cmpd="sng" algn="ctr">
            <a:solidFill>
              <a:sysClr val="windowText" lastClr="000000"/>
            </a:solidFill>
            <a:prstDash val="solid"/>
            <a:miter lim="800000"/>
            <a:tailEnd type="triangle"/>
          </a:ln>
          <a:effectLst/>
        </p:spPr>
      </p:cxnSp>
      <p:cxnSp>
        <p:nvCxnSpPr>
          <p:cNvPr id="44" name="直線單箭頭接點 20">
            <a:extLst>
              <a:ext uri="{FF2B5EF4-FFF2-40B4-BE49-F238E27FC236}">
                <a16:creationId xmlns:a16="http://schemas.microsoft.com/office/drawing/2014/main" id="{676A672A-E3A1-4777-B3DE-7CE7263855D8}"/>
              </a:ext>
            </a:extLst>
          </p:cNvPr>
          <p:cNvCxnSpPr>
            <a:stCxn id="10" idx="3"/>
            <a:endCxn id="17" idx="2"/>
          </p:cNvCxnSpPr>
          <p:nvPr/>
        </p:nvCxnSpPr>
        <p:spPr>
          <a:xfrm>
            <a:off x="3382632" y="3065945"/>
            <a:ext cx="1431283" cy="730196"/>
          </a:xfrm>
          <a:prstGeom prst="straightConnector1">
            <a:avLst/>
          </a:prstGeom>
          <a:noFill/>
          <a:ln w="25400" cap="flat" cmpd="sng" algn="ctr">
            <a:solidFill>
              <a:sysClr val="windowText" lastClr="000000"/>
            </a:solidFill>
            <a:prstDash val="solid"/>
            <a:miter lim="800000"/>
            <a:tailEnd type="triangle"/>
          </a:ln>
          <a:effectLst/>
        </p:spPr>
      </p:cxnSp>
      <p:cxnSp>
        <p:nvCxnSpPr>
          <p:cNvPr id="45" name="直線單箭頭接點 21">
            <a:extLst>
              <a:ext uri="{FF2B5EF4-FFF2-40B4-BE49-F238E27FC236}">
                <a16:creationId xmlns:a16="http://schemas.microsoft.com/office/drawing/2014/main" id="{46FAEEE5-9524-4845-B101-E56161B02413}"/>
              </a:ext>
            </a:extLst>
          </p:cNvPr>
          <p:cNvCxnSpPr>
            <a:stCxn id="10" idx="3"/>
            <a:endCxn id="18" idx="2"/>
          </p:cNvCxnSpPr>
          <p:nvPr/>
        </p:nvCxnSpPr>
        <p:spPr>
          <a:xfrm>
            <a:off x="3382632" y="3065945"/>
            <a:ext cx="1419650" cy="1958208"/>
          </a:xfrm>
          <a:prstGeom prst="straightConnector1">
            <a:avLst/>
          </a:prstGeom>
          <a:noFill/>
          <a:ln w="25400" cap="flat" cmpd="sng" algn="ctr">
            <a:solidFill>
              <a:sysClr val="windowText" lastClr="000000"/>
            </a:solidFill>
            <a:prstDash val="solid"/>
            <a:miter lim="800000"/>
            <a:tailEnd type="triangle"/>
          </a:ln>
          <a:effectLst/>
        </p:spPr>
      </p:cxnSp>
      <p:cxnSp>
        <p:nvCxnSpPr>
          <p:cNvPr id="46" name="直線單箭頭接點 22">
            <a:extLst>
              <a:ext uri="{FF2B5EF4-FFF2-40B4-BE49-F238E27FC236}">
                <a16:creationId xmlns:a16="http://schemas.microsoft.com/office/drawing/2014/main" id="{1F528447-C92A-4C40-98EB-00D684D10A62}"/>
              </a:ext>
            </a:extLst>
          </p:cNvPr>
          <p:cNvCxnSpPr>
            <a:stCxn id="12" idx="3"/>
            <a:endCxn id="16" idx="2"/>
          </p:cNvCxnSpPr>
          <p:nvPr/>
        </p:nvCxnSpPr>
        <p:spPr>
          <a:xfrm flipV="1">
            <a:off x="3410152" y="3017571"/>
            <a:ext cx="1401421" cy="595384"/>
          </a:xfrm>
          <a:prstGeom prst="straightConnector1">
            <a:avLst/>
          </a:prstGeom>
          <a:noFill/>
          <a:ln w="25400" cap="flat" cmpd="sng" algn="ctr">
            <a:solidFill>
              <a:sysClr val="windowText" lastClr="000000"/>
            </a:solidFill>
            <a:prstDash val="solid"/>
            <a:miter lim="800000"/>
            <a:tailEnd type="triangle"/>
          </a:ln>
          <a:effectLst/>
        </p:spPr>
      </p:cxnSp>
      <p:cxnSp>
        <p:nvCxnSpPr>
          <p:cNvPr id="47" name="直線單箭頭接點 23">
            <a:extLst>
              <a:ext uri="{FF2B5EF4-FFF2-40B4-BE49-F238E27FC236}">
                <a16:creationId xmlns:a16="http://schemas.microsoft.com/office/drawing/2014/main" id="{08689C54-825B-4B3E-9493-A385F68CB748}"/>
              </a:ext>
            </a:extLst>
          </p:cNvPr>
          <p:cNvCxnSpPr>
            <a:stCxn id="9" idx="3"/>
            <a:endCxn id="17" idx="2"/>
          </p:cNvCxnSpPr>
          <p:nvPr/>
        </p:nvCxnSpPr>
        <p:spPr>
          <a:xfrm>
            <a:off x="3376814" y="3636274"/>
            <a:ext cx="1437101" cy="159867"/>
          </a:xfrm>
          <a:prstGeom prst="straightConnector1">
            <a:avLst/>
          </a:prstGeom>
          <a:noFill/>
          <a:ln w="25400" cap="flat" cmpd="sng" algn="ctr">
            <a:solidFill>
              <a:sysClr val="windowText" lastClr="000000"/>
            </a:solidFill>
            <a:prstDash val="solid"/>
            <a:miter lim="800000"/>
            <a:tailEnd type="triangle"/>
          </a:ln>
          <a:effectLst/>
        </p:spPr>
      </p:cxnSp>
      <p:cxnSp>
        <p:nvCxnSpPr>
          <p:cNvPr id="48" name="直線單箭頭接點 24">
            <a:extLst>
              <a:ext uri="{FF2B5EF4-FFF2-40B4-BE49-F238E27FC236}">
                <a16:creationId xmlns:a16="http://schemas.microsoft.com/office/drawing/2014/main" id="{FD4C168C-75A5-4F8F-A7E7-37D544063A01}"/>
              </a:ext>
            </a:extLst>
          </p:cNvPr>
          <p:cNvCxnSpPr>
            <a:stCxn id="9" idx="3"/>
            <a:endCxn id="18" idx="2"/>
          </p:cNvCxnSpPr>
          <p:nvPr/>
        </p:nvCxnSpPr>
        <p:spPr>
          <a:xfrm>
            <a:off x="3376814" y="3636274"/>
            <a:ext cx="1425468" cy="1387879"/>
          </a:xfrm>
          <a:prstGeom prst="straightConnector1">
            <a:avLst/>
          </a:prstGeom>
          <a:noFill/>
          <a:ln w="25400" cap="flat" cmpd="sng" algn="ctr">
            <a:solidFill>
              <a:sysClr val="windowText" lastClr="000000"/>
            </a:solidFill>
            <a:prstDash val="solid"/>
            <a:miter lim="800000"/>
            <a:tailEnd type="triangle"/>
          </a:ln>
          <a:effectLst/>
        </p:spPr>
      </p:cxnSp>
      <p:cxnSp>
        <p:nvCxnSpPr>
          <p:cNvPr id="49" name="直線單箭頭接點 25">
            <a:extLst>
              <a:ext uri="{FF2B5EF4-FFF2-40B4-BE49-F238E27FC236}">
                <a16:creationId xmlns:a16="http://schemas.microsoft.com/office/drawing/2014/main" id="{408C9F9C-A196-40D1-831A-0DFFCDE79A5A}"/>
              </a:ext>
            </a:extLst>
          </p:cNvPr>
          <p:cNvCxnSpPr>
            <a:stCxn id="21" idx="3"/>
            <a:endCxn id="16" idx="2"/>
          </p:cNvCxnSpPr>
          <p:nvPr/>
        </p:nvCxnSpPr>
        <p:spPr>
          <a:xfrm flipV="1">
            <a:off x="3448311" y="3017571"/>
            <a:ext cx="1363262" cy="1993231"/>
          </a:xfrm>
          <a:prstGeom prst="straightConnector1">
            <a:avLst/>
          </a:prstGeom>
          <a:noFill/>
          <a:ln w="25400" cap="flat" cmpd="sng" algn="ctr">
            <a:solidFill>
              <a:sysClr val="windowText" lastClr="000000"/>
            </a:solidFill>
            <a:prstDash val="solid"/>
            <a:miter lim="800000"/>
            <a:tailEnd type="triangle"/>
          </a:ln>
          <a:effectLst/>
        </p:spPr>
      </p:cxnSp>
      <p:cxnSp>
        <p:nvCxnSpPr>
          <p:cNvPr id="50" name="直線單箭頭接點 26">
            <a:extLst>
              <a:ext uri="{FF2B5EF4-FFF2-40B4-BE49-F238E27FC236}">
                <a16:creationId xmlns:a16="http://schemas.microsoft.com/office/drawing/2014/main" id="{50193CAE-F032-46A5-97CB-D2EC5F271EF0}"/>
              </a:ext>
            </a:extLst>
          </p:cNvPr>
          <p:cNvCxnSpPr>
            <a:stCxn id="21" idx="3"/>
            <a:endCxn id="17" idx="2"/>
          </p:cNvCxnSpPr>
          <p:nvPr/>
        </p:nvCxnSpPr>
        <p:spPr>
          <a:xfrm flipV="1">
            <a:off x="3448311" y="3796141"/>
            <a:ext cx="1365604" cy="1214661"/>
          </a:xfrm>
          <a:prstGeom prst="straightConnector1">
            <a:avLst/>
          </a:prstGeom>
          <a:noFill/>
          <a:ln w="25400" cap="flat" cmpd="sng" algn="ctr">
            <a:solidFill>
              <a:sysClr val="windowText" lastClr="000000"/>
            </a:solidFill>
            <a:prstDash val="solid"/>
            <a:miter lim="800000"/>
            <a:tailEnd type="triangle"/>
          </a:ln>
          <a:effectLst/>
        </p:spPr>
      </p:cxnSp>
      <p:cxnSp>
        <p:nvCxnSpPr>
          <p:cNvPr id="51" name="直線單箭頭接點 27">
            <a:extLst>
              <a:ext uri="{FF2B5EF4-FFF2-40B4-BE49-F238E27FC236}">
                <a16:creationId xmlns:a16="http://schemas.microsoft.com/office/drawing/2014/main" id="{3EC688DB-9948-4512-B7A1-D145CAA913D7}"/>
              </a:ext>
            </a:extLst>
          </p:cNvPr>
          <p:cNvCxnSpPr>
            <a:stCxn id="21" idx="3"/>
            <a:endCxn id="18" idx="2"/>
          </p:cNvCxnSpPr>
          <p:nvPr/>
        </p:nvCxnSpPr>
        <p:spPr>
          <a:xfrm>
            <a:off x="3448311" y="5010802"/>
            <a:ext cx="1353971" cy="13351"/>
          </a:xfrm>
          <a:prstGeom prst="straightConnector1">
            <a:avLst/>
          </a:prstGeom>
          <a:noFill/>
          <a:ln w="25400" cap="flat" cmpd="sng" algn="ctr">
            <a:solidFill>
              <a:sysClr val="windowText" lastClr="000000"/>
            </a:solidFill>
            <a:prstDash val="solid"/>
            <a:miter lim="800000"/>
            <a:tailEnd type="triangle"/>
          </a:ln>
          <a:effectLst/>
        </p:spPr>
      </p:cxnSp>
      <p:pic>
        <p:nvPicPr>
          <p:cNvPr id="52" name="Picture 4" descr="http://all4desktop.com/data_images/original/4244361-bird.jpg">
            <a:extLst>
              <a:ext uri="{FF2B5EF4-FFF2-40B4-BE49-F238E27FC236}">
                <a16:creationId xmlns:a16="http://schemas.microsoft.com/office/drawing/2014/main" id="{6329AFAB-1ECE-468E-BD31-27F81092825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9496" y="3128180"/>
            <a:ext cx="2485663" cy="1792648"/>
          </a:xfrm>
          <a:prstGeom prst="rect">
            <a:avLst/>
          </a:prstGeom>
          <a:noFill/>
          <a:extLst>
            <a:ext uri="{909E8E84-426E-40DD-AFC4-6F175D3DCCD1}">
              <a14:hiddenFill xmlns:a14="http://schemas.microsoft.com/office/drawing/2010/main">
                <a:solidFill>
                  <a:srgbClr val="FFFFFF"/>
                </a:solidFill>
              </a14:hiddenFill>
            </a:ext>
          </a:extLst>
        </p:spPr>
      </p:pic>
      <p:pic>
        <p:nvPicPr>
          <p:cNvPr id="53" name="圖片 60">
            <a:extLst>
              <a:ext uri="{FF2B5EF4-FFF2-40B4-BE49-F238E27FC236}">
                <a16:creationId xmlns:a16="http://schemas.microsoft.com/office/drawing/2014/main" id="{E814AC82-C8AE-45DD-A93F-112CD654E25E}"/>
              </a:ext>
            </a:extLst>
          </p:cNvPr>
          <p:cNvPicPr>
            <a:picLocks noChangeAspect="1"/>
          </p:cNvPicPr>
          <p:nvPr/>
        </p:nvPicPr>
        <p:blipFill>
          <a:blip r:embed="rId11"/>
          <a:stretch>
            <a:fillRect/>
          </a:stretch>
        </p:blipFill>
        <p:spPr>
          <a:xfrm>
            <a:off x="5176774" y="2376931"/>
            <a:ext cx="697027" cy="719513"/>
          </a:xfrm>
          <a:prstGeom prst="rect">
            <a:avLst/>
          </a:prstGeom>
        </p:spPr>
      </p:pic>
      <p:pic>
        <p:nvPicPr>
          <p:cNvPr id="54" name="圖片 64">
            <a:extLst>
              <a:ext uri="{FF2B5EF4-FFF2-40B4-BE49-F238E27FC236}">
                <a16:creationId xmlns:a16="http://schemas.microsoft.com/office/drawing/2014/main" id="{42A279F8-37A0-4B1E-B5D3-5DBD6FCF6989}"/>
              </a:ext>
            </a:extLst>
          </p:cNvPr>
          <p:cNvPicPr>
            <a:picLocks noChangeAspect="1"/>
          </p:cNvPicPr>
          <p:nvPr/>
        </p:nvPicPr>
        <p:blipFill>
          <a:blip r:embed="rId12"/>
          <a:stretch>
            <a:fillRect/>
          </a:stretch>
        </p:blipFill>
        <p:spPr>
          <a:xfrm>
            <a:off x="5199803" y="3400451"/>
            <a:ext cx="667597" cy="667597"/>
          </a:xfrm>
          <a:prstGeom prst="rect">
            <a:avLst/>
          </a:prstGeom>
        </p:spPr>
      </p:pic>
      <p:sp>
        <p:nvSpPr>
          <p:cNvPr id="55" name="文字方塊 67">
            <a:extLst>
              <a:ext uri="{FF2B5EF4-FFF2-40B4-BE49-F238E27FC236}">
                <a16:creationId xmlns:a16="http://schemas.microsoft.com/office/drawing/2014/main" id="{47AA8556-CC20-4F86-ABF9-56A78943CE78}"/>
              </a:ext>
            </a:extLst>
          </p:cNvPr>
          <p:cNvSpPr txBox="1"/>
          <p:nvPr/>
        </p:nvSpPr>
        <p:spPr>
          <a:xfrm>
            <a:off x="7927134" y="3259481"/>
            <a:ext cx="769101" cy="461665"/>
          </a:xfrm>
          <a:prstGeom prst="rect">
            <a:avLst/>
          </a:prstGeom>
          <a:noFill/>
        </p:spPr>
        <p:txBody>
          <a:bodyPr wrap="square" rtlCol="0">
            <a:spAutoFit/>
          </a:bodyPr>
          <a:lstStyle/>
          <a:p>
            <a:pPr defTabSz="457200"/>
            <a:r>
              <a:rPr lang="en-US" altLang="zh-TW" sz="2400" dirty="0">
                <a:solidFill>
                  <a:srgbClr val="0000FF"/>
                </a:solidFill>
                <a:latin typeface="Calibri" panose="020F0502020204030204"/>
                <a:ea typeface="新細明體" panose="02020500000000000000" pitchFamily="18" charset="-120"/>
              </a:rPr>
              <a:t>Bird?</a:t>
            </a:r>
            <a:endParaRPr lang="zh-TW" altLang="en-US" sz="2400" dirty="0">
              <a:solidFill>
                <a:srgbClr val="0000FF"/>
              </a:solidFill>
              <a:latin typeface="Calibri" panose="020F0502020204030204"/>
              <a:ea typeface="新細明體" panose="02020500000000000000" pitchFamily="18" charset="-120"/>
            </a:endParaRPr>
          </a:p>
        </p:txBody>
      </p:sp>
      <p:sp>
        <p:nvSpPr>
          <p:cNvPr id="56" name="文字方塊 68">
            <a:extLst>
              <a:ext uri="{FF2B5EF4-FFF2-40B4-BE49-F238E27FC236}">
                <a16:creationId xmlns:a16="http://schemas.microsoft.com/office/drawing/2014/main" id="{D8FC0553-F096-4E4F-920F-477BCC3406D5}"/>
              </a:ext>
            </a:extLst>
          </p:cNvPr>
          <p:cNvSpPr txBox="1"/>
          <p:nvPr/>
        </p:nvSpPr>
        <p:spPr>
          <a:xfrm>
            <a:off x="608305" y="5414303"/>
            <a:ext cx="8309118" cy="523220"/>
          </a:xfrm>
          <a:prstGeom prst="rect">
            <a:avLst/>
          </a:prstGeom>
          <a:noFill/>
        </p:spPr>
        <p:txBody>
          <a:bodyPr wrap="square" rtlCol="0">
            <a:spAutoFit/>
          </a:bodyPr>
          <a:lstStyle/>
          <a:p>
            <a:pPr defTabSz="457200"/>
            <a:r>
              <a:rPr lang="en-US" altLang="zh-TW" sz="2800" b="1" dirty="0">
                <a:solidFill>
                  <a:srgbClr val="C00000"/>
                </a:solidFill>
                <a:latin typeface="Calibri" panose="020F0502020204030204"/>
                <a:ea typeface="新細明體" panose="02020500000000000000" pitchFamily="18" charset="-120"/>
              </a:rPr>
              <a:t>Perhap</a:t>
            </a:r>
            <a:r>
              <a:rPr lang="en-US" altLang="zh-TW" sz="2800" dirty="0">
                <a:solidFill>
                  <a:prstClr val="black"/>
                </a:solidFill>
                <a:latin typeface="Calibri" panose="020F0502020204030204"/>
                <a:ea typeface="新細明體" panose="02020500000000000000" pitchFamily="18" charset="-120"/>
              </a:rPr>
              <a:t>s human also identify birds in a similar way … </a:t>
            </a:r>
            <a:r>
              <a:rPr lang="en-US" altLang="zh-TW" sz="2800" dirty="0">
                <a:solidFill>
                  <a:prstClr val="black"/>
                </a:solidFill>
                <a:latin typeface="Calibri" panose="020F0502020204030204"/>
                <a:ea typeface="新細明體" panose="02020500000000000000" pitchFamily="18" charset="-120"/>
                <a:sym typeface="Wingdings" panose="05000000000000000000" pitchFamily="2" charset="2"/>
              </a:rPr>
              <a:t></a:t>
            </a:r>
            <a:endParaRPr lang="zh-TW" altLang="en-US" sz="2800" dirty="0">
              <a:solidFill>
                <a:prstClr val="black"/>
              </a:solidFill>
              <a:latin typeface="Calibri" panose="020F0502020204030204"/>
              <a:ea typeface="新細明體" panose="02020500000000000000" pitchFamily="18" charset="-120"/>
            </a:endParaRPr>
          </a:p>
        </p:txBody>
      </p:sp>
      <p:pic>
        <p:nvPicPr>
          <p:cNvPr id="57" name="圖片 70">
            <a:extLst>
              <a:ext uri="{FF2B5EF4-FFF2-40B4-BE49-F238E27FC236}">
                <a16:creationId xmlns:a16="http://schemas.microsoft.com/office/drawing/2014/main" id="{E56B356E-3FC1-4B58-B255-7A5AD746934B}"/>
              </a:ext>
            </a:extLst>
          </p:cNvPr>
          <p:cNvPicPr>
            <a:picLocks noChangeAspect="1"/>
          </p:cNvPicPr>
          <p:nvPr/>
        </p:nvPicPr>
        <p:blipFill>
          <a:blip r:embed="rId13"/>
          <a:stretch>
            <a:fillRect/>
          </a:stretch>
        </p:blipFill>
        <p:spPr>
          <a:xfrm>
            <a:off x="5206139" y="4519462"/>
            <a:ext cx="661261" cy="661261"/>
          </a:xfrm>
          <a:prstGeom prst="rect">
            <a:avLst/>
          </a:prstGeom>
        </p:spPr>
      </p:pic>
      <p:cxnSp>
        <p:nvCxnSpPr>
          <p:cNvPr id="59" name="直線單箭頭接點 3">
            <a:extLst>
              <a:ext uri="{FF2B5EF4-FFF2-40B4-BE49-F238E27FC236}">
                <a16:creationId xmlns:a16="http://schemas.microsoft.com/office/drawing/2014/main" id="{90757295-793E-46E5-BE3B-6A180CB77151}"/>
              </a:ext>
            </a:extLst>
          </p:cNvPr>
          <p:cNvCxnSpPr>
            <a:cxnSpLocks/>
            <a:stCxn id="15" idx="0"/>
          </p:cNvCxnSpPr>
          <p:nvPr/>
        </p:nvCxnSpPr>
        <p:spPr>
          <a:xfrm flipV="1">
            <a:off x="5109359" y="1928758"/>
            <a:ext cx="300743" cy="336589"/>
          </a:xfrm>
          <a:prstGeom prst="straightConnector1">
            <a:avLst/>
          </a:prstGeom>
          <a:noFill/>
          <a:ln w="38100" cap="flat" cmpd="sng" algn="ctr">
            <a:solidFill>
              <a:srgbClr val="4472C4"/>
            </a:solidFill>
            <a:prstDash val="solid"/>
            <a:miter lim="800000"/>
            <a:tailEnd type="triangle"/>
          </a:ln>
          <a:effectLst/>
        </p:spPr>
      </p:cxnSp>
      <p:sp>
        <p:nvSpPr>
          <p:cNvPr id="60" name="文字方塊 49">
            <a:extLst>
              <a:ext uri="{FF2B5EF4-FFF2-40B4-BE49-F238E27FC236}">
                <a16:creationId xmlns:a16="http://schemas.microsoft.com/office/drawing/2014/main" id="{9C00F1B9-F3EF-4B06-B149-621781CBD039}"/>
              </a:ext>
            </a:extLst>
          </p:cNvPr>
          <p:cNvSpPr txBox="1"/>
          <p:nvPr/>
        </p:nvSpPr>
        <p:spPr>
          <a:xfrm>
            <a:off x="3303999" y="1449616"/>
            <a:ext cx="6178474" cy="523220"/>
          </a:xfrm>
          <a:prstGeom prst="rect">
            <a:avLst/>
          </a:prstGeom>
          <a:noFill/>
        </p:spPr>
        <p:txBody>
          <a:bodyPr wrap="square" rtlCol="0">
            <a:spAutoFit/>
          </a:bodyPr>
          <a:lstStyle/>
          <a:p>
            <a:r>
              <a:rPr lang="en-US" altLang="zh-TW" sz="2800" dirty="0"/>
              <a:t>Identifying </a:t>
            </a:r>
            <a:r>
              <a:rPr lang="en-US" altLang="zh-TW" sz="2800" dirty="0">
                <a:solidFill>
                  <a:srgbClr val="C00000"/>
                </a:solidFill>
              </a:rPr>
              <a:t>some critical patterns</a:t>
            </a:r>
            <a:endParaRPr lang="zh-TW" altLang="en-US" sz="2800" dirty="0">
              <a:solidFill>
                <a:srgbClr val="C00000"/>
              </a:solidFill>
            </a:endParaRPr>
          </a:p>
        </p:txBody>
      </p:sp>
    </p:spTree>
    <p:extLst>
      <p:ext uri="{BB962C8B-B14F-4D97-AF65-F5344CB8AC3E}">
        <p14:creationId xmlns:p14="http://schemas.microsoft.com/office/powerpoint/2010/main" val="22139116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25731F39-B392-405F-BFEC-F64234CF996C}"/>
              </a:ext>
            </a:extLst>
          </p:cNvPr>
          <p:cNvSpPr txBox="1">
            <a:spLocks/>
          </p:cNvSpPr>
          <p:nvPr/>
        </p:nvSpPr>
        <p:spPr>
          <a:xfrm>
            <a:off x="1185936" y="28615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Observation 1</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矩形 6">
            <a:extLst>
              <a:ext uri="{FF2B5EF4-FFF2-40B4-BE49-F238E27FC236}">
                <a16:creationId xmlns:a16="http://schemas.microsoft.com/office/drawing/2014/main" id="{744B2E0F-2C49-4AB2-972C-C147F22A3ED7}"/>
              </a:ext>
            </a:extLst>
          </p:cNvPr>
          <p:cNvSpPr/>
          <p:nvPr/>
        </p:nvSpPr>
        <p:spPr>
          <a:xfrm>
            <a:off x="3172259" y="2389320"/>
            <a:ext cx="498951" cy="2625052"/>
          </a:xfrm>
          <a:prstGeom prst="rect">
            <a:avLst/>
          </a:prstGeom>
          <a:solidFill>
            <a:sysClr val="window" lastClr="FFFFFF">
              <a:lumMod val="85000"/>
            </a:sysClr>
          </a:solid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5">
            <a:extLst>
              <a:ext uri="{FF2B5EF4-FFF2-40B4-BE49-F238E27FC236}">
                <a16:creationId xmlns:a16="http://schemas.microsoft.com/office/drawing/2014/main" id="{B9FC5DF6-902D-436E-A5C8-E387ECB831CF}"/>
              </a:ext>
            </a:extLst>
          </p:cNvPr>
          <p:cNvSpPr txBox="1"/>
          <p:nvPr/>
        </p:nvSpPr>
        <p:spPr>
          <a:xfrm>
            <a:off x="2844773" y="1907536"/>
            <a:ext cx="1134648"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Input</a:t>
            </a:r>
          </a:p>
        </p:txBody>
      </p:sp>
      <p:sp>
        <p:nvSpPr>
          <p:cNvPr id="9" name="矩形 8">
            <a:extLst>
              <a:ext uri="{FF2B5EF4-FFF2-40B4-BE49-F238E27FC236}">
                <a16:creationId xmlns:a16="http://schemas.microsoft.com/office/drawing/2014/main" id="{590B96D3-BB7A-4925-B04E-4A97B322B998}"/>
              </a:ext>
            </a:extLst>
          </p:cNvPr>
          <p:cNvSpPr/>
          <p:nvPr/>
        </p:nvSpPr>
        <p:spPr>
          <a:xfrm>
            <a:off x="3240647" y="3107013"/>
            <a:ext cx="342900" cy="342900"/>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F9EB2D16-C438-4D7C-9A77-E07EA705094D}"/>
              </a:ext>
            </a:extLst>
          </p:cNvPr>
          <p:cNvSpPr/>
          <p:nvPr/>
        </p:nvSpPr>
        <p:spPr>
          <a:xfrm>
            <a:off x="3246465" y="2536684"/>
            <a:ext cx="342900" cy="342900"/>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1" name="Object 12">
            <a:extLst>
              <a:ext uri="{FF2B5EF4-FFF2-40B4-BE49-F238E27FC236}">
                <a16:creationId xmlns:a16="http://schemas.microsoft.com/office/drawing/2014/main" id="{C58B6AEA-BBA3-493A-9DDE-E5CC46FE5273}"/>
              </a:ext>
            </a:extLst>
          </p:cNvPr>
          <p:cNvGraphicFramePr>
            <a:graphicFrameLocks noChangeAspect="1"/>
          </p:cNvGraphicFramePr>
          <p:nvPr>
            <p:extLst>
              <p:ext uri="{D42A27DB-BD31-4B8C-83A1-F6EECF244321}">
                <p14:modId xmlns:p14="http://schemas.microsoft.com/office/powerpoint/2010/main" val="3098873749"/>
              </p:ext>
            </p:extLst>
          </p:nvPr>
        </p:nvGraphicFramePr>
        <p:xfrm>
          <a:off x="3259164" y="2441434"/>
          <a:ext cx="325438" cy="461962"/>
        </p:xfrm>
        <a:graphic>
          <a:graphicData uri="http://schemas.openxmlformats.org/presentationml/2006/ole">
            <mc:AlternateContent xmlns:mc="http://schemas.openxmlformats.org/markup-compatibility/2006">
              <mc:Choice xmlns:v="urn:schemas-microsoft-com:vml" Requires="v">
                <p:oleObj spid="_x0000_s32752" name="方程式" r:id="rId4" imgW="152280" imgH="215640" progId="Equation.3">
                  <p:embed/>
                </p:oleObj>
              </mc:Choice>
              <mc:Fallback>
                <p:oleObj name="方程式" r:id="rId4" imgW="152280" imgH="215640" progId="Equation.3">
                  <p:embed/>
                  <p:pic>
                    <p:nvPicPr>
                      <p:cNvPr id="9" name="Object 12">
                        <a:extLst>
                          <a:ext uri="{FF2B5EF4-FFF2-40B4-BE49-F238E27FC236}">
                            <a16:creationId xmlns:a16="http://schemas.microsoft.com/office/drawing/2014/main" id="{49A63909-47F1-4E94-890A-983534614ED3}"/>
                          </a:ext>
                        </a:extLst>
                      </p:cNvPr>
                      <p:cNvPicPr>
                        <a:picLocks noChangeAspect="1" noChangeArrowheads="1"/>
                      </p:cNvPicPr>
                      <p:nvPr/>
                    </p:nvPicPr>
                    <p:blipFill>
                      <a:blip r:embed="rId5"/>
                      <a:srcRect/>
                      <a:stretch>
                        <a:fillRect/>
                      </a:stretch>
                    </p:blipFill>
                    <p:spPr bwMode="auto">
                      <a:xfrm>
                        <a:off x="3259164" y="244143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a:extLst>
              <a:ext uri="{FF2B5EF4-FFF2-40B4-BE49-F238E27FC236}">
                <a16:creationId xmlns:a16="http://schemas.microsoft.com/office/drawing/2014/main" id="{7776EE91-9923-4BEF-AEEF-6114F53C7800}"/>
              </a:ext>
            </a:extLst>
          </p:cNvPr>
          <p:cNvGraphicFramePr>
            <a:graphicFrameLocks noChangeAspect="1"/>
          </p:cNvGraphicFramePr>
          <p:nvPr>
            <p:extLst>
              <p:ext uri="{D42A27DB-BD31-4B8C-83A1-F6EECF244321}">
                <p14:modId xmlns:p14="http://schemas.microsoft.com/office/powerpoint/2010/main" val="1274859466"/>
              </p:ext>
            </p:extLst>
          </p:nvPr>
        </p:nvGraphicFramePr>
        <p:xfrm>
          <a:off x="3264460" y="3024163"/>
          <a:ext cx="352425" cy="461963"/>
        </p:xfrm>
        <a:graphic>
          <a:graphicData uri="http://schemas.openxmlformats.org/presentationml/2006/ole">
            <mc:AlternateContent xmlns:mc="http://schemas.openxmlformats.org/markup-compatibility/2006">
              <mc:Choice xmlns:v="urn:schemas-microsoft-com:vml" Requires="v">
                <p:oleObj spid="_x0000_s32753" name="方程式" r:id="rId6" imgW="164880" imgH="215640" progId="Equation.3">
                  <p:embed/>
                </p:oleObj>
              </mc:Choice>
              <mc:Fallback>
                <p:oleObj name="方程式" r:id="rId6" imgW="164880" imgH="215640" progId="Equation.3">
                  <p:embed/>
                  <p:pic>
                    <p:nvPicPr>
                      <p:cNvPr id="10" name="Object 12">
                        <a:extLst>
                          <a:ext uri="{FF2B5EF4-FFF2-40B4-BE49-F238E27FC236}">
                            <a16:creationId xmlns:a16="http://schemas.microsoft.com/office/drawing/2014/main" id="{72449E65-02CD-4C28-ADF1-F667BEDC0788}"/>
                          </a:ext>
                        </a:extLst>
                      </p:cNvPr>
                      <p:cNvPicPr>
                        <a:picLocks noChangeAspect="1" noChangeArrowheads="1"/>
                      </p:cNvPicPr>
                      <p:nvPr/>
                    </p:nvPicPr>
                    <p:blipFill>
                      <a:blip r:embed="rId7"/>
                      <a:srcRect/>
                      <a:stretch>
                        <a:fillRect/>
                      </a:stretch>
                    </p:blipFill>
                    <p:spPr bwMode="auto">
                      <a:xfrm>
                        <a:off x="3264460" y="302416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群組 10">
            <a:extLst>
              <a:ext uri="{FF2B5EF4-FFF2-40B4-BE49-F238E27FC236}">
                <a16:creationId xmlns:a16="http://schemas.microsoft.com/office/drawing/2014/main" id="{0AC1B7AE-3A1C-4663-A2B1-9EE09FC83BEF}"/>
              </a:ext>
            </a:extLst>
          </p:cNvPr>
          <p:cNvGrpSpPr/>
          <p:nvPr/>
        </p:nvGrpSpPr>
        <p:grpSpPr>
          <a:xfrm>
            <a:off x="4748768" y="1907536"/>
            <a:ext cx="1134648" cy="3130011"/>
            <a:chOff x="2332137" y="1770729"/>
            <a:chExt cx="1134648" cy="3130011"/>
          </a:xfrm>
        </p:grpSpPr>
        <p:sp>
          <p:nvSpPr>
            <p:cNvPr id="14" name="矩形 13">
              <a:extLst>
                <a:ext uri="{FF2B5EF4-FFF2-40B4-BE49-F238E27FC236}">
                  <a16:creationId xmlns:a16="http://schemas.microsoft.com/office/drawing/2014/main" id="{E86271A2-0693-49B7-8D98-AD6B338957DD}"/>
                </a:ext>
              </a:extLst>
            </p:cNvPr>
            <p:cNvSpPr/>
            <p:nvPr/>
          </p:nvSpPr>
          <p:spPr>
            <a:xfrm>
              <a:off x="2504565" y="2224872"/>
              <a:ext cx="746342" cy="2675868"/>
            </a:xfrm>
            <a:prstGeom prst="rect">
              <a:avLst/>
            </a:prstGeom>
            <a:solidFill>
              <a:sysClr val="window" lastClr="FFFFFF">
                <a:lumMod val="85000"/>
              </a:sysClr>
            </a:solid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44">
              <a:extLst>
                <a:ext uri="{FF2B5EF4-FFF2-40B4-BE49-F238E27FC236}">
                  <a16:creationId xmlns:a16="http://schemas.microsoft.com/office/drawing/2014/main" id="{4173743E-571C-4989-9826-FEEC615044E7}"/>
                </a:ext>
              </a:extLst>
            </p:cNvPr>
            <p:cNvSpPr txBox="1"/>
            <p:nvPr/>
          </p:nvSpPr>
          <p:spPr>
            <a:xfrm>
              <a:off x="2332137" y="1770729"/>
              <a:ext cx="1134648"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Layer 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sp>
          <p:nvSpPr>
            <p:cNvPr id="16" name="橢圓 45">
              <a:extLst>
                <a:ext uri="{FF2B5EF4-FFF2-40B4-BE49-F238E27FC236}">
                  <a16:creationId xmlns:a16="http://schemas.microsoft.com/office/drawing/2014/main" id="{B4080B35-4823-4DF3-B7B9-47D466D2EFB8}"/>
                </a:ext>
              </a:extLst>
            </p:cNvPr>
            <p:cNvSpPr/>
            <p:nvPr/>
          </p:nvSpPr>
          <p:spPr>
            <a:xfrm>
              <a:off x="2601675" y="2235874"/>
              <a:ext cx="574158" cy="574158"/>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橢圓 46">
              <a:extLst>
                <a:ext uri="{FF2B5EF4-FFF2-40B4-BE49-F238E27FC236}">
                  <a16:creationId xmlns:a16="http://schemas.microsoft.com/office/drawing/2014/main" id="{956E2AE7-AC37-40D6-969A-3C9CD3BB4900}"/>
                </a:ext>
              </a:extLst>
            </p:cNvPr>
            <p:cNvSpPr/>
            <p:nvPr/>
          </p:nvSpPr>
          <p:spPr>
            <a:xfrm>
              <a:off x="2604017" y="3014444"/>
              <a:ext cx="574158" cy="574158"/>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橢圓 47">
              <a:extLst>
                <a:ext uri="{FF2B5EF4-FFF2-40B4-BE49-F238E27FC236}">
                  <a16:creationId xmlns:a16="http://schemas.microsoft.com/office/drawing/2014/main" id="{09625F99-1D15-4BFE-A199-DDE0D45FBB1C}"/>
                </a:ext>
              </a:extLst>
            </p:cNvPr>
            <p:cNvSpPr/>
            <p:nvPr/>
          </p:nvSpPr>
          <p:spPr>
            <a:xfrm>
              <a:off x="2592384" y="4242456"/>
              <a:ext cx="574158" cy="574158"/>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48">
              <a:extLst>
                <a:ext uri="{FF2B5EF4-FFF2-40B4-BE49-F238E27FC236}">
                  <a16:creationId xmlns:a16="http://schemas.microsoft.com/office/drawing/2014/main" id="{39174281-48BF-449F-B292-274B1B13ACB9}"/>
                </a:ext>
              </a:extLst>
            </p:cNvPr>
            <p:cNvSpPr txBox="1"/>
            <p:nvPr/>
          </p:nvSpPr>
          <p:spPr>
            <a:xfrm rot="5400000">
              <a:off x="2589637" y="3664749"/>
              <a:ext cx="769257" cy="52322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grpSp>
      <p:sp>
        <p:nvSpPr>
          <p:cNvPr id="20" name="矩形 19">
            <a:extLst>
              <a:ext uri="{FF2B5EF4-FFF2-40B4-BE49-F238E27FC236}">
                <a16:creationId xmlns:a16="http://schemas.microsoft.com/office/drawing/2014/main" id="{3D611BDC-5F73-4632-A476-05DC7055430C}"/>
              </a:ext>
            </a:extLst>
          </p:cNvPr>
          <p:cNvSpPr/>
          <p:nvPr/>
        </p:nvSpPr>
        <p:spPr>
          <a:xfrm>
            <a:off x="3250172" y="4504770"/>
            <a:ext cx="342900" cy="342900"/>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21" name="Object 12">
            <a:extLst>
              <a:ext uri="{FF2B5EF4-FFF2-40B4-BE49-F238E27FC236}">
                <a16:creationId xmlns:a16="http://schemas.microsoft.com/office/drawing/2014/main" id="{228DD063-66CF-4580-88EE-E03DCB2F966A}"/>
              </a:ext>
            </a:extLst>
          </p:cNvPr>
          <p:cNvGraphicFramePr>
            <a:graphicFrameLocks noChangeAspect="1"/>
          </p:cNvGraphicFramePr>
          <p:nvPr>
            <p:extLst>
              <p:ext uri="{D42A27DB-BD31-4B8C-83A1-F6EECF244321}">
                <p14:modId xmlns:p14="http://schemas.microsoft.com/office/powerpoint/2010/main" val="4117572380"/>
              </p:ext>
            </p:extLst>
          </p:nvPr>
        </p:nvGraphicFramePr>
        <p:xfrm>
          <a:off x="3247056" y="4408516"/>
          <a:ext cx="407988" cy="488950"/>
        </p:xfrm>
        <a:graphic>
          <a:graphicData uri="http://schemas.openxmlformats.org/presentationml/2006/ole">
            <mc:AlternateContent xmlns:mc="http://schemas.openxmlformats.org/markup-compatibility/2006">
              <mc:Choice xmlns:v="urn:schemas-microsoft-com:vml" Requires="v">
                <p:oleObj spid="_x0000_s32754" name="方程式" r:id="rId8" imgW="190440" imgH="228600" progId="Equation.3">
                  <p:embed/>
                </p:oleObj>
              </mc:Choice>
              <mc:Fallback>
                <p:oleObj name="方程式" r:id="rId8" imgW="190440" imgH="228600" progId="Equation.3">
                  <p:embed/>
                  <p:pic>
                    <p:nvPicPr>
                      <p:cNvPr id="13" name="Object 12">
                        <a:extLst>
                          <a:ext uri="{FF2B5EF4-FFF2-40B4-BE49-F238E27FC236}">
                            <a16:creationId xmlns:a16="http://schemas.microsoft.com/office/drawing/2014/main" id="{39EC2099-5746-49B4-890F-2AAF8CED1DD5}"/>
                          </a:ext>
                        </a:extLst>
                      </p:cNvPr>
                      <p:cNvPicPr>
                        <a:picLocks noChangeAspect="1" noChangeArrowheads="1"/>
                      </p:cNvPicPr>
                      <p:nvPr/>
                    </p:nvPicPr>
                    <p:blipFill>
                      <a:blip r:embed="rId9"/>
                      <a:srcRect/>
                      <a:stretch>
                        <a:fillRect/>
                      </a:stretch>
                    </p:blipFill>
                    <p:spPr bwMode="auto">
                      <a:xfrm>
                        <a:off x="3247056" y="4408516"/>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字方塊 13">
            <a:extLst>
              <a:ext uri="{FF2B5EF4-FFF2-40B4-BE49-F238E27FC236}">
                <a16:creationId xmlns:a16="http://schemas.microsoft.com/office/drawing/2014/main" id="{0B9900EA-2207-4EA1-A7BA-0A57A661CD09}"/>
              </a:ext>
            </a:extLst>
          </p:cNvPr>
          <p:cNvSpPr txBox="1"/>
          <p:nvPr/>
        </p:nvSpPr>
        <p:spPr>
          <a:xfrm rot="5400000">
            <a:off x="3126104" y="3789712"/>
            <a:ext cx="769257" cy="523220"/>
          </a:xfrm>
          <a:prstGeom prst="rect">
            <a:avLst/>
          </a:prstGeom>
          <a:noFill/>
        </p:spPr>
        <p:txBody>
          <a:bodyPr wrap="square" rtlCol="0">
            <a:spAutoFit/>
          </a:bodyPr>
          <a:lstStyle/>
          <a:p>
            <a:pPr algn="ctr" defTabSz="457200">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p:nvGrpSpPr>
          <p:cNvPr id="23" name="群組 14">
            <a:extLst>
              <a:ext uri="{FF2B5EF4-FFF2-40B4-BE49-F238E27FC236}">
                <a16:creationId xmlns:a16="http://schemas.microsoft.com/office/drawing/2014/main" id="{6AB3D1B6-BCEA-474D-9CDE-6029C004CDE0}"/>
              </a:ext>
            </a:extLst>
          </p:cNvPr>
          <p:cNvGrpSpPr/>
          <p:nvPr/>
        </p:nvGrpSpPr>
        <p:grpSpPr>
          <a:xfrm>
            <a:off x="6816644" y="1929294"/>
            <a:ext cx="1134648" cy="3113664"/>
            <a:chOff x="3657035" y="1770729"/>
            <a:chExt cx="1134648" cy="3113664"/>
          </a:xfrm>
        </p:grpSpPr>
        <p:sp>
          <p:nvSpPr>
            <p:cNvPr id="24" name="矩形 23">
              <a:extLst>
                <a:ext uri="{FF2B5EF4-FFF2-40B4-BE49-F238E27FC236}">
                  <a16:creationId xmlns:a16="http://schemas.microsoft.com/office/drawing/2014/main" id="{357B2B8C-7EAE-42B8-A086-D2DD010F75B2}"/>
                </a:ext>
              </a:extLst>
            </p:cNvPr>
            <p:cNvSpPr/>
            <p:nvPr/>
          </p:nvSpPr>
          <p:spPr>
            <a:xfrm>
              <a:off x="3830151" y="2208525"/>
              <a:ext cx="746342" cy="2675868"/>
            </a:xfrm>
            <a:prstGeom prst="rect">
              <a:avLst/>
            </a:prstGeom>
            <a:solidFill>
              <a:sysClr val="window" lastClr="FFFFFF">
                <a:lumMod val="85000"/>
              </a:sysClr>
            </a:solid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38">
              <a:extLst>
                <a:ext uri="{FF2B5EF4-FFF2-40B4-BE49-F238E27FC236}">
                  <a16:creationId xmlns:a16="http://schemas.microsoft.com/office/drawing/2014/main" id="{CE800999-8AF7-4FC9-ADA9-85DC4610372C}"/>
                </a:ext>
              </a:extLst>
            </p:cNvPr>
            <p:cNvSpPr txBox="1"/>
            <p:nvPr/>
          </p:nvSpPr>
          <p:spPr>
            <a:xfrm>
              <a:off x="3657035" y="1770729"/>
              <a:ext cx="1134648"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Layer 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sp>
          <p:nvSpPr>
            <p:cNvPr id="26" name="橢圓 39">
              <a:extLst>
                <a:ext uri="{FF2B5EF4-FFF2-40B4-BE49-F238E27FC236}">
                  <a16:creationId xmlns:a16="http://schemas.microsoft.com/office/drawing/2014/main" id="{B65177C9-2322-49D6-B019-186FA60322A2}"/>
                </a:ext>
              </a:extLst>
            </p:cNvPr>
            <p:cNvSpPr/>
            <p:nvPr/>
          </p:nvSpPr>
          <p:spPr>
            <a:xfrm>
              <a:off x="3917237" y="2235874"/>
              <a:ext cx="574158" cy="574158"/>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橢圓 40">
              <a:extLst>
                <a:ext uri="{FF2B5EF4-FFF2-40B4-BE49-F238E27FC236}">
                  <a16:creationId xmlns:a16="http://schemas.microsoft.com/office/drawing/2014/main" id="{DF118791-5C15-4876-A052-027D9D968A38}"/>
                </a:ext>
              </a:extLst>
            </p:cNvPr>
            <p:cNvSpPr/>
            <p:nvPr/>
          </p:nvSpPr>
          <p:spPr>
            <a:xfrm>
              <a:off x="3919579" y="3014444"/>
              <a:ext cx="574158" cy="574158"/>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橢圓 41">
              <a:extLst>
                <a:ext uri="{FF2B5EF4-FFF2-40B4-BE49-F238E27FC236}">
                  <a16:creationId xmlns:a16="http://schemas.microsoft.com/office/drawing/2014/main" id="{9F952EC3-D816-438F-B87A-0F600A28F6F3}"/>
                </a:ext>
              </a:extLst>
            </p:cNvPr>
            <p:cNvSpPr/>
            <p:nvPr/>
          </p:nvSpPr>
          <p:spPr>
            <a:xfrm>
              <a:off x="3907946" y="4242456"/>
              <a:ext cx="574158" cy="574158"/>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文字方塊 42">
              <a:extLst>
                <a:ext uri="{FF2B5EF4-FFF2-40B4-BE49-F238E27FC236}">
                  <a16:creationId xmlns:a16="http://schemas.microsoft.com/office/drawing/2014/main" id="{D0A660D8-9911-4FA7-B011-2B4ECBF05B74}"/>
                </a:ext>
              </a:extLst>
            </p:cNvPr>
            <p:cNvSpPr txBox="1"/>
            <p:nvPr/>
          </p:nvSpPr>
          <p:spPr>
            <a:xfrm rot="5400000">
              <a:off x="3905199" y="3664749"/>
              <a:ext cx="769257" cy="52322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grpSp>
      <p:sp>
        <p:nvSpPr>
          <p:cNvPr id="30" name="文字方塊 15">
            <a:extLst>
              <a:ext uri="{FF2B5EF4-FFF2-40B4-BE49-F238E27FC236}">
                <a16:creationId xmlns:a16="http://schemas.microsoft.com/office/drawing/2014/main" id="{568B7CA1-C58B-4C5F-ABA4-9462B861006A}"/>
              </a:ext>
            </a:extLst>
          </p:cNvPr>
          <p:cNvSpPr txBox="1"/>
          <p:nvPr/>
        </p:nvSpPr>
        <p:spPr>
          <a:xfrm>
            <a:off x="7759732" y="2350427"/>
            <a:ext cx="769257" cy="523220"/>
          </a:xfrm>
          <a:prstGeom prst="rect">
            <a:avLst/>
          </a:prstGeom>
          <a:noFill/>
        </p:spPr>
        <p:txBody>
          <a:bodyPr wrap="square" rtlCol="0">
            <a:spAutoFit/>
          </a:bodyPr>
          <a:lstStyle/>
          <a:p>
            <a:pPr algn="ctr" defTabSz="457200">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31" name="文字方塊 16">
            <a:extLst>
              <a:ext uri="{FF2B5EF4-FFF2-40B4-BE49-F238E27FC236}">
                <a16:creationId xmlns:a16="http://schemas.microsoft.com/office/drawing/2014/main" id="{C9E487E5-5EDF-49A6-94AB-1BFBA7E93D1B}"/>
              </a:ext>
            </a:extLst>
          </p:cNvPr>
          <p:cNvSpPr txBox="1"/>
          <p:nvPr/>
        </p:nvSpPr>
        <p:spPr>
          <a:xfrm>
            <a:off x="7766681" y="3111414"/>
            <a:ext cx="769257" cy="523220"/>
          </a:xfrm>
          <a:prstGeom prst="rect">
            <a:avLst/>
          </a:prstGeom>
          <a:noFill/>
        </p:spPr>
        <p:txBody>
          <a:bodyPr wrap="square" rtlCol="0">
            <a:spAutoFit/>
          </a:bodyPr>
          <a:lstStyle/>
          <a:p>
            <a:pPr algn="ctr" defTabSz="457200">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32" name="文字方塊 17">
            <a:extLst>
              <a:ext uri="{FF2B5EF4-FFF2-40B4-BE49-F238E27FC236}">
                <a16:creationId xmlns:a16="http://schemas.microsoft.com/office/drawing/2014/main" id="{B8FDC456-E400-4C74-B937-CCDBC6D2D350}"/>
              </a:ext>
            </a:extLst>
          </p:cNvPr>
          <p:cNvSpPr txBox="1"/>
          <p:nvPr/>
        </p:nvSpPr>
        <p:spPr>
          <a:xfrm>
            <a:off x="7795697" y="4326749"/>
            <a:ext cx="769257" cy="523220"/>
          </a:xfrm>
          <a:prstGeom prst="rect">
            <a:avLst/>
          </a:prstGeom>
          <a:noFill/>
        </p:spPr>
        <p:txBody>
          <a:bodyPr wrap="square" rtlCol="0">
            <a:spAutoFit/>
          </a:bodyPr>
          <a:lstStyle/>
          <a:p>
            <a:pPr algn="ctr" defTabSz="457200">
              <a:defRPr/>
            </a:pPr>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p:nvGrpSpPr>
          <p:cNvPr id="33" name="群組 18">
            <a:extLst>
              <a:ext uri="{FF2B5EF4-FFF2-40B4-BE49-F238E27FC236}">
                <a16:creationId xmlns:a16="http://schemas.microsoft.com/office/drawing/2014/main" id="{D737351A-4AAF-492C-AC2F-63E114A1301A}"/>
              </a:ext>
            </a:extLst>
          </p:cNvPr>
          <p:cNvGrpSpPr/>
          <p:nvPr/>
        </p:nvGrpSpPr>
        <p:grpSpPr>
          <a:xfrm>
            <a:off x="5583173" y="2659760"/>
            <a:ext cx="1538460" cy="2028340"/>
            <a:chOff x="3766038" y="2566495"/>
            <a:chExt cx="1538460" cy="2028340"/>
          </a:xfrm>
        </p:grpSpPr>
        <p:cxnSp>
          <p:nvCxnSpPr>
            <p:cNvPr id="34" name="直線單箭頭接點 28">
              <a:extLst>
                <a:ext uri="{FF2B5EF4-FFF2-40B4-BE49-F238E27FC236}">
                  <a16:creationId xmlns:a16="http://schemas.microsoft.com/office/drawing/2014/main" id="{C6BBB2D9-7237-4009-80E6-D0386BC14383}"/>
                </a:ext>
              </a:extLst>
            </p:cNvPr>
            <p:cNvCxnSpPr>
              <a:stCxn id="16" idx="6"/>
              <a:endCxn id="26" idx="2"/>
            </p:cNvCxnSpPr>
            <p:nvPr/>
          </p:nvCxnSpPr>
          <p:spPr>
            <a:xfrm>
              <a:off x="3783280" y="2566495"/>
              <a:ext cx="1484382" cy="21758"/>
            </a:xfrm>
            <a:prstGeom prst="straightConnector1">
              <a:avLst/>
            </a:prstGeom>
            <a:noFill/>
            <a:ln w="25400" cap="flat" cmpd="sng" algn="ctr">
              <a:solidFill>
                <a:sysClr val="windowText" lastClr="000000"/>
              </a:solidFill>
              <a:prstDash val="solid"/>
              <a:miter lim="800000"/>
              <a:tailEnd type="triangle"/>
            </a:ln>
            <a:effectLst/>
          </p:spPr>
        </p:cxnSp>
        <p:cxnSp>
          <p:nvCxnSpPr>
            <p:cNvPr id="35" name="直線單箭頭接點 29">
              <a:extLst>
                <a:ext uri="{FF2B5EF4-FFF2-40B4-BE49-F238E27FC236}">
                  <a16:creationId xmlns:a16="http://schemas.microsoft.com/office/drawing/2014/main" id="{A097E413-F3CB-4EE4-B74C-F288CF7449DC}"/>
                </a:ext>
              </a:extLst>
            </p:cNvPr>
            <p:cNvCxnSpPr>
              <a:cxnSpLocks/>
              <a:endCxn id="27" idx="2"/>
            </p:cNvCxnSpPr>
            <p:nvPr/>
          </p:nvCxnSpPr>
          <p:spPr>
            <a:xfrm>
              <a:off x="3842145" y="3345065"/>
              <a:ext cx="1462353" cy="21758"/>
            </a:xfrm>
            <a:prstGeom prst="straightConnector1">
              <a:avLst/>
            </a:prstGeom>
            <a:noFill/>
            <a:ln w="25400" cap="flat" cmpd="sng" algn="ctr">
              <a:solidFill>
                <a:sysClr val="windowText" lastClr="000000"/>
              </a:solidFill>
              <a:prstDash val="solid"/>
              <a:miter lim="800000"/>
              <a:tailEnd type="triangle"/>
            </a:ln>
            <a:effectLst/>
          </p:spPr>
        </p:cxnSp>
        <p:cxnSp>
          <p:nvCxnSpPr>
            <p:cNvPr id="36" name="直線單箭頭接點 30">
              <a:extLst>
                <a:ext uri="{FF2B5EF4-FFF2-40B4-BE49-F238E27FC236}">
                  <a16:creationId xmlns:a16="http://schemas.microsoft.com/office/drawing/2014/main" id="{15209C76-C019-4F73-ADED-7C5CA62B2C7C}"/>
                </a:ext>
              </a:extLst>
            </p:cNvPr>
            <p:cNvCxnSpPr>
              <a:cxnSpLocks/>
            </p:cNvCxnSpPr>
            <p:nvPr/>
          </p:nvCxnSpPr>
          <p:spPr>
            <a:xfrm>
              <a:off x="3766038" y="4551293"/>
              <a:ext cx="1372925" cy="0"/>
            </a:xfrm>
            <a:prstGeom prst="straightConnector1">
              <a:avLst/>
            </a:prstGeom>
            <a:noFill/>
            <a:ln w="25400" cap="flat" cmpd="sng" algn="ctr">
              <a:solidFill>
                <a:sysClr val="windowText" lastClr="000000"/>
              </a:solidFill>
              <a:prstDash val="solid"/>
              <a:miter lim="800000"/>
              <a:tailEnd type="triangle"/>
            </a:ln>
            <a:effectLst/>
          </p:spPr>
        </p:cxnSp>
        <p:cxnSp>
          <p:nvCxnSpPr>
            <p:cNvPr id="37" name="直線單箭頭接點 31">
              <a:extLst>
                <a:ext uri="{FF2B5EF4-FFF2-40B4-BE49-F238E27FC236}">
                  <a16:creationId xmlns:a16="http://schemas.microsoft.com/office/drawing/2014/main" id="{766CCFEF-BB22-4826-A7B2-9D229EA06F96}"/>
                </a:ext>
              </a:extLst>
            </p:cNvPr>
            <p:cNvCxnSpPr>
              <a:stCxn id="17" idx="6"/>
              <a:endCxn id="26" idx="2"/>
            </p:cNvCxnSpPr>
            <p:nvPr/>
          </p:nvCxnSpPr>
          <p:spPr>
            <a:xfrm flipV="1">
              <a:off x="3785622" y="2588253"/>
              <a:ext cx="1482040" cy="756812"/>
            </a:xfrm>
            <a:prstGeom prst="straightConnector1">
              <a:avLst/>
            </a:prstGeom>
            <a:noFill/>
            <a:ln w="25400" cap="flat" cmpd="sng" algn="ctr">
              <a:solidFill>
                <a:sysClr val="windowText" lastClr="000000"/>
              </a:solidFill>
              <a:prstDash val="solid"/>
              <a:miter lim="800000"/>
              <a:tailEnd type="triangle"/>
            </a:ln>
            <a:effectLst/>
          </p:spPr>
        </p:cxnSp>
        <p:cxnSp>
          <p:nvCxnSpPr>
            <p:cNvPr id="38" name="直線單箭頭接點 32">
              <a:extLst>
                <a:ext uri="{FF2B5EF4-FFF2-40B4-BE49-F238E27FC236}">
                  <a16:creationId xmlns:a16="http://schemas.microsoft.com/office/drawing/2014/main" id="{9AAB1D89-8DDC-4B03-9899-2FAA6B5CEB28}"/>
                </a:ext>
              </a:extLst>
            </p:cNvPr>
            <p:cNvCxnSpPr>
              <a:stCxn id="16" idx="6"/>
              <a:endCxn id="27" idx="2"/>
            </p:cNvCxnSpPr>
            <p:nvPr/>
          </p:nvCxnSpPr>
          <p:spPr>
            <a:xfrm>
              <a:off x="3783280" y="2566495"/>
              <a:ext cx="1486724" cy="800328"/>
            </a:xfrm>
            <a:prstGeom prst="straightConnector1">
              <a:avLst/>
            </a:prstGeom>
            <a:noFill/>
            <a:ln w="25400" cap="flat" cmpd="sng" algn="ctr">
              <a:solidFill>
                <a:sysClr val="windowText" lastClr="000000"/>
              </a:solidFill>
              <a:prstDash val="solid"/>
              <a:miter lim="800000"/>
              <a:tailEnd type="triangle"/>
            </a:ln>
            <a:effectLst/>
          </p:spPr>
        </p:cxnSp>
        <p:cxnSp>
          <p:nvCxnSpPr>
            <p:cNvPr id="39" name="直線單箭頭接點 33">
              <a:extLst>
                <a:ext uri="{FF2B5EF4-FFF2-40B4-BE49-F238E27FC236}">
                  <a16:creationId xmlns:a16="http://schemas.microsoft.com/office/drawing/2014/main" id="{6177CCF9-D326-4D4B-BAE4-B4F9A0138512}"/>
                </a:ext>
              </a:extLst>
            </p:cNvPr>
            <p:cNvCxnSpPr>
              <a:stCxn id="16" idx="6"/>
              <a:endCxn id="28" idx="2"/>
            </p:cNvCxnSpPr>
            <p:nvPr/>
          </p:nvCxnSpPr>
          <p:spPr>
            <a:xfrm>
              <a:off x="3783280" y="2566495"/>
              <a:ext cx="1475091" cy="2028340"/>
            </a:xfrm>
            <a:prstGeom prst="straightConnector1">
              <a:avLst/>
            </a:prstGeom>
            <a:noFill/>
            <a:ln w="25400" cap="flat" cmpd="sng" algn="ctr">
              <a:solidFill>
                <a:sysClr val="windowText" lastClr="000000"/>
              </a:solidFill>
              <a:prstDash val="solid"/>
              <a:miter lim="800000"/>
              <a:tailEnd type="triangle"/>
            </a:ln>
            <a:effectLst/>
          </p:spPr>
        </p:cxnSp>
        <p:cxnSp>
          <p:nvCxnSpPr>
            <p:cNvPr id="40" name="直線單箭頭接點 34">
              <a:extLst>
                <a:ext uri="{FF2B5EF4-FFF2-40B4-BE49-F238E27FC236}">
                  <a16:creationId xmlns:a16="http://schemas.microsoft.com/office/drawing/2014/main" id="{574C347E-143E-4035-85F6-3C756CB5E9CC}"/>
                </a:ext>
              </a:extLst>
            </p:cNvPr>
            <p:cNvCxnSpPr>
              <a:stCxn id="17" idx="6"/>
              <a:endCxn id="28" idx="2"/>
            </p:cNvCxnSpPr>
            <p:nvPr/>
          </p:nvCxnSpPr>
          <p:spPr>
            <a:xfrm>
              <a:off x="3785622" y="3345065"/>
              <a:ext cx="1472749" cy="1249770"/>
            </a:xfrm>
            <a:prstGeom prst="straightConnector1">
              <a:avLst/>
            </a:prstGeom>
            <a:noFill/>
            <a:ln w="25400" cap="flat" cmpd="sng" algn="ctr">
              <a:solidFill>
                <a:sysClr val="windowText" lastClr="000000"/>
              </a:solidFill>
              <a:prstDash val="solid"/>
              <a:miter lim="800000"/>
              <a:tailEnd type="triangle"/>
            </a:ln>
            <a:effectLst/>
          </p:spPr>
        </p:cxnSp>
        <p:cxnSp>
          <p:nvCxnSpPr>
            <p:cNvPr id="41" name="直線單箭頭接點 35">
              <a:extLst>
                <a:ext uri="{FF2B5EF4-FFF2-40B4-BE49-F238E27FC236}">
                  <a16:creationId xmlns:a16="http://schemas.microsoft.com/office/drawing/2014/main" id="{0E9C1C42-612A-4BB2-8F93-C619F048DA7C}"/>
                </a:ext>
              </a:extLst>
            </p:cNvPr>
            <p:cNvCxnSpPr>
              <a:stCxn id="18" idx="6"/>
              <a:endCxn id="26" idx="2"/>
            </p:cNvCxnSpPr>
            <p:nvPr/>
          </p:nvCxnSpPr>
          <p:spPr>
            <a:xfrm flipV="1">
              <a:off x="3773989" y="2588253"/>
              <a:ext cx="1493673" cy="1984824"/>
            </a:xfrm>
            <a:prstGeom prst="straightConnector1">
              <a:avLst/>
            </a:prstGeom>
            <a:noFill/>
            <a:ln w="25400" cap="flat" cmpd="sng" algn="ctr">
              <a:solidFill>
                <a:sysClr val="windowText" lastClr="000000"/>
              </a:solidFill>
              <a:prstDash val="solid"/>
              <a:miter lim="800000"/>
              <a:tailEnd type="triangle"/>
            </a:ln>
            <a:effectLst/>
          </p:spPr>
        </p:cxnSp>
        <p:cxnSp>
          <p:nvCxnSpPr>
            <p:cNvPr id="42" name="直線單箭頭接點 36">
              <a:extLst>
                <a:ext uri="{FF2B5EF4-FFF2-40B4-BE49-F238E27FC236}">
                  <a16:creationId xmlns:a16="http://schemas.microsoft.com/office/drawing/2014/main" id="{21E608D2-AD8D-48CB-87CE-4AC987686B8F}"/>
                </a:ext>
              </a:extLst>
            </p:cNvPr>
            <p:cNvCxnSpPr>
              <a:stCxn id="18" idx="6"/>
              <a:endCxn id="27" idx="2"/>
            </p:cNvCxnSpPr>
            <p:nvPr/>
          </p:nvCxnSpPr>
          <p:spPr>
            <a:xfrm flipV="1">
              <a:off x="3773989" y="3366823"/>
              <a:ext cx="1496015" cy="1206254"/>
            </a:xfrm>
            <a:prstGeom prst="straightConnector1">
              <a:avLst/>
            </a:prstGeom>
            <a:noFill/>
            <a:ln w="25400" cap="flat" cmpd="sng" algn="ctr">
              <a:solidFill>
                <a:sysClr val="windowText" lastClr="000000"/>
              </a:solidFill>
              <a:prstDash val="solid"/>
              <a:miter lim="800000"/>
              <a:tailEnd type="triangle"/>
            </a:ln>
            <a:effectLst/>
          </p:spPr>
        </p:cxnSp>
      </p:grpSp>
      <p:cxnSp>
        <p:nvCxnSpPr>
          <p:cNvPr id="43" name="直線單箭頭接點 19">
            <a:extLst>
              <a:ext uri="{FF2B5EF4-FFF2-40B4-BE49-F238E27FC236}">
                <a16:creationId xmlns:a16="http://schemas.microsoft.com/office/drawing/2014/main" id="{1612F8D2-7564-422A-8FF5-5EBEEFF5CB68}"/>
              </a:ext>
            </a:extLst>
          </p:cNvPr>
          <p:cNvCxnSpPr>
            <a:cxnSpLocks/>
            <a:endCxn id="16" idx="2"/>
          </p:cNvCxnSpPr>
          <p:nvPr/>
        </p:nvCxnSpPr>
        <p:spPr>
          <a:xfrm flipV="1">
            <a:off x="3605252" y="2659760"/>
            <a:ext cx="1413054" cy="27884"/>
          </a:xfrm>
          <a:prstGeom prst="straightConnector1">
            <a:avLst/>
          </a:prstGeom>
          <a:noFill/>
          <a:ln w="25400" cap="flat" cmpd="sng" algn="ctr">
            <a:solidFill>
              <a:sysClr val="windowText" lastClr="000000"/>
            </a:solidFill>
            <a:prstDash val="solid"/>
            <a:miter lim="800000"/>
            <a:tailEnd type="triangle"/>
          </a:ln>
          <a:effectLst/>
        </p:spPr>
      </p:cxnSp>
      <p:cxnSp>
        <p:nvCxnSpPr>
          <p:cNvPr id="44" name="直線單箭頭接點 20">
            <a:extLst>
              <a:ext uri="{FF2B5EF4-FFF2-40B4-BE49-F238E27FC236}">
                <a16:creationId xmlns:a16="http://schemas.microsoft.com/office/drawing/2014/main" id="{4F3EEB5D-616B-41D6-AB6B-2A3A41287323}"/>
              </a:ext>
            </a:extLst>
          </p:cNvPr>
          <p:cNvCxnSpPr>
            <a:stCxn id="10" idx="3"/>
            <a:endCxn id="17" idx="2"/>
          </p:cNvCxnSpPr>
          <p:nvPr/>
        </p:nvCxnSpPr>
        <p:spPr>
          <a:xfrm>
            <a:off x="3589365" y="2708134"/>
            <a:ext cx="1431283" cy="730196"/>
          </a:xfrm>
          <a:prstGeom prst="straightConnector1">
            <a:avLst/>
          </a:prstGeom>
          <a:noFill/>
          <a:ln w="25400" cap="flat" cmpd="sng" algn="ctr">
            <a:solidFill>
              <a:sysClr val="windowText" lastClr="000000"/>
            </a:solidFill>
            <a:prstDash val="solid"/>
            <a:miter lim="800000"/>
            <a:tailEnd type="triangle"/>
          </a:ln>
          <a:effectLst/>
        </p:spPr>
      </p:cxnSp>
      <p:cxnSp>
        <p:nvCxnSpPr>
          <p:cNvPr id="45" name="直線單箭頭接點 21">
            <a:extLst>
              <a:ext uri="{FF2B5EF4-FFF2-40B4-BE49-F238E27FC236}">
                <a16:creationId xmlns:a16="http://schemas.microsoft.com/office/drawing/2014/main" id="{08BF8A57-FD8A-45C1-B57B-0CF70E40BF5F}"/>
              </a:ext>
            </a:extLst>
          </p:cNvPr>
          <p:cNvCxnSpPr>
            <a:stCxn id="10" idx="3"/>
            <a:endCxn id="18" idx="2"/>
          </p:cNvCxnSpPr>
          <p:nvPr/>
        </p:nvCxnSpPr>
        <p:spPr>
          <a:xfrm>
            <a:off x="3589365" y="2708134"/>
            <a:ext cx="1419650" cy="1958208"/>
          </a:xfrm>
          <a:prstGeom prst="straightConnector1">
            <a:avLst/>
          </a:prstGeom>
          <a:noFill/>
          <a:ln w="25400" cap="flat" cmpd="sng" algn="ctr">
            <a:solidFill>
              <a:sysClr val="windowText" lastClr="000000"/>
            </a:solidFill>
            <a:prstDash val="solid"/>
            <a:miter lim="800000"/>
            <a:tailEnd type="triangle"/>
          </a:ln>
          <a:effectLst/>
        </p:spPr>
      </p:cxnSp>
      <p:cxnSp>
        <p:nvCxnSpPr>
          <p:cNvPr id="46" name="直線單箭頭接點 22">
            <a:extLst>
              <a:ext uri="{FF2B5EF4-FFF2-40B4-BE49-F238E27FC236}">
                <a16:creationId xmlns:a16="http://schemas.microsoft.com/office/drawing/2014/main" id="{FE0561E9-8093-4767-9266-95C7BBC063ED}"/>
              </a:ext>
            </a:extLst>
          </p:cNvPr>
          <p:cNvCxnSpPr>
            <a:stCxn id="12" idx="3"/>
            <a:endCxn id="16" idx="2"/>
          </p:cNvCxnSpPr>
          <p:nvPr/>
        </p:nvCxnSpPr>
        <p:spPr>
          <a:xfrm flipV="1">
            <a:off x="3616885" y="2659760"/>
            <a:ext cx="1401421" cy="595384"/>
          </a:xfrm>
          <a:prstGeom prst="straightConnector1">
            <a:avLst/>
          </a:prstGeom>
          <a:noFill/>
          <a:ln w="25400" cap="flat" cmpd="sng" algn="ctr">
            <a:solidFill>
              <a:sysClr val="windowText" lastClr="000000"/>
            </a:solidFill>
            <a:prstDash val="solid"/>
            <a:miter lim="800000"/>
            <a:tailEnd type="triangle"/>
          </a:ln>
          <a:effectLst/>
        </p:spPr>
      </p:cxnSp>
      <p:cxnSp>
        <p:nvCxnSpPr>
          <p:cNvPr id="47" name="直線單箭頭接點 23">
            <a:extLst>
              <a:ext uri="{FF2B5EF4-FFF2-40B4-BE49-F238E27FC236}">
                <a16:creationId xmlns:a16="http://schemas.microsoft.com/office/drawing/2014/main" id="{93083E45-743A-4F3D-A639-FEFF5CBAB6EB}"/>
              </a:ext>
            </a:extLst>
          </p:cNvPr>
          <p:cNvCxnSpPr>
            <a:stCxn id="9" idx="3"/>
            <a:endCxn id="17" idx="2"/>
          </p:cNvCxnSpPr>
          <p:nvPr/>
        </p:nvCxnSpPr>
        <p:spPr>
          <a:xfrm>
            <a:off x="3583547" y="3278463"/>
            <a:ext cx="1437101" cy="159867"/>
          </a:xfrm>
          <a:prstGeom prst="straightConnector1">
            <a:avLst/>
          </a:prstGeom>
          <a:noFill/>
          <a:ln w="25400" cap="flat" cmpd="sng" algn="ctr">
            <a:solidFill>
              <a:sysClr val="windowText" lastClr="000000"/>
            </a:solidFill>
            <a:prstDash val="solid"/>
            <a:miter lim="800000"/>
            <a:tailEnd type="triangle"/>
          </a:ln>
          <a:effectLst/>
        </p:spPr>
      </p:cxnSp>
      <p:cxnSp>
        <p:nvCxnSpPr>
          <p:cNvPr id="48" name="直線單箭頭接點 24">
            <a:extLst>
              <a:ext uri="{FF2B5EF4-FFF2-40B4-BE49-F238E27FC236}">
                <a16:creationId xmlns:a16="http://schemas.microsoft.com/office/drawing/2014/main" id="{39E29190-4932-4583-BB12-B8B031EA0DAB}"/>
              </a:ext>
            </a:extLst>
          </p:cNvPr>
          <p:cNvCxnSpPr>
            <a:stCxn id="9" idx="3"/>
            <a:endCxn id="18" idx="2"/>
          </p:cNvCxnSpPr>
          <p:nvPr/>
        </p:nvCxnSpPr>
        <p:spPr>
          <a:xfrm>
            <a:off x="3583547" y="3278463"/>
            <a:ext cx="1425468" cy="1387879"/>
          </a:xfrm>
          <a:prstGeom prst="straightConnector1">
            <a:avLst/>
          </a:prstGeom>
          <a:noFill/>
          <a:ln w="25400" cap="flat" cmpd="sng" algn="ctr">
            <a:solidFill>
              <a:sysClr val="windowText" lastClr="000000"/>
            </a:solidFill>
            <a:prstDash val="solid"/>
            <a:miter lim="800000"/>
            <a:tailEnd type="triangle"/>
          </a:ln>
          <a:effectLst/>
        </p:spPr>
      </p:cxnSp>
      <p:cxnSp>
        <p:nvCxnSpPr>
          <p:cNvPr id="49" name="直線單箭頭接點 25">
            <a:extLst>
              <a:ext uri="{FF2B5EF4-FFF2-40B4-BE49-F238E27FC236}">
                <a16:creationId xmlns:a16="http://schemas.microsoft.com/office/drawing/2014/main" id="{E2200C91-A3C0-4D63-8F6F-F3108777D821}"/>
              </a:ext>
            </a:extLst>
          </p:cNvPr>
          <p:cNvCxnSpPr>
            <a:stCxn id="21" idx="3"/>
            <a:endCxn id="16" idx="2"/>
          </p:cNvCxnSpPr>
          <p:nvPr/>
        </p:nvCxnSpPr>
        <p:spPr>
          <a:xfrm flipV="1">
            <a:off x="3655044" y="2659760"/>
            <a:ext cx="1363262" cy="1993231"/>
          </a:xfrm>
          <a:prstGeom prst="straightConnector1">
            <a:avLst/>
          </a:prstGeom>
          <a:noFill/>
          <a:ln w="25400" cap="flat" cmpd="sng" algn="ctr">
            <a:solidFill>
              <a:sysClr val="windowText" lastClr="000000"/>
            </a:solidFill>
            <a:prstDash val="solid"/>
            <a:miter lim="800000"/>
            <a:tailEnd type="triangle"/>
          </a:ln>
          <a:effectLst/>
        </p:spPr>
      </p:cxnSp>
      <p:cxnSp>
        <p:nvCxnSpPr>
          <p:cNvPr id="50" name="直線單箭頭接點 26">
            <a:extLst>
              <a:ext uri="{FF2B5EF4-FFF2-40B4-BE49-F238E27FC236}">
                <a16:creationId xmlns:a16="http://schemas.microsoft.com/office/drawing/2014/main" id="{248DA335-E21A-4B3A-A7DF-3D4B79F0166A}"/>
              </a:ext>
            </a:extLst>
          </p:cNvPr>
          <p:cNvCxnSpPr>
            <a:stCxn id="21" idx="3"/>
            <a:endCxn id="17" idx="2"/>
          </p:cNvCxnSpPr>
          <p:nvPr/>
        </p:nvCxnSpPr>
        <p:spPr>
          <a:xfrm flipV="1">
            <a:off x="3655044" y="3438330"/>
            <a:ext cx="1365604" cy="1214661"/>
          </a:xfrm>
          <a:prstGeom prst="straightConnector1">
            <a:avLst/>
          </a:prstGeom>
          <a:noFill/>
          <a:ln w="25400" cap="flat" cmpd="sng" algn="ctr">
            <a:solidFill>
              <a:sysClr val="windowText" lastClr="000000"/>
            </a:solidFill>
            <a:prstDash val="solid"/>
            <a:miter lim="800000"/>
            <a:tailEnd type="triangle"/>
          </a:ln>
          <a:effectLst/>
        </p:spPr>
      </p:cxnSp>
      <p:cxnSp>
        <p:nvCxnSpPr>
          <p:cNvPr id="51" name="直線單箭頭接點 27">
            <a:extLst>
              <a:ext uri="{FF2B5EF4-FFF2-40B4-BE49-F238E27FC236}">
                <a16:creationId xmlns:a16="http://schemas.microsoft.com/office/drawing/2014/main" id="{FA913EBB-E14F-4A4F-81E3-8B5BBB39DCE1}"/>
              </a:ext>
            </a:extLst>
          </p:cNvPr>
          <p:cNvCxnSpPr>
            <a:stCxn id="21" idx="3"/>
            <a:endCxn id="18" idx="2"/>
          </p:cNvCxnSpPr>
          <p:nvPr/>
        </p:nvCxnSpPr>
        <p:spPr>
          <a:xfrm>
            <a:off x="3655044" y="4652991"/>
            <a:ext cx="1353971" cy="13351"/>
          </a:xfrm>
          <a:prstGeom prst="straightConnector1">
            <a:avLst/>
          </a:prstGeom>
          <a:noFill/>
          <a:ln w="25400" cap="flat" cmpd="sng" algn="ctr">
            <a:solidFill>
              <a:sysClr val="windowText" lastClr="000000"/>
            </a:solidFill>
            <a:prstDash val="solid"/>
            <a:miter lim="800000"/>
            <a:tailEnd type="triangle"/>
          </a:ln>
          <a:effectLst/>
        </p:spPr>
      </p:cxnSp>
      <p:sp>
        <p:nvSpPr>
          <p:cNvPr id="52" name="文字方塊 49">
            <a:extLst>
              <a:ext uri="{FF2B5EF4-FFF2-40B4-BE49-F238E27FC236}">
                <a16:creationId xmlns:a16="http://schemas.microsoft.com/office/drawing/2014/main" id="{8C119DC9-460E-492A-B569-48BF80A77C51}"/>
              </a:ext>
            </a:extLst>
          </p:cNvPr>
          <p:cNvSpPr txBox="1"/>
          <p:nvPr/>
        </p:nvSpPr>
        <p:spPr>
          <a:xfrm>
            <a:off x="4653643" y="5049222"/>
            <a:ext cx="1324898" cy="830997"/>
          </a:xfrm>
          <a:prstGeom prst="rect">
            <a:avLst/>
          </a:prstGeom>
          <a:noFill/>
        </p:spPr>
        <p:txBody>
          <a:bodyPr wrap="square" rtlCol="0">
            <a:spAutoFit/>
          </a:bodyPr>
          <a:lstStyle/>
          <a:p>
            <a:pPr algn="ctr" defTabSz="457200"/>
            <a:r>
              <a:rPr lang="en-US" altLang="zh-TW" sz="2400" dirty="0">
                <a:solidFill>
                  <a:srgbClr val="0000FF"/>
                </a:solidFill>
                <a:latin typeface="Calibri" panose="020F0502020204030204"/>
                <a:ea typeface="新細明體" panose="02020500000000000000" pitchFamily="18" charset="-120"/>
              </a:rPr>
              <a:t>basic</a:t>
            </a:r>
          </a:p>
          <a:p>
            <a:pPr algn="ctr" defTabSz="457200"/>
            <a:r>
              <a:rPr lang="en-US" altLang="zh-TW" sz="2400" dirty="0">
                <a:solidFill>
                  <a:srgbClr val="0000FF"/>
                </a:solidFill>
                <a:latin typeface="Calibri" panose="020F0502020204030204"/>
                <a:ea typeface="新細明體" panose="02020500000000000000" pitchFamily="18" charset="-120"/>
              </a:rPr>
              <a:t>detector</a:t>
            </a:r>
            <a:endParaRPr lang="zh-TW" altLang="en-US" sz="2400" dirty="0">
              <a:solidFill>
                <a:srgbClr val="0000FF"/>
              </a:solidFill>
              <a:latin typeface="Calibri" panose="020F0502020204030204"/>
              <a:ea typeface="新細明體" panose="02020500000000000000" pitchFamily="18" charset="-120"/>
            </a:endParaRPr>
          </a:p>
        </p:txBody>
      </p:sp>
      <p:sp>
        <p:nvSpPr>
          <p:cNvPr id="53" name="文字方塊 50">
            <a:extLst>
              <a:ext uri="{FF2B5EF4-FFF2-40B4-BE49-F238E27FC236}">
                <a16:creationId xmlns:a16="http://schemas.microsoft.com/office/drawing/2014/main" id="{35B2EDEE-77CC-466E-AB9B-52F1EAE4C04E}"/>
              </a:ext>
            </a:extLst>
          </p:cNvPr>
          <p:cNvSpPr txBox="1"/>
          <p:nvPr/>
        </p:nvSpPr>
        <p:spPr>
          <a:xfrm>
            <a:off x="6663428" y="5066271"/>
            <a:ext cx="1399006" cy="830997"/>
          </a:xfrm>
          <a:prstGeom prst="rect">
            <a:avLst/>
          </a:prstGeom>
          <a:noFill/>
        </p:spPr>
        <p:txBody>
          <a:bodyPr wrap="square" rtlCol="0">
            <a:spAutoFit/>
          </a:bodyPr>
          <a:lstStyle/>
          <a:p>
            <a:pPr algn="ctr" defTabSz="457200"/>
            <a:r>
              <a:rPr lang="en-US" altLang="zh-TW" sz="2400" dirty="0">
                <a:solidFill>
                  <a:srgbClr val="0000FF"/>
                </a:solidFill>
                <a:latin typeface="Calibri" panose="020F0502020204030204"/>
                <a:ea typeface="新細明體" panose="02020500000000000000" pitchFamily="18" charset="-120"/>
              </a:rPr>
              <a:t>advanced</a:t>
            </a:r>
          </a:p>
          <a:p>
            <a:pPr algn="ctr" defTabSz="457200"/>
            <a:r>
              <a:rPr lang="en-US" altLang="zh-TW" sz="2400" dirty="0">
                <a:solidFill>
                  <a:srgbClr val="0000FF"/>
                </a:solidFill>
                <a:latin typeface="Calibri" panose="020F0502020204030204"/>
                <a:ea typeface="新細明體" panose="02020500000000000000" pitchFamily="18" charset="-120"/>
              </a:rPr>
              <a:t>detector</a:t>
            </a:r>
            <a:endParaRPr lang="zh-TW" altLang="en-US" sz="2400" dirty="0">
              <a:solidFill>
                <a:srgbClr val="0000FF"/>
              </a:solidFill>
              <a:latin typeface="Calibri" panose="020F0502020204030204"/>
              <a:ea typeface="新細明體" panose="02020500000000000000" pitchFamily="18" charset="-120"/>
            </a:endParaRPr>
          </a:p>
        </p:txBody>
      </p:sp>
      <p:pic>
        <p:nvPicPr>
          <p:cNvPr id="54" name="Picture 4" descr="http://all4desktop.com/data_images/original/4244361-bird.jpg">
            <a:extLst>
              <a:ext uri="{FF2B5EF4-FFF2-40B4-BE49-F238E27FC236}">
                <a16:creationId xmlns:a16="http://schemas.microsoft.com/office/drawing/2014/main" id="{CE82F199-E00D-42E6-8E09-819CD1B8B4D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6229" y="2770369"/>
            <a:ext cx="2485663" cy="1792648"/>
          </a:xfrm>
          <a:prstGeom prst="rect">
            <a:avLst/>
          </a:prstGeom>
          <a:noFill/>
          <a:extLst>
            <a:ext uri="{909E8E84-426E-40DD-AFC4-6F175D3DCCD1}">
              <a14:hiddenFill xmlns:a14="http://schemas.microsoft.com/office/drawing/2010/main">
                <a:solidFill>
                  <a:srgbClr val="FFFFFF"/>
                </a:solidFill>
              </a14:hiddenFill>
            </a:ext>
          </a:extLst>
        </p:spPr>
      </p:pic>
      <p:pic>
        <p:nvPicPr>
          <p:cNvPr id="55" name="圖片 60">
            <a:extLst>
              <a:ext uri="{FF2B5EF4-FFF2-40B4-BE49-F238E27FC236}">
                <a16:creationId xmlns:a16="http://schemas.microsoft.com/office/drawing/2014/main" id="{9BA81428-BA9D-4660-9B6A-BD174BF6B31F}"/>
              </a:ext>
            </a:extLst>
          </p:cNvPr>
          <p:cNvPicPr>
            <a:picLocks noChangeAspect="1"/>
          </p:cNvPicPr>
          <p:nvPr/>
        </p:nvPicPr>
        <p:blipFill>
          <a:blip r:embed="rId11"/>
          <a:stretch>
            <a:fillRect/>
          </a:stretch>
        </p:blipFill>
        <p:spPr>
          <a:xfrm>
            <a:off x="5383507" y="2019120"/>
            <a:ext cx="697027" cy="719513"/>
          </a:xfrm>
          <a:prstGeom prst="rect">
            <a:avLst/>
          </a:prstGeom>
        </p:spPr>
      </p:pic>
      <p:pic>
        <p:nvPicPr>
          <p:cNvPr id="56" name="圖片 64">
            <a:extLst>
              <a:ext uri="{FF2B5EF4-FFF2-40B4-BE49-F238E27FC236}">
                <a16:creationId xmlns:a16="http://schemas.microsoft.com/office/drawing/2014/main" id="{DCE2172D-B21E-4599-8628-D81432EC672E}"/>
              </a:ext>
            </a:extLst>
          </p:cNvPr>
          <p:cNvPicPr>
            <a:picLocks noChangeAspect="1"/>
          </p:cNvPicPr>
          <p:nvPr/>
        </p:nvPicPr>
        <p:blipFill>
          <a:blip r:embed="rId12"/>
          <a:stretch>
            <a:fillRect/>
          </a:stretch>
        </p:blipFill>
        <p:spPr>
          <a:xfrm>
            <a:off x="5406536" y="3042640"/>
            <a:ext cx="667597" cy="667597"/>
          </a:xfrm>
          <a:prstGeom prst="rect">
            <a:avLst/>
          </a:prstGeom>
        </p:spPr>
      </p:pic>
      <p:sp>
        <p:nvSpPr>
          <p:cNvPr id="57" name="文字方塊 67">
            <a:extLst>
              <a:ext uri="{FF2B5EF4-FFF2-40B4-BE49-F238E27FC236}">
                <a16:creationId xmlns:a16="http://schemas.microsoft.com/office/drawing/2014/main" id="{EDE4585E-EF3A-487A-B130-A7077681045B}"/>
              </a:ext>
            </a:extLst>
          </p:cNvPr>
          <p:cNvSpPr txBox="1"/>
          <p:nvPr/>
        </p:nvSpPr>
        <p:spPr>
          <a:xfrm>
            <a:off x="7822986" y="3036117"/>
            <a:ext cx="769101" cy="461665"/>
          </a:xfrm>
          <a:prstGeom prst="rect">
            <a:avLst/>
          </a:prstGeom>
          <a:noFill/>
        </p:spPr>
        <p:txBody>
          <a:bodyPr wrap="square" rtlCol="0">
            <a:spAutoFit/>
          </a:bodyPr>
          <a:lstStyle/>
          <a:p>
            <a:pPr defTabSz="457200"/>
            <a:r>
              <a:rPr lang="en-US" altLang="zh-TW" sz="2400" dirty="0">
                <a:solidFill>
                  <a:srgbClr val="0000FF"/>
                </a:solidFill>
                <a:latin typeface="Calibri" panose="020F0502020204030204"/>
                <a:ea typeface="新細明體" panose="02020500000000000000" pitchFamily="18" charset="-120"/>
              </a:rPr>
              <a:t>bird</a:t>
            </a:r>
            <a:endParaRPr lang="zh-TW" altLang="en-US" sz="2400" dirty="0">
              <a:solidFill>
                <a:srgbClr val="0000FF"/>
              </a:solidFill>
              <a:latin typeface="Calibri" panose="020F0502020204030204"/>
              <a:ea typeface="新細明體" panose="02020500000000000000" pitchFamily="18" charset="-120"/>
            </a:endParaRPr>
          </a:p>
        </p:txBody>
      </p:sp>
      <p:sp>
        <p:nvSpPr>
          <p:cNvPr id="58" name="文字方塊 55">
            <a:extLst>
              <a:ext uri="{FF2B5EF4-FFF2-40B4-BE49-F238E27FC236}">
                <a16:creationId xmlns:a16="http://schemas.microsoft.com/office/drawing/2014/main" id="{E13D863A-E303-4633-AB63-DEC8A8A47F1A}"/>
              </a:ext>
            </a:extLst>
          </p:cNvPr>
          <p:cNvSpPr txBox="1"/>
          <p:nvPr/>
        </p:nvSpPr>
        <p:spPr>
          <a:xfrm>
            <a:off x="947333" y="5812136"/>
            <a:ext cx="8196667" cy="461665"/>
          </a:xfrm>
          <a:prstGeom prst="rect">
            <a:avLst/>
          </a:prstGeom>
          <a:noFill/>
        </p:spPr>
        <p:txBody>
          <a:bodyPr wrap="square">
            <a:spAutoFit/>
          </a:bodyPr>
          <a:lstStyle/>
          <a:p>
            <a:pPr defTabSz="457200"/>
            <a:r>
              <a:rPr lang="en-US" altLang="zh-TW" sz="2400" dirty="0">
                <a:solidFill>
                  <a:prstClr val="black"/>
                </a:solidFill>
                <a:latin typeface="Calibri" panose="020F0502020204030204"/>
                <a:ea typeface="新細明體" panose="02020500000000000000" pitchFamily="18" charset="-120"/>
              </a:rPr>
              <a:t>Some patterns are much smaller than the whole image.</a:t>
            </a:r>
            <a:endParaRPr lang="zh-TW" altLang="en-US" sz="2400" dirty="0">
              <a:solidFill>
                <a:prstClr val="black"/>
              </a:solidFill>
              <a:latin typeface="Calibri" panose="020F0502020204030204"/>
              <a:ea typeface="新細明體" panose="02020500000000000000" pitchFamily="18" charset="-120"/>
            </a:endParaRPr>
          </a:p>
        </p:txBody>
      </p:sp>
      <p:sp>
        <p:nvSpPr>
          <p:cNvPr id="59" name="矩形 58">
            <a:extLst>
              <a:ext uri="{FF2B5EF4-FFF2-40B4-BE49-F238E27FC236}">
                <a16:creationId xmlns:a16="http://schemas.microsoft.com/office/drawing/2014/main" id="{46A75EB7-7D61-4216-8C5C-5F41E4E3BDBD}"/>
              </a:ext>
            </a:extLst>
          </p:cNvPr>
          <p:cNvSpPr/>
          <p:nvPr/>
        </p:nvSpPr>
        <p:spPr>
          <a:xfrm>
            <a:off x="1389587" y="3266949"/>
            <a:ext cx="301422" cy="301422"/>
          </a:xfrm>
          <a:prstGeom prst="rect">
            <a:avLst/>
          </a:prstGeom>
          <a:noFill/>
          <a:ln w="28575"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矩形 59">
            <a:extLst>
              <a:ext uri="{FF2B5EF4-FFF2-40B4-BE49-F238E27FC236}">
                <a16:creationId xmlns:a16="http://schemas.microsoft.com/office/drawing/2014/main" id="{549F835B-5722-4DD8-AE2D-A236DCB46ED2}"/>
              </a:ext>
            </a:extLst>
          </p:cNvPr>
          <p:cNvSpPr/>
          <p:nvPr/>
        </p:nvSpPr>
        <p:spPr>
          <a:xfrm>
            <a:off x="1627182" y="3309377"/>
            <a:ext cx="301422" cy="301422"/>
          </a:xfrm>
          <a:prstGeom prst="rect">
            <a:avLst/>
          </a:prstGeom>
          <a:noFill/>
          <a:ln w="28575"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61" name="圖片 59">
            <a:extLst>
              <a:ext uri="{FF2B5EF4-FFF2-40B4-BE49-F238E27FC236}">
                <a16:creationId xmlns:a16="http://schemas.microsoft.com/office/drawing/2014/main" id="{3CCFC22A-B7D3-4BE6-9DD6-BB5824C82621}"/>
              </a:ext>
            </a:extLst>
          </p:cNvPr>
          <p:cNvPicPr>
            <a:picLocks noChangeAspect="1"/>
          </p:cNvPicPr>
          <p:nvPr/>
        </p:nvPicPr>
        <p:blipFill>
          <a:blip r:embed="rId13"/>
          <a:stretch>
            <a:fillRect/>
          </a:stretch>
        </p:blipFill>
        <p:spPr>
          <a:xfrm>
            <a:off x="5412872" y="4161651"/>
            <a:ext cx="661261" cy="661261"/>
          </a:xfrm>
          <a:prstGeom prst="rect">
            <a:avLst/>
          </a:prstGeom>
        </p:spPr>
      </p:pic>
      <p:sp>
        <p:nvSpPr>
          <p:cNvPr id="62" name="矩形 61">
            <a:extLst>
              <a:ext uri="{FF2B5EF4-FFF2-40B4-BE49-F238E27FC236}">
                <a16:creationId xmlns:a16="http://schemas.microsoft.com/office/drawing/2014/main" id="{E0ED43A7-ED82-4F93-A4E9-C49171A80465}"/>
              </a:ext>
            </a:extLst>
          </p:cNvPr>
          <p:cNvSpPr/>
          <p:nvPr/>
        </p:nvSpPr>
        <p:spPr>
          <a:xfrm>
            <a:off x="1915753" y="4228552"/>
            <a:ext cx="301422" cy="301422"/>
          </a:xfrm>
          <a:prstGeom prst="rect">
            <a:avLst/>
          </a:prstGeom>
          <a:noFill/>
          <a:ln w="28575"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69ED6FA2-609C-4C3F-B5C7-48605076094C}"/>
              </a:ext>
            </a:extLst>
          </p:cNvPr>
          <p:cNvSpPr txBox="1"/>
          <p:nvPr/>
        </p:nvSpPr>
        <p:spPr>
          <a:xfrm>
            <a:off x="4703760" y="224347"/>
            <a:ext cx="4572000" cy="954107"/>
          </a:xfrm>
          <a:prstGeom prst="rect">
            <a:avLst/>
          </a:prstGeom>
          <a:noFill/>
        </p:spPr>
        <p:txBody>
          <a:bodyPr wrap="square">
            <a:spAutoFit/>
          </a:bodyPr>
          <a:lstStyle/>
          <a:p>
            <a:pPr defTabSz="457200">
              <a:defRPr/>
            </a:pPr>
            <a:r>
              <a:rPr lang="en-US" altLang="zh-TW" sz="2800" dirty="0">
                <a:solidFill>
                  <a:prstClr val="black"/>
                </a:solidFill>
                <a:latin typeface="Calibri" panose="020F0502020204030204"/>
                <a:ea typeface="新細明體" panose="02020500000000000000" pitchFamily="18" charset="-120"/>
              </a:rPr>
              <a:t>A neuron does not have to see the whole image.</a:t>
            </a:r>
            <a:endParaRPr lang="zh-TW" altLang="en-US" sz="2800" dirty="0">
              <a:solidFill>
                <a:prstClr val="black"/>
              </a:solidFill>
              <a:latin typeface="Calibri" panose="020F0502020204030204"/>
              <a:ea typeface="新細明體" panose="02020500000000000000" pitchFamily="18" charset="-120"/>
            </a:endParaRPr>
          </a:p>
        </p:txBody>
      </p:sp>
      <p:sp>
        <p:nvSpPr>
          <p:cNvPr id="64" name="投影片編號版面配置區 52">
            <a:extLst>
              <a:ext uri="{FF2B5EF4-FFF2-40B4-BE49-F238E27FC236}">
                <a16:creationId xmlns:a16="http://schemas.microsoft.com/office/drawing/2014/main" id="{18230B36-FCD4-4756-AFB6-973A8EA9A885}"/>
              </a:ext>
            </a:extLst>
          </p:cNvPr>
          <p:cNvSpPr txBox="1">
            <a:spLocks/>
          </p:cNvSpPr>
          <p:nvPr/>
        </p:nvSpPr>
        <p:spPr>
          <a:xfrm>
            <a:off x="6664683"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29</a:t>
            </a:fld>
            <a:endParaRPr lang="zh-TW" altLang="en-US">
              <a:solidFill>
                <a:prstClr val="black">
                  <a:tint val="75000"/>
                </a:prstClr>
              </a:solidFill>
              <a:latin typeface="Calibri" panose="020F0502020204030204"/>
              <a:ea typeface="新細明體" panose="02020500000000000000" pitchFamily="18" charset="-120"/>
            </a:endParaRPr>
          </a:p>
        </p:txBody>
      </p:sp>
      <p:cxnSp>
        <p:nvCxnSpPr>
          <p:cNvPr id="65" name="直線單箭頭接點 54">
            <a:extLst>
              <a:ext uri="{FF2B5EF4-FFF2-40B4-BE49-F238E27FC236}">
                <a16:creationId xmlns:a16="http://schemas.microsoft.com/office/drawing/2014/main" id="{DD23B4C6-E3E5-463F-9FFF-9C60948DB2AF}"/>
              </a:ext>
            </a:extLst>
          </p:cNvPr>
          <p:cNvCxnSpPr>
            <a:stCxn id="62" idx="2"/>
          </p:cNvCxnSpPr>
          <p:nvPr/>
        </p:nvCxnSpPr>
        <p:spPr>
          <a:xfrm>
            <a:off x="2066464" y="4529974"/>
            <a:ext cx="553269" cy="1434407"/>
          </a:xfrm>
          <a:prstGeom prst="straightConnector1">
            <a:avLst/>
          </a:prstGeom>
          <a:noFill/>
          <a:ln w="28575" cap="flat" cmpd="sng" algn="ctr">
            <a:solidFill>
              <a:srgbClr val="FF0000"/>
            </a:solidFill>
            <a:prstDash val="solid"/>
            <a:miter lim="800000"/>
            <a:tailEnd type="triangle"/>
          </a:ln>
          <a:effectLst/>
        </p:spPr>
      </p:cxnSp>
      <p:cxnSp>
        <p:nvCxnSpPr>
          <p:cNvPr id="66" name="直線單箭頭接點 65">
            <a:extLst>
              <a:ext uri="{FF2B5EF4-FFF2-40B4-BE49-F238E27FC236}">
                <a16:creationId xmlns:a16="http://schemas.microsoft.com/office/drawing/2014/main" id="{2A887692-D38E-40CE-A8A6-CD6519A10700}"/>
              </a:ext>
            </a:extLst>
          </p:cNvPr>
          <p:cNvCxnSpPr>
            <a:cxnSpLocks/>
          </p:cNvCxnSpPr>
          <p:nvPr/>
        </p:nvCxnSpPr>
        <p:spPr>
          <a:xfrm flipV="1">
            <a:off x="5978541" y="1092425"/>
            <a:ext cx="701733" cy="1002034"/>
          </a:xfrm>
          <a:prstGeom prst="straightConnector1">
            <a:avLst/>
          </a:prstGeom>
          <a:noFill/>
          <a:ln w="28575" cap="flat" cmpd="sng" algn="ctr">
            <a:solidFill>
              <a:srgbClr val="FF0000"/>
            </a:solidFill>
            <a:prstDash val="solid"/>
            <a:miter lim="800000"/>
            <a:tailEnd type="triangle"/>
          </a:ln>
          <a:effectLst/>
        </p:spPr>
      </p:cxnSp>
      <p:sp>
        <p:nvSpPr>
          <p:cNvPr id="67" name="文字方塊 63">
            <a:extLst>
              <a:ext uri="{FF2B5EF4-FFF2-40B4-BE49-F238E27FC236}">
                <a16:creationId xmlns:a16="http://schemas.microsoft.com/office/drawing/2014/main" id="{3D4C4CF1-BE0D-4345-8417-84A5007D6B91}"/>
              </a:ext>
            </a:extLst>
          </p:cNvPr>
          <p:cNvSpPr txBox="1"/>
          <p:nvPr/>
        </p:nvSpPr>
        <p:spPr>
          <a:xfrm>
            <a:off x="482899" y="1794685"/>
            <a:ext cx="2485663" cy="954107"/>
          </a:xfrm>
          <a:prstGeom prst="rect">
            <a:avLst/>
          </a:prstGeom>
          <a:noFill/>
        </p:spPr>
        <p:txBody>
          <a:bodyPr wrap="square" rtlCol="0">
            <a:spAutoFit/>
          </a:bodyPr>
          <a:lstStyle/>
          <a:p>
            <a:pPr defTabSz="457200"/>
            <a:r>
              <a:rPr lang="en-US" altLang="zh-TW" sz="2800" dirty="0">
                <a:solidFill>
                  <a:srgbClr val="C00000"/>
                </a:solidFill>
                <a:latin typeface="Calibri" panose="020F0502020204030204"/>
                <a:ea typeface="新細明體" panose="02020500000000000000" pitchFamily="18" charset="-120"/>
              </a:rPr>
              <a:t>Need to see the whole image?</a:t>
            </a:r>
            <a:endParaRPr lang="zh-TW" altLang="en-US" sz="2800" dirty="0">
              <a:solidFill>
                <a:srgbClr val="C00000"/>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5554918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卷积神经网络的灵感</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3</a:t>
            </a:fld>
            <a:endParaRPr lang="zh-TW" altLang="en-US">
              <a:solidFill>
                <a:prstClr val="black">
                  <a:tint val="75000"/>
                </a:prstClr>
              </a:solidFill>
              <a:latin typeface="Calibri" panose="020F0502020204030204"/>
              <a:ea typeface="新細明體" panose="02020500000000000000" pitchFamily="18" charset="-120"/>
            </a:endParaRPr>
          </a:p>
        </p:txBody>
      </p:sp>
      <p:pic>
        <p:nvPicPr>
          <p:cNvPr id="20484" name="Picture 4">
            <a:extLst>
              <a:ext uri="{FF2B5EF4-FFF2-40B4-BE49-F238E27FC236}">
                <a16:creationId xmlns:a16="http://schemas.microsoft.com/office/drawing/2014/main" id="{A2D4FE72-9346-4FA0-868B-69DD52185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583" y="2565402"/>
            <a:ext cx="4629150" cy="3514725"/>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1F15D15-4696-4D6F-960B-8C5F7CF2A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085" y="2649852"/>
            <a:ext cx="3295441" cy="1979772"/>
          </a:xfrm>
          <a:prstGeom prst="rect">
            <a:avLst/>
          </a:prstGeom>
          <a:ln>
            <a:noFill/>
          </a:ln>
          <a:effectLst>
            <a:outerShdw blurRad="292100" dist="139700" dir="2700000" algn="tl" rotWithShape="0">
              <a:srgbClr val="333333">
                <a:alpha val="65000"/>
              </a:srgbClr>
            </a:outerShdw>
          </a:effectLst>
        </p:spPr>
      </p:pic>
      <p:cxnSp>
        <p:nvCxnSpPr>
          <p:cNvPr id="27" name="直線單箭頭接點 19">
            <a:extLst>
              <a:ext uri="{FF2B5EF4-FFF2-40B4-BE49-F238E27FC236}">
                <a16:creationId xmlns:a16="http://schemas.microsoft.com/office/drawing/2014/main" id="{B4CC82F6-8CF2-4CCA-8784-850788B401BF}"/>
              </a:ext>
            </a:extLst>
          </p:cNvPr>
          <p:cNvCxnSpPr>
            <a:cxnSpLocks/>
            <a:endCxn id="5" idx="3"/>
          </p:cNvCxnSpPr>
          <p:nvPr/>
        </p:nvCxnSpPr>
        <p:spPr>
          <a:xfrm flipH="1" flipV="1">
            <a:off x="3559526" y="3639738"/>
            <a:ext cx="1798920" cy="778644"/>
          </a:xfrm>
          <a:prstGeom prst="straightConnector1">
            <a:avLst/>
          </a:prstGeom>
          <a:noFill/>
          <a:ln w="38100" cap="flat" cmpd="sng" algn="ctr">
            <a:solidFill>
              <a:srgbClr val="FF0000"/>
            </a:solidFill>
            <a:prstDash val="solid"/>
            <a:miter lim="800000"/>
            <a:tailEnd type="triangle"/>
          </a:ln>
          <a:effectLst/>
        </p:spPr>
      </p:cxnSp>
      <p:sp>
        <p:nvSpPr>
          <p:cNvPr id="31" name="文本框 30">
            <a:extLst>
              <a:ext uri="{FF2B5EF4-FFF2-40B4-BE49-F238E27FC236}">
                <a16:creationId xmlns:a16="http://schemas.microsoft.com/office/drawing/2014/main" id="{4A5E4815-F02E-497D-99CA-7A9160199D55}"/>
              </a:ext>
            </a:extLst>
          </p:cNvPr>
          <p:cNvSpPr txBox="1"/>
          <p:nvPr/>
        </p:nvSpPr>
        <p:spPr>
          <a:xfrm>
            <a:off x="264084" y="2683196"/>
            <a:ext cx="2293625"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视觉皮层由多层神经元组成</a:t>
            </a:r>
          </a:p>
        </p:txBody>
      </p:sp>
      <p:pic>
        <p:nvPicPr>
          <p:cNvPr id="30" name="图片 29">
            <a:extLst>
              <a:ext uri="{FF2B5EF4-FFF2-40B4-BE49-F238E27FC236}">
                <a16:creationId xmlns:a16="http://schemas.microsoft.com/office/drawing/2014/main" id="{87A9A7C0-97AA-4BF8-89FD-54293549D7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6289" y="3654368"/>
            <a:ext cx="717378" cy="687866"/>
          </a:xfrm>
          <a:prstGeom prst="rect">
            <a:avLst/>
          </a:prstGeom>
          <a:ln>
            <a:noFill/>
          </a:ln>
          <a:effectLst>
            <a:outerShdw blurRad="292100" dist="139700" dir="2700000" algn="tl" rotWithShape="0">
              <a:srgbClr val="333333">
                <a:alpha val="65000"/>
              </a:srgbClr>
            </a:outerShdw>
          </a:effectLst>
        </p:spPr>
      </p:pic>
      <p:pic>
        <p:nvPicPr>
          <p:cNvPr id="33" name="图片 32">
            <a:extLst>
              <a:ext uri="{FF2B5EF4-FFF2-40B4-BE49-F238E27FC236}">
                <a16:creationId xmlns:a16="http://schemas.microsoft.com/office/drawing/2014/main" id="{D58A34DA-6101-44F5-A246-B37892EDFD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330" y="3234717"/>
            <a:ext cx="921857" cy="1331316"/>
          </a:xfrm>
          <a:prstGeom prst="rect">
            <a:avLst/>
          </a:prstGeom>
          <a:ln>
            <a:noFill/>
          </a:ln>
          <a:effectLst>
            <a:outerShdw blurRad="292100" dist="139700" dir="2700000" algn="tl" rotWithShape="0">
              <a:srgbClr val="333333">
                <a:alpha val="65000"/>
              </a:srgbClr>
            </a:outerShdw>
          </a:effectLst>
        </p:spPr>
      </p:pic>
      <p:pic>
        <p:nvPicPr>
          <p:cNvPr id="36" name="图片 35">
            <a:extLst>
              <a:ext uri="{FF2B5EF4-FFF2-40B4-BE49-F238E27FC236}">
                <a16:creationId xmlns:a16="http://schemas.microsoft.com/office/drawing/2014/main" id="{7B574733-FDC6-4E28-92CE-C37FFB70F1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2817" y="1350975"/>
            <a:ext cx="1890293" cy="1131877"/>
          </a:xfrm>
          <a:prstGeom prst="rect">
            <a:avLst/>
          </a:prstGeom>
          <a:ln>
            <a:noFill/>
          </a:ln>
          <a:effectLst>
            <a:outerShdw blurRad="292100" dist="139700" dir="2700000" algn="tl" rotWithShape="0">
              <a:srgbClr val="333333">
                <a:alpha val="65000"/>
              </a:srgbClr>
            </a:outerShdw>
          </a:effectLst>
        </p:spPr>
      </p:pic>
      <p:cxnSp>
        <p:nvCxnSpPr>
          <p:cNvPr id="39" name="直線單箭頭接點 19">
            <a:extLst>
              <a:ext uri="{FF2B5EF4-FFF2-40B4-BE49-F238E27FC236}">
                <a16:creationId xmlns:a16="http://schemas.microsoft.com/office/drawing/2014/main" id="{EC6E5786-9A00-4831-8571-D87AA9215EA3}"/>
              </a:ext>
            </a:extLst>
          </p:cNvPr>
          <p:cNvCxnSpPr>
            <a:cxnSpLocks/>
          </p:cNvCxnSpPr>
          <p:nvPr/>
        </p:nvCxnSpPr>
        <p:spPr>
          <a:xfrm flipH="1" flipV="1">
            <a:off x="7392256" y="2332445"/>
            <a:ext cx="323636" cy="344093"/>
          </a:xfrm>
          <a:prstGeom prst="straightConnector1">
            <a:avLst/>
          </a:prstGeom>
          <a:noFill/>
          <a:ln w="38100" cap="flat" cmpd="sng" algn="ctr">
            <a:solidFill>
              <a:srgbClr val="FF0000"/>
            </a:solidFill>
            <a:prstDash val="solid"/>
            <a:miter lim="800000"/>
            <a:tailEnd type="triangle"/>
          </a:ln>
          <a:effectLst/>
        </p:spPr>
      </p:cxnSp>
      <p:sp>
        <p:nvSpPr>
          <p:cNvPr id="16" name="文本框 15">
            <a:extLst>
              <a:ext uri="{FF2B5EF4-FFF2-40B4-BE49-F238E27FC236}">
                <a16:creationId xmlns:a16="http://schemas.microsoft.com/office/drawing/2014/main" id="{7D01048A-7992-42F7-9F23-CCD52222998D}"/>
              </a:ext>
            </a:extLst>
          </p:cNvPr>
          <p:cNvSpPr txBox="1"/>
          <p:nvPr/>
        </p:nvSpPr>
        <p:spPr>
          <a:xfrm>
            <a:off x="4732008" y="1843568"/>
            <a:ext cx="1424742" cy="369332"/>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神经认知机</a:t>
            </a:r>
          </a:p>
        </p:txBody>
      </p:sp>
      <p:sp>
        <p:nvSpPr>
          <p:cNvPr id="20" name="文本框 19">
            <a:extLst>
              <a:ext uri="{FF2B5EF4-FFF2-40B4-BE49-F238E27FC236}">
                <a16:creationId xmlns:a16="http://schemas.microsoft.com/office/drawing/2014/main" id="{B81C1A7D-DD7D-46A6-A266-705C79F901E1}"/>
              </a:ext>
            </a:extLst>
          </p:cNvPr>
          <p:cNvSpPr txBox="1"/>
          <p:nvPr/>
        </p:nvSpPr>
        <p:spPr>
          <a:xfrm>
            <a:off x="264004" y="6280185"/>
            <a:ext cx="4587410" cy="369332"/>
          </a:xfrm>
          <a:prstGeom prst="rect">
            <a:avLst/>
          </a:prstGeom>
          <a:noFill/>
        </p:spPr>
        <p:txBody>
          <a:bodyPr wrap="square">
            <a:spAutoFit/>
          </a:bodyPr>
          <a:lstStyle/>
          <a:p>
            <a:r>
              <a:rPr lang="en-US" altLang="zh-CN" dirty="0"/>
              <a:t>https://zhuanlan.zhihu.com/p/359442537</a:t>
            </a:r>
            <a:endParaRPr lang="zh-CN" altLang="en-US" dirty="0"/>
          </a:p>
        </p:txBody>
      </p:sp>
    </p:spTree>
    <p:extLst>
      <p:ext uri="{BB962C8B-B14F-4D97-AF65-F5344CB8AC3E}">
        <p14:creationId xmlns:p14="http://schemas.microsoft.com/office/powerpoint/2010/main" val="3006784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內容版面配置區 3">
            <a:extLst>
              <a:ext uri="{FF2B5EF4-FFF2-40B4-BE49-F238E27FC236}">
                <a16:creationId xmlns:a16="http://schemas.microsoft.com/office/drawing/2014/main" id="{16DE406B-31E3-44B2-8977-D3968BC18414}"/>
              </a:ext>
            </a:extLst>
          </p:cNvPr>
          <p:cNvGraphicFramePr>
            <a:graphicFrameLocks/>
          </p:cNvGraphicFramePr>
          <p:nvPr/>
        </p:nvGraphicFramePr>
        <p:xfrm>
          <a:off x="2022370" y="3108560"/>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5"/>
                  </a:ext>
                </a:extLst>
              </a:tr>
            </a:tbl>
          </a:graphicData>
        </a:graphic>
      </p:graphicFrame>
      <p:sp>
        <p:nvSpPr>
          <p:cNvPr id="7" name="矩形 6">
            <a:extLst>
              <a:ext uri="{FF2B5EF4-FFF2-40B4-BE49-F238E27FC236}">
                <a16:creationId xmlns:a16="http://schemas.microsoft.com/office/drawing/2014/main" id="{B5176EA1-DC93-44D0-9EB6-0A2FB3DDA47D}"/>
              </a:ext>
            </a:extLst>
          </p:cNvPr>
          <p:cNvSpPr/>
          <p:nvPr/>
        </p:nvSpPr>
        <p:spPr>
          <a:xfrm>
            <a:off x="2047009" y="3146198"/>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標題 1">
            <a:extLst>
              <a:ext uri="{FF2B5EF4-FFF2-40B4-BE49-F238E27FC236}">
                <a16:creationId xmlns:a16="http://schemas.microsoft.com/office/drawing/2014/main" id="{74961DB1-6D68-41F0-A92F-40A4976C5C5A}"/>
              </a:ext>
            </a:extLst>
          </p:cNvPr>
          <p:cNvSpPr txBox="1">
            <a:spLocks/>
          </p:cNvSpPr>
          <p:nvPr/>
        </p:nvSpPr>
        <p:spPr>
          <a:xfrm>
            <a:off x="1246841" y="29303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Simplification 1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9" name="內容版面配置區 3">
            <a:extLst>
              <a:ext uri="{FF2B5EF4-FFF2-40B4-BE49-F238E27FC236}">
                <a16:creationId xmlns:a16="http://schemas.microsoft.com/office/drawing/2014/main" id="{D3A06EF2-D704-4C60-A9B3-3006E2BB36F8}"/>
              </a:ext>
            </a:extLst>
          </p:cNvPr>
          <p:cNvGraphicFramePr>
            <a:graphicFrameLocks/>
          </p:cNvGraphicFramePr>
          <p:nvPr/>
        </p:nvGraphicFramePr>
        <p:xfrm>
          <a:off x="2177492" y="3272071"/>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5"/>
                  </a:ext>
                </a:extLst>
              </a:tr>
            </a:tbl>
          </a:graphicData>
        </a:graphic>
      </p:graphicFrame>
      <p:graphicFrame>
        <p:nvGraphicFramePr>
          <p:cNvPr id="10" name="內容版面配置區 3">
            <a:extLst>
              <a:ext uri="{FF2B5EF4-FFF2-40B4-BE49-F238E27FC236}">
                <a16:creationId xmlns:a16="http://schemas.microsoft.com/office/drawing/2014/main" id="{99B5E95F-BB90-4A27-ABB5-7D2B57A437E3}"/>
              </a:ext>
            </a:extLst>
          </p:cNvPr>
          <p:cNvGraphicFramePr>
            <a:graphicFrameLocks/>
          </p:cNvGraphicFramePr>
          <p:nvPr/>
        </p:nvGraphicFramePr>
        <p:xfrm>
          <a:off x="2361713" y="3414486"/>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5"/>
                  </a:ext>
                </a:extLst>
              </a:tr>
            </a:tbl>
          </a:graphicData>
        </a:graphic>
      </p:graphicFrame>
      <p:sp>
        <p:nvSpPr>
          <p:cNvPr id="11" name="矩形 10">
            <a:extLst>
              <a:ext uri="{FF2B5EF4-FFF2-40B4-BE49-F238E27FC236}">
                <a16:creationId xmlns:a16="http://schemas.microsoft.com/office/drawing/2014/main" id="{6D411B53-CD6B-4342-9483-8629A6340F14}"/>
              </a:ext>
            </a:extLst>
          </p:cNvPr>
          <p:cNvSpPr/>
          <p:nvPr/>
        </p:nvSpPr>
        <p:spPr>
          <a:xfrm>
            <a:off x="2376227" y="3443514"/>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2" name="直線接點 18">
            <a:extLst>
              <a:ext uri="{FF2B5EF4-FFF2-40B4-BE49-F238E27FC236}">
                <a16:creationId xmlns:a16="http://schemas.microsoft.com/office/drawing/2014/main" id="{CF39E0BA-FD14-47C9-AF74-113CF0089F05}"/>
              </a:ext>
            </a:extLst>
          </p:cNvPr>
          <p:cNvCxnSpPr>
            <a:cxnSpLocks/>
          </p:cNvCxnSpPr>
          <p:nvPr/>
        </p:nvCxnSpPr>
        <p:spPr>
          <a:xfrm>
            <a:off x="2022370" y="4454985"/>
            <a:ext cx="339343" cy="316587"/>
          </a:xfrm>
          <a:prstGeom prst="line">
            <a:avLst/>
          </a:prstGeom>
          <a:noFill/>
          <a:ln w="38100" cap="flat" cmpd="sng" algn="ctr">
            <a:solidFill>
              <a:srgbClr val="FF0000"/>
            </a:solidFill>
            <a:prstDash val="solid"/>
            <a:miter lim="800000"/>
          </a:ln>
          <a:effectLst/>
        </p:spPr>
      </p:cxnSp>
      <p:cxnSp>
        <p:nvCxnSpPr>
          <p:cNvPr id="13" name="直線接點 19">
            <a:extLst>
              <a:ext uri="{FF2B5EF4-FFF2-40B4-BE49-F238E27FC236}">
                <a16:creationId xmlns:a16="http://schemas.microsoft.com/office/drawing/2014/main" id="{09A3727A-9CC0-4550-9E8F-7A625A077794}"/>
              </a:ext>
            </a:extLst>
          </p:cNvPr>
          <p:cNvCxnSpPr>
            <a:cxnSpLocks/>
          </p:cNvCxnSpPr>
          <p:nvPr/>
        </p:nvCxnSpPr>
        <p:spPr>
          <a:xfrm>
            <a:off x="3435318" y="3108560"/>
            <a:ext cx="339343" cy="316587"/>
          </a:xfrm>
          <a:prstGeom prst="line">
            <a:avLst/>
          </a:prstGeom>
          <a:noFill/>
          <a:ln w="38100" cap="flat" cmpd="sng" algn="ctr">
            <a:solidFill>
              <a:srgbClr val="FF0000"/>
            </a:solidFill>
            <a:prstDash val="solid"/>
            <a:miter lim="800000"/>
          </a:ln>
          <a:effectLst/>
        </p:spPr>
      </p:cxnSp>
      <p:cxnSp>
        <p:nvCxnSpPr>
          <p:cNvPr id="14" name="直線接點 21">
            <a:extLst>
              <a:ext uri="{FF2B5EF4-FFF2-40B4-BE49-F238E27FC236}">
                <a16:creationId xmlns:a16="http://schemas.microsoft.com/office/drawing/2014/main" id="{31E274FC-27A1-48C6-906F-E28243C58E18}"/>
              </a:ext>
            </a:extLst>
          </p:cNvPr>
          <p:cNvCxnSpPr>
            <a:cxnSpLocks/>
          </p:cNvCxnSpPr>
          <p:nvPr/>
        </p:nvCxnSpPr>
        <p:spPr>
          <a:xfrm>
            <a:off x="2047009" y="3166353"/>
            <a:ext cx="339343" cy="316587"/>
          </a:xfrm>
          <a:prstGeom prst="line">
            <a:avLst/>
          </a:prstGeom>
          <a:noFill/>
          <a:ln w="38100" cap="flat" cmpd="sng" algn="ctr">
            <a:solidFill>
              <a:srgbClr val="FF0000"/>
            </a:solidFill>
            <a:prstDash val="solid"/>
            <a:miter lim="800000"/>
          </a:ln>
          <a:effectLst/>
        </p:spPr>
      </p:cxnSp>
      <p:sp>
        <p:nvSpPr>
          <p:cNvPr id="15" name="文字方塊 27">
            <a:extLst>
              <a:ext uri="{FF2B5EF4-FFF2-40B4-BE49-F238E27FC236}">
                <a16:creationId xmlns:a16="http://schemas.microsoft.com/office/drawing/2014/main" id="{0D4EEA9A-EE11-425B-A20B-6159F64BDE19}"/>
              </a:ext>
            </a:extLst>
          </p:cNvPr>
          <p:cNvSpPr txBox="1"/>
          <p:nvPr/>
        </p:nvSpPr>
        <p:spPr>
          <a:xfrm>
            <a:off x="4894474" y="1392451"/>
            <a:ext cx="1190040" cy="461665"/>
          </a:xfrm>
          <a:prstGeom prst="rect">
            <a:avLst/>
          </a:prstGeom>
          <a:noFill/>
        </p:spPr>
        <p:txBody>
          <a:bodyPr wrap="square" rtlCol="0">
            <a:spAutoFit/>
          </a:bodyPr>
          <a:lstStyle/>
          <a:p>
            <a:pPr algn="r" defTabSz="457200"/>
            <a:r>
              <a:rPr lang="en-US" altLang="zh-TW" sz="2400" dirty="0">
                <a:solidFill>
                  <a:prstClr val="black"/>
                </a:solidFill>
                <a:latin typeface="Calibri" panose="020F0502020204030204"/>
                <a:ea typeface="新細明體" panose="02020500000000000000" pitchFamily="18" charset="-120"/>
              </a:rPr>
              <a:t> 3 x 3</a:t>
            </a:r>
            <a:endParaRPr lang="zh-TW" altLang="en-US" sz="2400" dirty="0">
              <a:solidFill>
                <a:prstClr val="black"/>
              </a:solidFill>
              <a:latin typeface="Calibri" panose="020F0502020204030204"/>
              <a:ea typeface="新細明體" panose="02020500000000000000" pitchFamily="18" charset="-120"/>
            </a:endParaRPr>
          </a:p>
        </p:txBody>
      </p:sp>
      <p:sp>
        <p:nvSpPr>
          <p:cNvPr id="16" name="文字方塊 35">
            <a:extLst>
              <a:ext uri="{FF2B5EF4-FFF2-40B4-BE49-F238E27FC236}">
                <a16:creationId xmlns:a16="http://schemas.microsoft.com/office/drawing/2014/main" id="{BAA59D15-94F4-48F4-9263-8D325BE55BFC}"/>
              </a:ext>
            </a:extLst>
          </p:cNvPr>
          <p:cNvSpPr txBox="1"/>
          <p:nvPr/>
        </p:nvSpPr>
        <p:spPr>
          <a:xfrm>
            <a:off x="341438" y="3242816"/>
            <a:ext cx="1611726" cy="830997"/>
          </a:xfrm>
          <a:prstGeom prst="rect">
            <a:avLst/>
          </a:prstGeom>
          <a:noFill/>
        </p:spPr>
        <p:txBody>
          <a:bodyPr wrap="square" rtlCol="0">
            <a:spAutoFit/>
          </a:bodyPr>
          <a:lstStyle/>
          <a:p>
            <a:pPr algn="r" defTabSz="457200"/>
            <a:r>
              <a:rPr lang="en-US" altLang="zh-TW" sz="2400" b="1" dirty="0">
                <a:solidFill>
                  <a:prstClr val="black"/>
                </a:solidFill>
                <a:latin typeface="Calibri" panose="020F0502020204030204"/>
                <a:ea typeface="新細明體" panose="02020500000000000000" pitchFamily="18" charset="-120"/>
              </a:rPr>
              <a:t>Receptive field </a:t>
            </a:r>
            <a:endParaRPr lang="zh-TW" altLang="en-US" sz="2400" b="1" dirty="0">
              <a:solidFill>
                <a:prstClr val="black"/>
              </a:solidFill>
              <a:latin typeface="Calibri" panose="020F0502020204030204"/>
              <a:ea typeface="新細明體" panose="02020500000000000000" pitchFamily="18" charset="-120"/>
            </a:endParaRPr>
          </a:p>
        </p:txBody>
      </p:sp>
      <p:graphicFrame>
        <p:nvGraphicFramePr>
          <p:cNvPr id="17" name="表格 23">
            <a:extLst>
              <a:ext uri="{FF2B5EF4-FFF2-40B4-BE49-F238E27FC236}">
                <a16:creationId xmlns:a16="http://schemas.microsoft.com/office/drawing/2014/main" id="{71E8FF45-42DF-499B-A491-471B5075C213}"/>
              </a:ext>
            </a:extLst>
          </p:cNvPr>
          <p:cNvGraphicFramePr>
            <a:graphicFrameLocks noGrp="1"/>
          </p:cNvGraphicFramePr>
          <p:nvPr>
            <p:extLst>
              <p:ext uri="{D42A27DB-BD31-4B8C-83A1-F6EECF244321}">
                <p14:modId xmlns:p14="http://schemas.microsoft.com/office/powerpoint/2010/main" val="2117254324"/>
              </p:ext>
            </p:extLst>
          </p:nvPr>
        </p:nvGraphicFramePr>
        <p:xfrm>
          <a:off x="5946372" y="570443"/>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414211929"/>
                  </a:ext>
                </a:extLst>
              </a:tr>
            </a:tbl>
          </a:graphicData>
        </a:graphic>
      </p:graphicFrame>
      <p:graphicFrame>
        <p:nvGraphicFramePr>
          <p:cNvPr id="18" name="表格 23">
            <a:extLst>
              <a:ext uri="{FF2B5EF4-FFF2-40B4-BE49-F238E27FC236}">
                <a16:creationId xmlns:a16="http://schemas.microsoft.com/office/drawing/2014/main" id="{20A6B859-7424-4DA7-AA2E-41682C43303C}"/>
              </a:ext>
            </a:extLst>
          </p:cNvPr>
          <p:cNvGraphicFramePr>
            <a:graphicFrameLocks noGrp="1"/>
          </p:cNvGraphicFramePr>
          <p:nvPr>
            <p:extLst>
              <p:ext uri="{D42A27DB-BD31-4B8C-83A1-F6EECF244321}">
                <p14:modId xmlns:p14="http://schemas.microsoft.com/office/powerpoint/2010/main" val="774187714"/>
              </p:ext>
            </p:extLst>
          </p:nvPr>
        </p:nvGraphicFramePr>
        <p:xfrm>
          <a:off x="5946372" y="1940347"/>
          <a:ext cx="421389" cy="37084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1825862684"/>
                  </a:ext>
                </a:extLst>
              </a:tr>
            </a:tbl>
          </a:graphicData>
        </a:graphic>
      </p:graphicFrame>
      <p:sp>
        <p:nvSpPr>
          <p:cNvPr id="19" name="文字方塊 2">
            <a:extLst>
              <a:ext uri="{FF2B5EF4-FFF2-40B4-BE49-F238E27FC236}">
                <a16:creationId xmlns:a16="http://schemas.microsoft.com/office/drawing/2014/main" id="{3E242168-2969-4A78-ABEA-57FFA9686BEF}"/>
              </a:ext>
            </a:extLst>
          </p:cNvPr>
          <p:cNvSpPr txBox="1"/>
          <p:nvPr/>
        </p:nvSpPr>
        <p:spPr>
          <a:xfrm rot="5400000">
            <a:off x="5892209" y="1388674"/>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aphicFrame>
        <p:nvGraphicFramePr>
          <p:cNvPr id="20" name="表格 23">
            <a:extLst>
              <a:ext uri="{FF2B5EF4-FFF2-40B4-BE49-F238E27FC236}">
                <a16:creationId xmlns:a16="http://schemas.microsoft.com/office/drawing/2014/main" id="{B9963E07-523D-4AC3-A540-A0371A754265}"/>
              </a:ext>
            </a:extLst>
          </p:cNvPr>
          <p:cNvGraphicFramePr>
            <a:graphicFrameLocks noGrp="1"/>
          </p:cNvGraphicFramePr>
          <p:nvPr>
            <p:extLst>
              <p:ext uri="{D42A27DB-BD31-4B8C-83A1-F6EECF244321}">
                <p14:modId xmlns:p14="http://schemas.microsoft.com/office/powerpoint/2010/main" val="3064036336"/>
              </p:ext>
            </p:extLst>
          </p:nvPr>
        </p:nvGraphicFramePr>
        <p:xfrm>
          <a:off x="5946896" y="2341379"/>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414211929"/>
                  </a:ext>
                </a:extLst>
              </a:tr>
            </a:tbl>
          </a:graphicData>
        </a:graphic>
      </p:graphicFrame>
      <p:graphicFrame>
        <p:nvGraphicFramePr>
          <p:cNvPr id="21" name="表格 23">
            <a:extLst>
              <a:ext uri="{FF2B5EF4-FFF2-40B4-BE49-F238E27FC236}">
                <a16:creationId xmlns:a16="http://schemas.microsoft.com/office/drawing/2014/main" id="{1870F362-AEE5-413D-9072-3700BDCBADD2}"/>
              </a:ext>
            </a:extLst>
          </p:cNvPr>
          <p:cNvGraphicFramePr>
            <a:graphicFrameLocks noGrp="1"/>
          </p:cNvGraphicFramePr>
          <p:nvPr>
            <p:extLst>
              <p:ext uri="{D42A27DB-BD31-4B8C-83A1-F6EECF244321}">
                <p14:modId xmlns:p14="http://schemas.microsoft.com/office/powerpoint/2010/main" val="2740136999"/>
              </p:ext>
            </p:extLst>
          </p:nvPr>
        </p:nvGraphicFramePr>
        <p:xfrm>
          <a:off x="5946896" y="3711283"/>
          <a:ext cx="421389" cy="37084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1825862684"/>
                  </a:ext>
                </a:extLst>
              </a:tr>
            </a:tbl>
          </a:graphicData>
        </a:graphic>
      </p:graphicFrame>
      <p:sp>
        <p:nvSpPr>
          <p:cNvPr id="22" name="文字方塊 48">
            <a:extLst>
              <a:ext uri="{FF2B5EF4-FFF2-40B4-BE49-F238E27FC236}">
                <a16:creationId xmlns:a16="http://schemas.microsoft.com/office/drawing/2014/main" id="{6804F3BE-9BB9-4DBA-9554-2366078C8EAD}"/>
              </a:ext>
            </a:extLst>
          </p:cNvPr>
          <p:cNvSpPr txBox="1"/>
          <p:nvPr/>
        </p:nvSpPr>
        <p:spPr>
          <a:xfrm rot="5400000">
            <a:off x="5892733" y="3159610"/>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aphicFrame>
        <p:nvGraphicFramePr>
          <p:cNvPr id="23" name="表格 23">
            <a:extLst>
              <a:ext uri="{FF2B5EF4-FFF2-40B4-BE49-F238E27FC236}">
                <a16:creationId xmlns:a16="http://schemas.microsoft.com/office/drawing/2014/main" id="{54B03134-C12A-44C5-82B1-51E52B7CFC75}"/>
              </a:ext>
            </a:extLst>
          </p:cNvPr>
          <p:cNvGraphicFramePr>
            <a:graphicFrameLocks noGrp="1"/>
          </p:cNvGraphicFramePr>
          <p:nvPr>
            <p:extLst>
              <p:ext uri="{D42A27DB-BD31-4B8C-83A1-F6EECF244321}">
                <p14:modId xmlns:p14="http://schemas.microsoft.com/office/powerpoint/2010/main" val="80693522"/>
              </p:ext>
            </p:extLst>
          </p:nvPr>
        </p:nvGraphicFramePr>
        <p:xfrm>
          <a:off x="5946372" y="4111016"/>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414211929"/>
                  </a:ext>
                </a:extLst>
              </a:tr>
            </a:tbl>
          </a:graphicData>
        </a:graphic>
      </p:graphicFrame>
      <p:graphicFrame>
        <p:nvGraphicFramePr>
          <p:cNvPr id="24" name="表格 23">
            <a:extLst>
              <a:ext uri="{FF2B5EF4-FFF2-40B4-BE49-F238E27FC236}">
                <a16:creationId xmlns:a16="http://schemas.microsoft.com/office/drawing/2014/main" id="{1B0E0069-9C80-4418-B6D9-506E143AC075}"/>
              </a:ext>
            </a:extLst>
          </p:cNvPr>
          <p:cNvGraphicFramePr>
            <a:graphicFrameLocks noGrp="1"/>
          </p:cNvGraphicFramePr>
          <p:nvPr>
            <p:extLst>
              <p:ext uri="{D42A27DB-BD31-4B8C-83A1-F6EECF244321}">
                <p14:modId xmlns:p14="http://schemas.microsoft.com/office/powerpoint/2010/main" val="450419213"/>
              </p:ext>
            </p:extLst>
          </p:nvPr>
        </p:nvGraphicFramePr>
        <p:xfrm>
          <a:off x="5946372" y="5480920"/>
          <a:ext cx="421389" cy="37084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1825862684"/>
                  </a:ext>
                </a:extLst>
              </a:tr>
            </a:tbl>
          </a:graphicData>
        </a:graphic>
      </p:graphicFrame>
      <p:sp>
        <p:nvSpPr>
          <p:cNvPr id="25" name="文字方塊 51">
            <a:extLst>
              <a:ext uri="{FF2B5EF4-FFF2-40B4-BE49-F238E27FC236}">
                <a16:creationId xmlns:a16="http://schemas.microsoft.com/office/drawing/2014/main" id="{0912D415-0FF5-4D2D-954A-4E1A6C1AAC83}"/>
              </a:ext>
            </a:extLst>
          </p:cNvPr>
          <p:cNvSpPr txBox="1"/>
          <p:nvPr/>
        </p:nvSpPr>
        <p:spPr>
          <a:xfrm rot="5400000">
            <a:off x="5892209" y="4929247"/>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26" name="文字方塊 52">
            <a:extLst>
              <a:ext uri="{FF2B5EF4-FFF2-40B4-BE49-F238E27FC236}">
                <a16:creationId xmlns:a16="http://schemas.microsoft.com/office/drawing/2014/main" id="{153FCF8A-BF7B-402F-A4FC-96D1A654BF45}"/>
              </a:ext>
            </a:extLst>
          </p:cNvPr>
          <p:cNvSpPr txBox="1"/>
          <p:nvPr/>
        </p:nvSpPr>
        <p:spPr>
          <a:xfrm>
            <a:off x="4902296" y="3128044"/>
            <a:ext cx="1182218" cy="461665"/>
          </a:xfrm>
          <a:prstGeom prst="rect">
            <a:avLst/>
          </a:prstGeom>
          <a:noFill/>
        </p:spPr>
        <p:txBody>
          <a:bodyPr wrap="square" rtlCol="0">
            <a:spAutoFit/>
          </a:bodyPr>
          <a:lstStyle/>
          <a:p>
            <a:pPr algn="r" defTabSz="457200"/>
            <a:r>
              <a:rPr lang="en-US" altLang="zh-TW" sz="2400" dirty="0">
                <a:solidFill>
                  <a:prstClr val="black"/>
                </a:solidFill>
                <a:latin typeface="Calibri" panose="020F0502020204030204"/>
                <a:ea typeface="新細明體" panose="02020500000000000000" pitchFamily="18" charset="-120"/>
              </a:rPr>
              <a:t>3 x 3</a:t>
            </a:r>
            <a:endParaRPr lang="zh-TW" altLang="en-US" sz="2400" dirty="0">
              <a:solidFill>
                <a:prstClr val="black"/>
              </a:solidFill>
              <a:latin typeface="Calibri" panose="020F0502020204030204"/>
              <a:ea typeface="新細明體" panose="02020500000000000000" pitchFamily="18" charset="-120"/>
            </a:endParaRPr>
          </a:p>
        </p:txBody>
      </p:sp>
      <p:sp>
        <p:nvSpPr>
          <p:cNvPr id="27" name="文字方塊 53">
            <a:extLst>
              <a:ext uri="{FF2B5EF4-FFF2-40B4-BE49-F238E27FC236}">
                <a16:creationId xmlns:a16="http://schemas.microsoft.com/office/drawing/2014/main" id="{6AFFFF2D-FFC3-46F5-BEB5-9C252B6C5D04}"/>
              </a:ext>
            </a:extLst>
          </p:cNvPr>
          <p:cNvSpPr txBox="1"/>
          <p:nvPr/>
        </p:nvSpPr>
        <p:spPr>
          <a:xfrm>
            <a:off x="4894474" y="4960024"/>
            <a:ext cx="1190432" cy="461665"/>
          </a:xfrm>
          <a:prstGeom prst="rect">
            <a:avLst/>
          </a:prstGeom>
          <a:noFill/>
        </p:spPr>
        <p:txBody>
          <a:bodyPr wrap="square" rtlCol="0">
            <a:spAutoFit/>
          </a:bodyPr>
          <a:lstStyle/>
          <a:p>
            <a:pPr algn="r" defTabSz="457200"/>
            <a:r>
              <a:rPr lang="en-US" altLang="zh-TW" sz="2400" dirty="0">
                <a:solidFill>
                  <a:prstClr val="black"/>
                </a:solidFill>
                <a:latin typeface="Calibri" panose="020F0502020204030204"/>
                <a:ea typeface="新細明體" panose="02020500000000000000" pitchFamily="18" charset="-120"/>
              </a:rPr>
              <a:t>3 x 3</a:t>
            </a:r>
            <a:endParaRPr lang="zh-TW" altLang="en-US" sz="2400" dirty="0">
              <a:solidFill>
                <a:prstClr val="black"/>
              </a:solidFill>
              <a:latin typeface="Calibri" panose="020F0502020204030204"/>
              <a:ea typeface="新細明體" panose="02020500000000000000" pitchFamily="18" charset="-120"/>
            </a:endParaRPr>
          </a:p>
        </p:txBody>
      </p:sp>
      <p:grpSp>
        <p:nvGrpSpPr>
          <p:cNvPr id="28" name="群組 54">
            <a:extLst>
              <a:ext uri="{FF2B5EF4-FFF2-40B4-BE49-F238E27FC236}">
                <a16:creationId xmlns:a16="http://schemas.microsoft.com/office/drawing/2014/main" id="{6707E3F4-F3F4-4793-84AB-AEC8EE0006B3}"/>
              </a:ext>
            </a:extLst>
          </p:cNvPr>
          <p:cNvGrpSpPr/>
          <p:nvPr/>
        </p:nvGrpSpPr>
        <p:grpSpPr>
          <a:xfrm>
            <a:off x="7533638" y="1608643"/>
            <a:ext cx="638175" cy="638175"/>
            <a:chOff x="8370546" y="1983114"/>
            <a:chExt cx="638175" cy="638175"/>
          </a:xfrm>
        </p:grpSpPr>
        <p:sp>
          <p:nvSpPr>
            <p:cNvPr id="29" name="橢圓 55">
              <a:extLst>
                <a:ext uri="{FF2B5EF4-FFF2-40B4-BE49-F238E27FC236}">
                  <a16:creationId xmlns:a16="http://schemas.microsoft.com/office/drawing/2014/main" id="{6666DA80-2A5D-4ACD-98BD-F1BA0CBDEE34}"/>
                </a:ext>
              </a:extLst>
            </p:cNvPr>
            <p:cNvSpPr/>
            <p:nvPr/>
          </p:nvSpPr>
          <p:spPr>
            <a:xfrm>
              <a:off x="8370546" y="1983114"/>
              <a:ext cx="638175" cy="63817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手繪多邊形 108">
              <a:extLst>
                <a:ext uri="{FF2B5EF4-FFF2-40B4-BE49-F238E27FC236}">
                  <a16:creationId xmlns:a16="http://schemas.microsoft.com/office/drawing/2014/main" id="{9ABA2621-8772-4299-99F8-4E64CC3D0E9E}"/>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31" name="直線單箭頭接點 57">
            <a:extLst>
              <a:ext uri="{FF2B5EF4-FFF2-40B4-BE49-F238E27FC236}">
                <a16:creationId xmlns:a16="http://schemas.microsoft.com/office/drawing/2014/main" id="{89819B5E-2A4B-461A-8DFF-73F2F6BEB991}"/>
              </a:ext>
            </a:extLst>
          </p:cNvPr>
          <p:cNvCxnSpPr>
            <a:cxnSpLocks/>
          </p:cNvCxnSpPr>
          <p:nvPr/>
        </p:nvCxnSpPr>
        <p:spPr>
          <a:xfrm>
            <a:off x="8185896" y="1912415"/>
            <a:ext cx="658907" cy="0"/>
          </a:xfrm>
          <a:prstGeom prst="straightConnector1">
            <a:avLst/>
          </a:prstGeom>
          <a:noFill/>
          <a:ln w="38100" cap="flat" cmpd="sng" algn="ctr">
            <a:solidFill>
              <a:sysClr val="windowText" lastClr="000000"/>
            </a:solidFill>
            <a:prstDash val="solid"/>
            <a:miter lim="800000"/>
            <a:tailEnd type="triangle"/>
          </a:ln>
          <a:effectLst/>
        </p:spPr>
      </p:cxnSp>
      <p:cxnSp>
        <p:nvCxnSpPr>
          <p:cNvPr id="32" name="直線接點 17">
            <a:extLst>
              <a:ext uri="{FF2B5EF4-FFF2-40B4-BE49-F238E27FC236}">
                <a16:creationId xmlns:a16="http://schemas.microsoft.com/office/drawing/2014/main" id="{12F1449D-E31F-4A24-A452-DF4C14C10B3D}"/>
              </a:ext>
            </a:extLst>
          </p:cNvPr>
          <p:cNvCxnSpPr/>
          <p:nvPr/>
        </p:nvCxnSpPr>
        <p:spPr>
          <a:xfrm flipV="1">
            <a:off x="2846439" y="2341379"/>
            <a:ext cx="0" cy="930692"/>
          </a:xfrm>
          <a:prstGeom prst="line">
            <a:avLst/>
          </a:prstGeom>
          <a:noFill/>
          <a:ln w="57150" cap="flat" cmpd="sng" algn="ctr">
            <a:solidFill>
              <a:srgbClr val="FF0000"/>
            </a:solidFill>
            <a:prstDash val="sysDot"/>
            <a:miter lim="800000"/>
          </a:ln>
          <a:effectLst/>
        </p:spPr>
      </p:cxnSp>
      <p:cxnSp>
        <p:nvCxnSpPr>
          <p:cNvPr id="33" name="直線接點 59">
            <a:extLst>
              <a:ext uri="{FF2B5EF4-FFF2-40B4-BE49-F238E27FC236}">
                <a16:creationId xmlns:a16="http://schemas.microsoft.com/office/drawing/2014/main" id="{9FE03A33-E139-4807-8FAF-5E449E37AC0C}"/>
              </a:ext>
            </a:extLst>
          </p:cNvPr>
          <p:cNvCxnSpPr>
            <a:cxnSpLocks/>
          </p:cNvCxnSpPr>
          <p:nvPr/>
        </p:nvCxnSpPr>
        <p:spPr>
          <a:xfrm>
            <a:off x="2843133" y="2341379"/>
            <a:ext cx="2908738" cy="0"/>
          </a:xfrm>
          <a:prstGeom prst="line">
            <a:avLst/>
          </a:prstGeom>
          <a:noFill/>
          <a:ln w="57150" cap="flat" cmpd="sng" algn="ctr">
            <a:solidFill>
              <a:srgbClr val="FF0000"/>
            </a:solidFill>
            <a:prstDash val="sysDot"/>
            <a:miter lim="800000"/>
            <a:headEnd type="none" w="med" len="med"/>
            <a:tailEnd type="triangle" w="med" len="med"/>
          </a:ln>
          <a:effectLst/>
        </p:spPr>
      </p:cxnSp>
      <p:cxnSp>
        <p:nvCxnSpPr>
          <p:cNvPr id="34" name="直線單箭頭接點 60">
            <a:extLst>
              <a:ext uri="{FF2B5EF4-FFF2-40B4-BE49-F238E27FC236}">
                <a16:creationId xmlns:a16="http://schemas.microsoft.com/office/drawing/2014/main" id="{C0776D5F-38B5-4502-B8C5-1B36A5B35CCD}"/>
              </a:ext>
            </a:extLst>
          </p:cNvPr>
          <p:cNvCxnSpPr>
            <a:cxnSpLocks/>
            <a:endCxn id="29" idx="2"/>
          </p:cNvCxnSpPr>
          <p:nvPr/>
        </p:nvCxnSpPr>
        <p:spPr>
          <a:xfrm>
            <a:off x="6367761" y="752209"/>
            <a:ext cx="1165877" cy="1175522"/>
          </a:xfrm>
          <a:prstGeom prst="straightConnector1">
            <a:avLst/>
          </a:prstGeom>
          <a:noFill/>
          <a:ln w="38100" cap="flat" cmpd="sng" algn="ctr">
            <a:solidFill>
              <a:sysClr val="windowText" lastClr="000000"/>
            </a:solidFill>
            <a:prstDash val="solid"/>
            <a:miter lim="800000"/>
            <a:tailEnd type="triangle"/>
          </a:ln>
          <a:effectLst/>
        </p:spPr>
      </p:cxnSp>
      <p:cxnSp>
        <p:nvCxnSpPr>
          <p:cNvPr id="35" name="直線單箭頭接點 61">
            <a:extLst>
              <a:ext uri="{FF2B5EF4-FFF2-40B4-BE49-F238E27FC236}">
                <a16:creationId xmlns:a16="http://schemas.microsoft.com/office/drawing/2014/main" id="{17B9D8E8-2157-4CFE-AB14-5C662914707A}"/>
              </a:ext>
            </a:extLst>
          </p:cNvPr>
          <p:cNvCxnSpPr>
            <a:cxnSpLocks/>
            <a:endCxn id="29" idx="2"/>
          </p:cNvCxnSpPr>
          <p:nvPr/>
        </p:nvCxnSpPr>
        <p:spPr>
          <a:xfrm>
            <a:off x="6373298" y="1111445"/>
            <a:ext cx="1160340" cy="816286"/>
          </a:xfrm>
          <a:prstGeom prst="straightConnector1">
            <a:avLst/>
          </a:prstGeom>
          <a:noFill/>
          <a:ln w="38100" cap="flat" cmpd="sng" algn="ctr">
            <a:solidFill>
              <a:sysClr val="windowText" lastClr="000000"/>
            </a:solidFill>
            <a:prstDash val="solid"/>
            <a:miter lim="800000"/>
            <a:tailEnd type="triangle"/>
          </a:ln>
          <a:effectLst/>
        </p:spPr>
      </p:cxnSp>
      <p:cxnSp>
        <p:nvCxnSpPr>
          <p:cNvPr id="36" name="直線單箭頭接點 62">
            <a:extLst>
              <a:ext uri="{FF2B5EF4-FFF2-40B4-BE49-F238E27FC236}">
                <a16:creationId xmlns:a16="http://schemas.microsoft.com/office/drawing/2014/main" id="{994EDC34-9B0D-400A-B98A-F6A8974B8D9A}"/>
              </a:ext>
            </a:extLst>
          </p:cNvPr>
          <p:cNvCxnSpPr>
            <a:cxnSpLocks/>
            <a:endCxn id="29" idx="2"/>
          </p:cNvCxnSpPr>
          <p:nvPr/>
        </p:nvCxnSpPr>
        <p:spPr>
          <a:xfrm flipV="1">
            <a:off x="6373298" y="1927731"/>
            <a:ext cx="1160340" cy="190190"/>
          </a:xfrm>
          <a:prstGeom prst="straightConnector1">
            <a:avLst/>
          </a:prstGeom>
          <a:noFill/>
          <a:ln w="38100" cap="flat" cmpd="sng" algn="ctr">
            <a:solidFill>
              <a:sysClr val="windowText" lastClr="000000"/>
            </a:solidFill>
            <a:prstDash val="solid"/>
            <a:miter lim="800000"/>
            <a:tailEnd type="triangle"/>
          </a:ln>
          <a:effectLst/>
        </p:spPr>
      </p:cxnSp>
      <p:sp>
        <p:nvSpPr>
          <p:cNvPr id="37" name="文字方塊 25">
            <a:extLst>
              <a:ext uri="{FF2B5EF4-FFF2-40B4-BE49-F238E27FC236}">
                <a16:creationId xmlns:a16="http://schemas.microsoft.com/office/drawing/2014/main" id="{73DEEEC8-763C-453D-AA09-AE8F6C20752B}"/>
              </a:ext>
            </a:extLst>
          </p:cNvPr>
          <p:cNvSpPr txBox="1"/>
          <p:nvPr/>
        </p:nvSpPr>
        <p:spPr>
          <a:xfrm>
            <a:off x="6936328" y="450979"/>
            <a:ext cx="1430837" cy="830997"/>
          </a:xfrm>
          <a:prstGeom prst="rect">
            <a:avLst/>
          </a:prstGeom>
          <a:noFill/>
        </p:spPr>
        <p:txBody>
          <a:bodyPr wrap="square" rtlCol="0">
            <a:spAutoFit/>
          </a:bodyPr>
          <a:lstStyle/>
          <a:p>
            <a:pPr defTabSz="457200"/>
            <a:r>
              <a:rPr lang="en-US" altLang="zh-TW" sz="2400" b="1" dirty="0">
                <a:solidFill>
                  <a:srgbClr val="C00000"/>
                </a:solidFill>
                <a:latin typeface="Calibri" panose="020F0502020204030204"/>
                <a:ea typeface="新細明體" panose="02020500000000000000" pitchFamily="18" charset="-120"/>
              </a:rPr>
              <a:t>3 x 3 x 3 weights</a:t>
            </a:r>
            <a:endParaRPr lang="zh-TW" altLang="en-US" sz="2400" b="1" dirty="0">
              <a:solidFill>
                <a:srgbClr val="C00000"/>
              </a:solidFill>
              <a:latin typeface="Calibri" panose="020F0502020204030204"/>
              <a:ea typeface="新細明體" panose="02020500000000000000" pitchFamily="18" charset="-120"/>
            </a:endParaRPr>
          </a:p>
        </p:txBody>
      </p:sp>
      <p:cxnSp>
        <p:nvCxnSpPr>
          <p:cNvPr id="38" name="直線單箭頭接點 66">
            <a:extLst>
              <a:ext uri="{FF2B5EF4-FFF2-40B4-BE49-F238E27FC236}">
                <a16:creationId xmlns:a16="http://schemas.microsoft.com/office/drawing/2014/main" id="{D1A7083D-1907-4D0D-B569-B007DE2936BE}"/>
              </a:ext>
            </a:extLst>
          </p:cNvPr>
          <p:cNvCxnSpPr>
            <a:cxnSpLocks/>
          </p:cNvCxnSpPr>
          <p:nvPr/>
        </p:nvCxnSpPr>
        <p:spPr>
          <a:xfrm flipV="1">
            <a:off x="7853566" y="2246818"/>
            <a:ext cx="0" cy="587885"/>
          </a:xfrm>
          <a:prstGeom prst="straightConnector1">
            <a:avLst/>
          </a:prstGeom>
          <a:noFill/>
          <a:ln w="38100" cap="flat" cmpd="sng" algn="ctr">
            <a:solidFill>
              <a:sysClr val="windowText" lastClr="000000"/>
            </a:solidFill>
            <a:prstDash val="solid"/>
            <a:miter lim="800000"/>
            <a:tailEnd type="triangle"/>
          </a:ln>
          <a:effectLst/>
        </p:spPr>
      </p:cxnSp>
      <p:sp>
        <p:nvSpPr>
          <p:cNvPr id="39" name="矩形 38">
            <a:extLst>
              <a:ext uri="{FF2B5EF4-FFF2-40B4-BE49-F238E27FC236}">
                <a16:creationId xmlns:a16="http://schemas.microsoft.com/office/drawing/2014/main" id="{FDD2B633-B893-4BCE-9F2F-0A5BAC659F26}"/>
              </a:ext>
            </a:extLst>
          </p:cNvPr>
          <p:cNvSpPr/>
          <p:nvPr/>
        </p:nvSpPr>
        <p:spPr>
          <a:xfrm flipH="1">
            <a:off x="7704093" y="2879454"/>
            <a:ext cx="333714" cy="33371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0" name="直線單箭頭接點 68">
            <a:extLst>
              <a:ext uri="{FF2B5EF4-FFF2-40B4-BE49-F238E27FC236}">
                <a16:creationId xmlns:a16="http://schemas.microsoft.com/office/drawing/2014/main" id="{F48DA197-0F9D-4407-9B24-C535903EFD06}"/>
              </a:ext>
            </a:extLst>
          </p:cNvPr>
          <p:cNvCxnSpPr>
            <a:cxnSpLocks/>
            <a:endCxn id="29" idx="2"/>
          </p:cNvCxnSpPr>
          <p:nvPr/>
        </p:nvCxnSpPr>
        <p:spPr>
          <a:xfrm flipV="1">
            <a:off x="6362559" y="1927731"/>
            <a:ext cx="1171079" cy="581372"/>
          </a:xfrm>
          <a:prstGeom prst="straightConnector1">
            <a:avLst/>
          </a:prstGeom>
          <a:noFill/>
          <a:ln w="38100" cap="flat" cmpd="sng" algn="ctr">
            <a:solidFill>
              <a:sysClr val="windowText" lastClr="000000"/>
            </a:solidFill>
            <a:prstDash val="solid"/>
            <a:miter lim="800000"/>
            <a:tailEnd type="triangle"/>
          </a:ln>
          <a:effectLst/>
        </p:spPr>
      </p:cxnSp>
      <p:cxnSp>
        <p:nvCxnSpPr>
          <p:cNvPr id="41" name="直線單箭頭接點 69">
            <a:extLst>
              <a:ext uri="{FF2B5EF4-FFF2-40B4-BE49-F238E27FC236}">
                <a16:creationId xmlns:a16="http://schemas.microsoft.com/office/drawing/2014/main" id="{444D8F2C-59D9-4503-93B3-CB188E6865BE}"/>
              </a:ext>
            </a:extLst>
          </p:cNvPr>
          <p:cNvCxnSpPr>
            <a:cxnSpLocks/>
            <a:endCxn id="29" idx="2"/>
          </p:cNvCxnSpPr>
          <p:nvPr/>
        </p:nvCxnSpPr>
        <p:spPr>
          <a:xfrm flipV="1">
            <a:off x="6351820" y="1927731"/>
            <a:ext cx="1181818" cy="925722"/>
          </a:xfrm>
          <a:prstGeom prst="straightConnector1">
            <a:avLst/>
          </a:prstGeom>
          <a:noFill/>
          <a:ln w="38100" cap="flat" cmpd="sng" algn="ctr">
            <a:solidFill>
              <a:sysClr val="windowText" lastClr="000000"/>
            </a:solidFill>
            <a:prstDash val="solid"/>
            <a:miter lim="800000"/>
            <a:tailEnd type="triangle"/>
          </a:ln>
          <a:effectLst/>
        </p:spPr>
      </p:cxnSp>
      <p:cxnSp>
        <p:nvCxnSpPr>
          <p:cNvPr id="42" name="直線單箭頭接點 71">
            <a:extLst>
              <a:ext uri="{FF2B5EF4-FFF2-40B4-BE49-F238E27FC236}">
                <a16:creationId xmlns:a16="http://schemas.microsoft.com/office/drawing/2014/main" id="{F51F1935-B589-4271-97C6-595B2A453BFB}"/>
              </a:ext>
            </a:extLst>
          </p:cNvPr>
          <p:cNvCxnSpPr>
            <a:cxnSpLocks/>
            <a:endCxn id="29" idx="2"/>
          </p:cNvCxnSpPr>
          <p:nvPr/>
        </p:nvCxnSpPr>
        <p:spPr>
          <a:xfrm flipV="1">
            <a:off x="6343598" y="1927731"/>
            <a:ext cx="1190040" cy="1934122"/>
          </a:xfrm>
          <a:prstGeom prst="straightConnector1">
            <a:avLst/>
          </a:prstGeom>
          <a:noFill/>
          <a:ln w="38100" cap="flat" cmpd="sng" algn="ctr">
            <a:solidFill>
              <a:sysClr val="windowText" lastClr="000000"/>
            </a:solidFill>
            <a:prstDash val="solid"/>
            <a:miter lim="800000"/>
            <a:tailEnd type="triangle"/>
          </a:ln>
          <a:effectLst/>
        </p:spPr>
      </p:cxnSp>
      <p:cxnSp>
        <p:nvCxnSpPr>
          <p:cNvPr id="43" name="直線單箭頭接點 73">
            <a:extLst>
              <a:ext uri="{FF2B5EF4-FFF2-40B4-BE49-F238E27FC236}">
                <a16:creationId xmlns:a16="http://schemas.microsoft.com/office/drawing/2014/main" id="{CEFEB154-C69C-4310-A4BF-90719DB918C7}"/>
              </a:ext>
            </a:extLst>
          </p:cNvPr>
          <p:cNvCxnSpPr>
            <a:cxnSpLocks/>
            <a:endCxn id="29" idx="2"/>
          </p:cNvCxnSpPr>
          <p:nvPr/>
        </p:nvCxnSpPr>
        <p:spPr>
          <a:xfrm flipV="1">
            <a:off x="6362559" y="1927731"/>
            <a:ext cx="1171079" cy="2391316"/>
          </a:xfrm>
          <a:prstGeom prst="straightConnector1">
            <a:avLst/>
          </a:prstGeom>
          <a:noFill/>
          <a:ln w="38100" cap="flat" cmpd="sng" algn="ctr">
            <a:solidFill>
              <a:sysClr val="windowText" lastClr="000000"/>
            </a:solidFill>
            <a:prstDash val="solid"/>
            <a:miter lim="800000"/>
            <a:tailEnd type="triangle"/>
          </a:ln>
          <a:effectLst/>
        </p:spPr>
      </p:cxnSp>
      <p:cxnSp>
        <p:nvCxnSpPr>
          <p:cNvPr id="44" name="直線單箭頭接點 75">
            <a:extLst>
              <a:ext uri="{FF2B5EF4-FFF2-40B4-BE49-F238E27FC236}">
                <a16:creationId xmlns:a16="http://schemas.microsoft.com/office/drawing/2014/main" id="{ECBBD2CD-C3AE-4EDB-823E-D1D787165301}"/>
              </a:ext>
            </a:extLst>
          </p:cNvPr>
          <p:cNvCxnSpPr>
            <a:cxnSpLocks/>
            <a:endCxn id="29" idx="2"/>
          </p:cNvCxnSpPr>
          <p:nvPr/>
        </p:nvCxnSpPr>
        <p:spPr>
          <a:xfrm flipV="1">
            <a:off x="6368515" y="1927731"/>
            <a:ext cx="1165123" cy="2769634"/>
          </a:xfrm>
          <a:prstGeom prst="straightConnector1">
            <a:avLst/>
          </a:prstGeom>
          <a:noFill/>
          <a:ln w="38100" cap="flat" cmpd="sng" algn="ctr">
            <a:solidFill>
              <a:sysClr val="windowText" lastClr="000000"/>
            </a:solidFill>
            <a:prstDash val="solid"/>
            <a:miter lim="800000"/>
            <a:tailEnd type="triangle"/>
          </a:ln>
          <a:effectLst/>
        </p:spPr>
      </p:cxnSp>
      <p:cxnSp>
        <p:nvCxnSpPr>
          <p:cNvPr id="45" name="直線單箭頭接點 77">
            <a:extLst>
              <a:ext uri="{FF2B5EF4-FFF2-40B4-BE49-F238E27FC236}">
                <a16:creationId xmlns:a16="http://schemas.microsoft.com/office/drawing/2014/main" id="{95748BE9-82B3-4CE2-9165-912DC975DCAA}"/>
              </a:ext>
            </a:extLst>
          </p:cNvPr>
          <p:cNvCxnSpPr>
            <a:cxnSpLocks/>
            <a:endCxn id="29" idx="2"/>
          </p:cNvCxnSpPr>
          <p:nvPr/>
        </p:nvCxnSpPr>
        <p:spPr>
          <a:xfrm flipV="1">
            <a:off x="6360167" y="1927731"/>
            <a:ext cx="1173471" cy="3769096"/>
          </a:xfrm>
          <a:prstGeom prst="straightConnector1">
            <a:avLst/>
          </a:prstGeom>
          <a:noFill/>
          <a:ln w="38100" cap="flat" cmpd="sng" algn="ctr">
            <a:solidFill>
              <a:sysClr val="windowText" lastClr="000000"/>
            </a:solidFill>
            <a:prstDash val="solid"/>
            <a:miter lim="800000"/>
            <a:tailEnd type="triangle"/>
          </a:ln>
          <a:effectLst/>
        </p:spPr>
      </p:cxnSp>
      <p:sp>
        <p:nvSpPr>
          <p:cNvPr id="46" name="文字方塊 79">
            <a:extLst>
              <a:ext uri="{FF2B5EF4-FFF2-40B4-BE49-F238E27FC236}">
                <a16:creationId xmlns:a16="http://schemas.microsoft.com/office/drawing/2014/main" id="{66057F50-F3D4-41D4-88C5-96A1475105DA}"/>
              </a:ext>
            </a:extLst>
          </p:cNvPr>
          <p:cNvSpPr txBox="1"/>
          <p:nvPr/>
        </p:nvSpPr>
        <p:spPr>
          <a:xfrm>
            <a:off x="8040779" y="2339895"/>
            <a:ext cx="1194619" cy="461665"/>
          </a:xfrm>
          <a:prstGeom prst="rect">
            <a:avLst/>
          </a:prstGeom>
          <a:noFill/>
        </p:spPr>
        <p:txBody>
          <a:bodyPr wrap="square" rtlCol="0">
            <a:spAutoFit/>
          </a:bodyPr>
          <a:lstStyle/>
          <a:p>
            <a:pPr defTabSz="457200"/>
            <a:r>
              <a:rPr lang="en-US" altLang="zh-TW" sz="2400" b="1" dirty="0">
                <a:solidFill>
                  <a:srgbClr val="C00000"/>
                </a:solidFill>
                <a:latin typeface="Calibri" panose="020F0502020204030204"/>
                <a:ea typeface="新細明體" panose="02020500000000000000" pitchFamily="18" charset="-120"/>
              </a:rPr>
              <a:t>bias</a:t>
            </a:r>
            <a:endParaRPr lang="zh-TW" altLang="en-US" sz="2400" b="1" dirty="0">
              <a:solidFill>
                <a:srgbClr val="C00000"/>
              </a:solidFill>
              <a:latin typeface="Calibri" panose="020F0502020204030204"/>
              <a:ea typeface="新細明體" panose="02020500000000000000" pitchFamily="18" charset="-120"/>
            </a:endParaRPr>
          </a:p>
        </p:txBody>
      </p:sp>
      <p:sp>
        <p:nvSpPr>
          <p:cNvPr id="47" name="投影片編號版面配置區 81">
            <a:extLst>
              <a:ext uri="{FF2B5EF4-FFF2-40B4-BE49-F238E27FC236}">
                <a16:creationId xmlns:a16="http://schemas.microsoft.com/office/drawing/2014/main" id="{F1B778B6-CECC-4219-839D-26B41CABBE66}"/>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30</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48" name="文本框 47">
            <a:extLst>
              <a:ext uri="{FF2B5EF4-FFF2-40B4-BE49-F238E27FC236}">
                <a16:creationId xmlns:a16="http://schemas.microsoft.com/office/drawing/2014/main" id="{86252A39-305A-4C51-98DE-50F01A6C3D26}"/>
              </a:ext>
            </a:extLst>
          </p:cNvPr>
          <p:cNvSpPr txBox="1"/>
          <p:nvPr/>
        </p:nvSpPr>
        <p:spPr>
          <a:xfrm>
            <a:off x="1953164" y="1936040"/>
            <a:ext cx="1067663" cy="369332"/>
          </a:xfrm>
          <a:prstGeom prst="rect">
            <a:avLst/>
          </a:prstGeom>
          <a:noFill/>
        </p:spPr>
        <p:txBody>
          <a:bodyPr wrap="square">
            <a:spAutoFit/>
          </a:bodyPr>
          <a:lstStyle/>
          <a:p>
            <a:r>
              <a:rPr lang="zh-CN" altLang="en-US" b="1" dirty="0"/>
              <a:t>卷积核</a:t>
            </a:r>
          </a:p>
        </p:txBody>
      </p:sp>
      <p:pic>
        <p:nvPicPr>
          <p:cNvPr id="51" name="图片 50">
            <a:extLst>
              <a:ext uri="{FF2B5EF4-FFF2-40B4-BE49-F238E27FC236}">
                <a16:creationId xmlns:a16="http://schemas.microsoft.com/office/drawing/2014/main" id="{0F031149-4AA1-4012-A756-EF9115298E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405" b="15092"/>
          <a:stretch/>
        </p:blipFill>
        <p:spPr>
          <a:xfrm>
            <a:off x="28726" y="4697365"/>
            <a:ext cx="2038559" cy="1460321"/>
          </a:xfrm>
          <a:prstGeom prst="rect">
            <a:avLst/>
          </a:prstGeom>
        </p:spPr>
      </p:pic>
      <p:pic>
        <p:nvPicPr>
          <p:cNvPr id="53" name="图片 52">
            <a:extLst>
              <a:ext uri="{FF2B5EF4-FFF2-40B4-BE49-F238E27FC236}">
                <a16:creationId xmlns:a16="http://schemas.microsoft.com/office/drawing/2014/main" id="{F57D07E4-43D2-4238-BEF1-2F36746D67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5958" y="4912794"/>
            <a:ext cx="1831710" cy="12675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8137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a:xfrm>
            <a:off x="7848600" y="6194227"/>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內容版面配置區 3">
            <a:extLst>
              <a:ext uri="{FF2B5EF4-FFF2-40B4-BE49-F238E27FC236}">
                <a16:creationId xmlns:a16="http://schemas.microsoft.com/office/drawing/2014/main" id="{DA3F5BEA-B5B0-40B1-B127-222AD3354601}"/>
              </a:ext>
            </a:extLst>
          </p:cNvPr>
          <p:cNvGraphicFramePr>
            <a:graphicFrameLocks/>
          </p:cNvGraphicFramePr>
          <p:nvPr>
            <p:extLst>
              <p:ext uri="{D42A27DB-BD31-4B8C-83A1-F6EECF244321}">
                <p14:modId xmlns:p14="http://schemas.microsoft.com/office/powerpoint/2010/main" val="1580504368"/>
              </p:ext>
            </p:extLst>
          </p:nvPr>
        </p:nvGraphicFramePr>
        <p:xfrm>
          <a:off x="2022370" y="2889287"/>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5"/>
                  </a:ext>
                </a:extLst>
              </a:tr>
            </a:tbl>
          </a:graphicData>
        </a:graphic>
      </p:graphicFrame>
      <p:sp>
        <p:nvSpPr>
          <p:cNvPr id="7" name="矩形 6">
            <a:extLst>
              <a:ext uri="{FF2B5EF4-FFF2-40B4-BE49-F238E27FC236}">
                <a16:creationId xmlns:a16="http://schemas.microsoft.com/office/drawing/2014/main" id="{E29EFD33-D2C0-459B-8EC3-C6F2E9404F38}"/>
              </a:ext>
            </a:extLst>
          </p:cNvPr>
          <p:cNvSpPr/>
          <p:nvPr/>
        </p:nvSpPr>
        <p:spPr>
          <a:xfrm>
            <a:off x="2047009" y="2926925"/>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標題 1">
            <a:extLst>
              <a:ext uri="{FF2B5EF4-FFF2-40B4-BE49-F238E27FC236}">
                <a16:creationId xmlns:a16="http://schemas.microsoft.com/office/drawing/2014/main" id="{2CD31486-8724-4A56-9DB1-ECDFA1CE4BE4}"/>
              </a:ext>
            </a:extLst>
          </p:cNvPr>
          <p:cNvSpPr txBox="1">
            <a:spLocks/>
          </p:cNvSpPr>
          <p:nvPr/>
        </p:nvSpPr>
        <p:spPr>
          <a:xfrm>
            <a:off x="1238594" y="27020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0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Simplification 1</a:t>
            </a: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橢圓 8">
            <a:extLst>
              <a:ext uri="{FF2B5EF4-FFF2-40B4-BE49-F238E27FC236}">
                <a16:creationId xmlns:a16="http://schemas.microsoft.com/office/drawing/2014/main" id="{AC2C8923-573E-495D-B1D4-21CA76070A5C}"/>
              </a:ext>
            </a:extLst>
          </p:cNvPr>
          <p:cNvSpPr/>
          <p:nvPr/>
        </p:nvSpPr>
        <p:spPr>
          <a:xfrm>
            <a:off x="6035360" y="1953143"/>
            <a:ext cx="574158" cy="574158"/>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5AEA64AA-0AE3-4000-8ED9-4A0CBD849920}"/>
              </a:ext>
            </a:extLst>
          </p:cNvPr>
          <p:cNvSpPr/>
          <p:nvPr/>
        </p:nvSpPr>
        <p:spPr>
          <a:xfrm>
            <a:off x="6035360" y="5549348"/>
            <a:ext cx="574158" cy="574158"/>
          </a:xfrm>
          <a:prstGeom prst="ellipse">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橢圓 10">
            <a:extLst>
              <a:ext uri="{FF2B5EF4-FFF2-40B4-BE49-F238E27FC236}">
                <a16:creationId xmlns:a16="http://schemas.microsoft.com/office/drawing/2014/main" id="{D0E02B3C-437A-4382-BF80-5CDEB4F0C6F5}"/>
              </a:ext>
            </a:extLst>
          </p:cNvPr>
          <p:cNvSpPr/>
          <p:nvPr/>
        </p:nvSpPr>
        <p:spPr>
          <a:xfrm>
            <a:off x="6035360" y="4348955"/>
            <a:ext cx="574158" cy="574158"/>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橢圓 11">
            <a:extLst>
              <a:ext uri="{FF2B5EF4-FFF2-40B4-BE49-F238E27FC236}">
                <a16:creationId xmlns:a16="http://schemas.microsoft.com/office/drawing/2014/main" id="{72FA15AF-0ED1-41B4-8ACC-E671C7F81BE8}"/>
              </a:ext>
            </a:extLst>
          </p:cNvPr>
          <p:cNvSpPr/>
          <p:nvPr/>
        </p:nvSpPr>
        <p:spPr>
          <a:xfrm>
            <a:off x="6035360" y="3225130"/>
            <a:ext cx="574158" cy="574158"/>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3" name="內容版面配置區 3">
            <a:extLst>
              <a:ext uri="{FF2B5EF4-FFF2-40B4-BE49-F238E27FC236}">
                <a16:creationId xmlns:a16="http://schemas.microsoft.com/office/drawing/2014/main" id="{42D1877A-1D35-40A8-803D-C2DABA4759FF}"/>
              </a:ext>
            </a:extLst>
          </p:cNvPr>
          <p:cNvGraphicFramePr>
            <a:graphicFrameLocks/>
          </p:cNvGraphicFramePr>
          <p:nvPr>
            <p:extLst>
              <p:ext uri="{D42A27DB-BD31-4B8C-83A1-F6EECF244321}">
                <p14:modId xmlns:p14="http://schemas.microsoft.com/office/powerpoint/2010/main" val="3077381404"/>
              </p:ext>
            </p:extLst>
          </p:nvPr>
        </p:nvGraphicFramePr>
        <p:xfrm>
          <a:off x="2177492" y="3052798"/>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5"/>
                  </a:ext>
                </a:extLst>
              </a:tr>
            </a:tbl>
          </a:graphicData>
        </a:graphic>
      </p:graphicFrame>
      <p:graphicFrame>
        <p:nvGraphicFramePr>
          <p:cNvPr id="14" name="內容版面配置區 3">
            <a:extLst>
              <a:ext uri="{FF2B5EF4-FFF2-40B4-BE49-F238E27FC236}">
                <a16:creationId xmlns:a16="http://schemas.microsoft.com/office/drawing/2014/main" id="{AD92E8B4-F83B-4D5F-A1DE-154C7CE3E8F7}"/>
              </a:ext>
            </a:extLst>
          </p:cNvPr>
          <p:cNvGraphicFramePr>
            <a:graphicFrameLocks/>
          </p:cNvGraphicFramePr>
          <p:nvPr>
            <p:extLst>
              <p:ext uri="{D42A27DB-BD31-4B8C-83A1-F6EECF244321}">
                <p14:modId xmlns:p14="http://schemas.microsoft.com/office/powerpoint/2010/main" val="3650503505"/>
              </p:ext>
            </p:extLst>
          </p:nvPr>
        </p:nvGraphicFramePr>
        <p:xfrm>
          <a:off x="2361713" y="3195213"/>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5"/>
                  </a:ext>
                </a:extLst>
              </a:tr>
            </a:tbl>
          </a:graphicData>
        </a:graphic>
      </p:graphicFrame>
      <p:sp>
        <p:nvSpPr>
          <p:cNvPr id="15" name="矩形 14">
            <a:extLst>
              <a:ext uri="{FF2B5EF4-FFF2-40B4-BE49-F238E27FC236}">
                <a16:creationId xmlns:a16="http://schemas.microsoft.com/office/drawing/2014/main" id="{751AF516-FF70-470A-A13B-D48437F6112F}"/>
              </a:ext>
            </a:extLst>
          </p:cNvPr>
          <p:cNvSpPr/>
          <p:nvPr/>
        </p:nvSpPr>
        <p:spPr>
          <a:xfrm>
            <a:off x="2376227" y="3224241"/>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97A42CFE-2AD3-421C-883C-193FD78E29DF}"/>
              </a:ext>
            </a:extLst>
          </p:cNvPr>
          <p:cNvSpPr/>
          <p:nvPr/>
        </p:nvSpPr>
        <p:spPr>
          <a:xfrm>
            <a:off x="2853911" y="3690513"/>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7DB9D3BE-2257-4E07-8547-957661BCD19D}"/>
              </a:ext>
            </a:extLst>
          </p:cNvPr>
          <p:cNvSpPr/>
          <p:nvPr/>
        </p:nvSpPr>
        <p:spPr>
          <a:xfrm>
            <a:off x="3823337" y="4612141"/>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8" name="直線接點 18">
            <a:extLst>
              <a:ext uri="{FF2B5EF4-FFF2-40B4-BE49-F238E27FC236}">
                <a16:creationId xmlns:a16="http://schemas.microsoft.com/office/drawing/2014/main" id="{5D957113-F97D-4303-828E-200BB5FC71D5}"/>
              </a:ext>
            </a:extLst>
          </p:cNvPr>
          <p:cNvCxnSpPr>
            <a:cxnSpLocks/>
          </p:cNvCxnSpPr>
          <p:nvPr/>
        </p:nvCxnSpPr>
        <p:spPr>
          <a:xfrm>
            <a:off x="2022370" y="4235712"/>
            <a:ext cx="339343" cy="316587"/>
          </a:xfrm>
          <a:prstGeom prst="line">
            <a:avLst/>
          </a:prstGeom>
          <a:noFill/>
          <a:ln w="38100" cap="flat" cmpd="sng" algn="ctr">
            <a:solidFill>
              <a:srgbClr val="FF0000"/>
            </a:solidFill>
            <a:prstDash val="solid"/>
            <a:miter lim="800000"/>
          </a:ln>
          <a:effectLst/>
        </p:spPr>
      </p:cxnSp>
      <p:cxnSp>
        <p:nvCxnSpPr>
          <p:cNvPr id="19" name="直線接點 19">
            <a:extLst>
              <a:ext uri="{FF2B5EF4-FFF2-40B4-BE49-F238E27FC236}">
                <a16:creationId xmlns:a16="http://schemas.microsoft.com/office/drawing/2014/main" id="{C36EEE6D-86FE-47D3-BBC2-29B65D12B42C}"/>
              </a:ext>
            </a:extLst>
          </p:cNvPr>
          <p:cNvCxnSpPr>
            <a:cxnSpLocks/>
          </p:cNvCxnSpPr>
          <p:nvPr/>
        </p:nvCxnSpPr>
        <p:spPr>
          <a:xfrm>
            <a:off x="3435318" y="2889287"/>
            <a:ext cx="339343" cy="316587"/>
          </a:xfrm>
          <a:prstGeom prst="line">
            <a:avLst/>
          </a:prstGeom>
          <a:noFill/>
          <a:ln w="38100" cap="flat" cmpd="sng" algn="ctr">
            <a:solidFill>
              <a:srgbClr val="FF0000"/>
            </a:solidFill>
            <a:prstDash val="solid"/>
            <a:miter lim="800000"/>
          </a:ln>
          <a:effectLst/>
        </p:spPr>
      </p:cxnSp>
      <p:cxnSp>
        <p:nvCxnSpPr>
          <p:cNvPr id="20" name="直線接點 21">
            <a:extLst>
              <a:ext uri="{FF2B5EF4-FFF2-40B4-BE49-F238E27FC236}">
                <a16:creationId xmlns:a16="http://schemas.microsoft.com/office/drawing/2014/main" id="{3ED954DD-0BAB-45FA-947E-5B3E92ADB5EC}"/>
              </a:ext>
            </a:extLst>
          </p:cNvPr>
          <p:cNvCxnSpPr>
            <a:cxnSpLocks/>
          </p:cNvCxnSpPr>
          <p:nvPr/>
        </p:nvCxnSpPr>
        <p:spPr>
          <a:xfrm>
            <a:off x="2047009" y="2947080"/>
            <a:ext cx="339343" cy="316587"/>
          </a:xfrm>
          <a:prstGeom prst="line">
            <a:avLst/>
          </a:prstGeom>
          <a:noFill/>
          <a:ln w="38100" cap="flat" cmpd="sng" algn="ctr">
            <a:solidFill>
              <a:srgbClr val="FF0000"/>
            </a:solidFill>
            <a:prstDash val="solid"/>
            <a:miter lim="800000"/>
          </a:ln>
          <a:effectLst/>
        </p:spPr>
      </p:cxnSp>
      <p:sp>
        <p:nvSpPr>
          <p:cNvPr id="21" name="手繪多邊形: 圖案 26">
            <a:extLst>
              <a:ext uri="{FF2B5EF4-FFF2-40B4-BE49-F238E27FC236}">
                <a16:creationId xmlns:a16="http://schemas.microsoft.com/office/drawing/2014/main" id="{11F1F2BC-2E65-4F4C-ACC9-3A8FA67668C7}"/>
              </a:ext>
            </a:extLst>
          </p:cNvPr>
          <p:cNvSpPr/>
          <p:nvPr/>
        </p:nvSpPr>
        <p:spPr>
          <a:xfrm>
            <a:off x="3599887" y="2269681"/>
            <a:ext cx="2409372" cy="753862"/>
          </a:xfrm>
          <a:custGeom>
            <a:avLst/>
            <a:gdLst>
              <a:gd name="connsiteX0" fmla="*/ 0 w 2409372"/>
              <a:gd name="connsiteY0" fmla="*/ 812800 h 812800"/>
              <a:gd name="connsiteX1" fmla="*/ 740229 w 2409372"/>
              <a:gd name="connsiteY1" fmla="*/ 203200 h 812800"/>
              <a:gd name="connsiteX2" fmla="*/ 2409372 w 2409372"/>
              <a:gd name="connsiteY2" fmla="*/ 0 h 812800"/>
            </a:gdLst>
            <a:ahLst/>
            <a:cxnLst>
              <a:cxn ang="0">
                <a:pos x="connsiteX0" y="connsiteY0"/>
              </a:cxn>
              <a:cxn ang="0">
                <a:pos x="connsiteX1" y="connsiteY1"/>
              </a:cxn>
              <a:cxn ang="0">
                <a:pos x="connsiteX2" y="connsiteY2"/>
              </a:cxn>
            </a:cxnLst>
            <a:rect l="l" t="t" r="r" b="b"/>
            <a:pathLst>
              <a:path w="2409372" h="812800">
                <a:moveTo>
                  <a:pt x="0" y="812800"/>
                </a:moveTo>
                <a:cubicBezTo>
                  <a:pt x="169333" y="575733"/>
                  <a:pt x="338667" y="338667"/>
                  <a:pt x="740229" y="203200"/>
                </a:cubicBezTo>
                <a:cubicBezTo>
                  <a:pt x="1141791" y="67733"/>
                  <a:pt x="1775581" y="33866"/>
                  <a:pt x="2409372" y="0"/>
                </a:cubicBezTo>
              </a:path>
            </a:pathLst>
          </a:custGeom>
          <a:noFill/>
          <a:ln w="38100" cap="flat" cmpd="sng" algn="ctr">
            <a:solidFill>
              <a:sysClr val="windowText" lastClr="000000"/>
            </a:solidFill>
            <a:prstDash val="solid"/>
            <a:miter lim="800000"/>
            <a:headEnd type="none" w="med" len="med"/>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7">
            <a:extLst>
              <a:ext uri="{FF2B5EF4-FFF2-40B4-BE49-F238E27FC236}">
                <a16:creationId xmlns:a16="http://schemas.microsoft.com/office/drawing/2014/main" id="{0B4A7A42-2468-426C-BD0D-958BF2B6D5EE}"/>
              </a:ext>
            </a:extLst>
          </p:cNvPr>
          <p:cNvSpPr txBox="1"/>
          <p:nvPr/>
        </p:nvSpPr>
        <p:spPr>
          <a:xfrm>
            <a:off x="2545295" y="1922763"/>
            <a:ext cx="2225300"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3 x 3 x 3 weights</a:t>
            </a:r>
            <a:endParaRPr lang="zh-TW" altLang="en-US" sz="2400" dirty="0">
              <a:solidFill>
                <a:prstClr val="black"/>
              </a:solidFill>
              <a:latin typeface="Calibri" panose="020F0502020204030204"/>
              <a:ea typeface="新細明體" panose="02020500000000000000" pitchFamily="18" charset="-120"/>
            </a:endParaRPr>
          </a:p>
        </p:txBody>
      </p:sp>
      <p:cxnSp>
        <p:nvCxnSpPr>
          <p:cNvPr id="23" name="直線單箭頭接點 30">
            <a:extLst>
              <a:ext uri="{FF2B5EF4-FFF2-40B4-BE49-F238E27FC236}">
                <a16:creationId xmlns:a16="http://schemas.microsoft.com/office/drawing/2014/main" id="{13AC5258-C0CE-4B7D-B615-97591DD81849}"/>
              </a:ext>
            </a:extLst>
          </p:cNvPr>
          <p:cNvCxnSpPr>
            <a:cxnSpLocks/>
            <a:endCxn id="10" idx="2"/>
          </p:cNvCxnSpPr>
          <p:nvPr/>
        </p:nvCxnSpPr>
        <p:spPr>
          <a:xfrm>
            <a:off x="5235683" y="5380525"/>
            <a:ext cx="799677" cy="455902"/>
          </a:xfrm>
          <a:prstGeom prst="straightConnector1">
            <a:avLst/>
          </a:prstGeom>
          <a:noFill/>
          <a:ln w="38100" cap="flat" cmpd="sng" algn="ctr">
            <a:solidFill>
              <a:sysClr val="windowText" lastClr="000000"/>
            </a:solidFill>
            <a:prstDash val="solid"/>
            <a:miter lim="800000"/>
            <a:tailEnd type="triangle"/>
          </a:ln>
          <a:effectLst/>
        </p:spPr>
      </p:cxnSp>
      <p:sp>
        <p:nvSpPr>
          <p:cNvPr id="24" name="手繪多邊形: 圖案 32">
            <a:extLst>
              <a:ext uri="{FF2B5EF4-FFF2-40B4-BE49-F238E27FC236}">
                <a16:creationId xmlns:a16="http://schemas.microsoft.com/office/drawing/2014/main" id="{0722A346-B020-41F6-8A6E-1A41CB1A96C8}"/>
              </a:ext>
            </a:extLst>
          </p:cNvPr>
          <p:cNvSpPr/>
          <p:nvPr/>
        </p:nvSpPr>
        <p:spPr>
          <a:xfrm rot="21257122">
            <a:off x="4245773" y="4024420"/>
            <a:ext cx="1872343" cy="425148"/>
          </a:xfrm>
          <a:custGeom>
            <a:avLst/>
            <a:gdLst>
              <a:gd name="connsiteX0" fmla="*/ 0 w 1872343"/>
              <a:gd name="connsiteY0" fmla="*/ 47777 h 425148"/>
              <a:gd name="connsiteX1" fmla="*/ 1161143 w 1872343"/>
              <a:gd name="connsiteY1" fmla="*/ 33263 h 425148"/>
              <a:gd name="connsiteX2" fmla="*/ 1872343 w 1872343"/>
              <a:gd name="connsiteY2" fmla="*/ 425148 h 425148"/>
            </a:gdLst>
            <a:ahLst/>
            <a:cxnLst>
              <a:cxn ang="0">
                <a:pos x="connsiteX0" y="connsiteY0"/>
              </a:cxn>
              <a:cxn ang="0">
                <a:pos x="connsiteX1" y="connsiteY1"/>
              </a:cxn>
              <a:cxn ang="0">
                <a:pos x="connsiteX2" y="connsiteY2"/>
              </a:cxn>
            </a:cxnLst>
            <a:rect l="l" t="t" r="r" b="b"/>
            <a:pathLst>
              <a:path w="1872343" h="425148">
                <a:moveTo>
                  <a:pt x="0" y="47777"/>
                </a:moveTo>
                <a:cubicBezTo>
                  <a:pt x="424543" y="9072"/>
                  <a:pt x="849086" y="-29632"/>
                  <a:pt x="1161143" y="33263"/>
                </a:cubicBezTo>
                <a:cubicBezTo>
                  <a:pt x="1473200" y="96158"/>
                  <a:pt x="1672771" y="260653"/>
                  <a:pt x="1872343" y="425148"/>
                </a:cubicBezTo>
              </a:path>
            </a:pathLst>
          </a:custGeom>
          <a:noFill/>
          <a:ln w="38100" cap="flat" cmpd="sng" algn="ctr">
            <a:solidFill>
              <a:sysClr val="windowText" lastClr="000000"/>
            </a:solidFill>
            <a:prstDash val="solid"/>
            <a:miter lim="800000"/>
            <a:headEnd type="none" w="med" len="med"/>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手繪多邊形: 圖案 33">
            <a:extLst>
              <a:ext uri="{FF2B5EF4-FFF2-40B4-BE49-F238E27FC236}">
                <a16:creationId xmlns:a16="http://schemas.microsoft.com/office/drawing/2014/main" id="{B5ED477C-5780-4031-88E4-1F942FD24641}"/>
              </a:ext>
            </a:extLst>
          </p:cNvPr>
          <p:cNvSpPr/>
          <p:nvPr/>
        </p:nvSpPr>
        <p:spPr>
          <a:xfrm>
            <a:off x="3657945" y="2845242"/>
            <a:ext cx="2438400" cy="468587"/>
          </a:xfrm>
          <a:custGeom>
            <a:avLst/>
            <a:gdLst>
              <a:gd name="connsiteX0" fmla="*/ 0 w 2438400"/>
              <a:gd name="connsiteY0" fmla="*/ 279901 h 468587"/>
              <a:gd name="connsiteX1" fmla="*/ 1422400 w 2438400"/>
              <a:gd name="connsiteY1" fmla="*/ 4129 h 468587"/>
              <a:gd name="connsiteX2" fmla="*/ 2438400 w 2438400"/>
              <a:gd name="connsiteY2" fmla="*/ 468587 h 468587"/>
            </a:gdLst>
            <a:ahLst/>
            <a:cxnLst>
              <a:cxn ang="0">
                <a:pos x="connsiteX0" y="connsiteY0"/>
              </a:cxn>
              <a:cxn ang="0">
                <a:pos x="connsiteX1" y="connsiteY1"/>
              </a:cxn>
              <a:cxn ang="0">
                <a:pos x="connsiteX2" y="connsiteY2"/>
              </a:cxn>
            </a:cxnLst>
            <a:rect l="l" t="t" r="r" b="b"/>
            <a:pathLst>
              <a:path w="2438400" h="468587">
                <a:moveTo>
                  <a:pt x="0" y="279901"/>
                </a:moveTo>
                <a:cubicBezTo>
                  <a:pt x="508000" y="126291"/>
                  <a:pt x="1016000" y="-27319"/>
                  <a:pt x="1422400" y="4129"/>
                </a:cubicBezTo>
                <a:cubicBezTo>
                  <a:pt x="1828800" y="35577"/>
                  <a:pt x="2133600" y="252082"/>
                  <a:pt x="2438400" y="468587"/>
                </a:cubicBezTo>
              </a:path>
            </a:pathLst>
          </a:custGeom>
          <a:noFill/>
          <a:ln w="38100" cap="flat" cmpd="sng" algn="ctr">
            <a:solidFill>
              <a:sysClr val="windowText" lastClr="000000"/>
            </a:solidFill>
            <a:prstDash val="solid"/>
            <a:miter lim="800000"/>
            <a:headEnd type="none" w="med" len="med"/>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35">
            <a:extLst>
              <a:ext uri="{FF2B5EF4-FFF2-40B4-BE49-F238E27FC236}">
                <a16:creationId xmlns:a16="http://schemas.microsoft.com/office/drawing/2014/main" id="{D44C614D-5805-4C7B-85B7-C9067EBC43EC}"/>
              </a:ext>
            </a:extLst>
          </p:cNvPr>
          <p:cNvSpPr txBox="1"/>
          <p:nvPr/>
        </p:nvSpPr>
        <p:spPr>
          <a:xfrm>
            <a:off x="380326" y="3023543"/>
            <a:ext cx="1572838" cy="830997"/>
          </a:xfrm>
          <a:prstGeom prst="rect">
            <a:avLst/>
          </a:prstGeom>
          <a:noFill/>
        </p:spPr>
        <p:txBody>
          <a:bodyPr wrap="square" rtlCol="0">
            <a:spAutoFit/>
          </a:bodyPr>
          <a:lstStyle/>
          <a:p>
            <a:pPr algn="r" defTabSz="457200"/>
            <a:r>
              <a:rPr lang="en-US" altLang="zh-TW" sz="2400" b="1" dirty="0">
                <a:solidFill>
                  <a:prstClr val="black"/>
                </a:solidFill>
                <a:latin typeface="Calibri" panose="020F0502020204030204"/>
                <a:ea typeface="新細明體" panose="02020500000000000000" pitchFamily="18" charset="-120"/>
              </a:rPr>
              <a:t>Receptive field </a:t>
            </a:r>
            <a:endParaRPr lang="zh-TW" altLang="en-US" sz="2400" b="1" dirty="0">
              <a:solidFill>
                <a:prstClr val="black"/>
              </a:solidFill>
              <a:latin typeface="Calibri" panose="020F0502020204030204"/>
              <a:ea typeface="新細明體" panose="02020500000000000000" pitchFamily="18" charset="-120"/>
            </a:endParaRPr>
          </a:p>
        </p:txBody>
      </p:sp>
      <p:sp>
        <p:nvSpPr>
          <p:cNvPr id="27" name="文字方塊 37">
            <a:extLst>
              <a:ext uri="{FF2B5EF4-FFF2-40B4-BE49-F238E27FC236}">
                <a16:creationId xmlns:a16="http://schemas.microsoft.com/office/drawing/2014/main" id="{140B4215-97FB-4222-A83F-B22C65670DD6}"/>
              </a:ext>
            </a:extLst>
          </p:cNvPr>
          <p:cNvSpPr txBox="1"/>
          <p:nvPr/>
        </p:nvSpPr>
        <p:spPr>
          <a:xfrm>
            <a:off x="7016103" y="2418156"/>
            <a:ext cx="2233808"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the same receptive field</a:t>
            </a:r>
            <a:endParaRPr lang="zh-TW" altLang="en-US" sz="2400" dirty="0">
              <a:solidFill>
                <a:prstClr val="black"/>
              </a:solidFill>
              <a:latin typeface="Calibri" panose="020F0502020204030204"/>
              <a:ea typeface="新細明體" panose="02020500000000000000" pitchFamily="18" charset="-120"/>
            </a:endParaRPr>
          </a:p>
        </p:txBody>
      </p:sp>
      <p:sp>
        <p:nvSpPr>
          <p:cNvPr id="28" name="文字方塊 38">
            <a:extLst>
              <a:ext uri="{FF2B5EF4-FFF2-40B4-BE49-F238E27FC236}">
                <a16:creationId xmlns:a16="http://schemas.microsoft.com/office/drawing/2014/main" id="{91D6B96A-2840-4AB2-9FD0-9FD9C2FE2CD6}"/>
              </a:ext>
            </a:extLst>
          </p:cNvPr>
          <p:cNvSpPr txBox="1"/>
          <p:nvPr/>
        </p:nvSpPr>
        <p:spPr>
          <a:xfrm>
            <a:off x="4462158" y="87990"/>
            <a:ext cx="4470297" cy="830997"/>
          </a:xfrm>
          <a:prstGeom prst="rect">
            <a:avLst/>
          </a:prstGeom>
          <a:noFill/>
        </p:spPr>
        <p:txBody>
          <a:bodyPr wrap="square" rtlCol="0">
            <a:spAutoFit/>
          </a:bodyPr>
          <a:lstStyle/>
          <a:p>
            <a:pPr marL="342900" indent="-342900" defTabSz="457200">
              <a:buFont typeface="Arial" panose="020B0604020202020204" pitchFamily="34" charset="0"/>
              <a:buChar char="•"/>
            </a:pPr>
            <a:r>
              <a:rPr lang="en-US" altLang="zh-TW" sz="2400" dirty="0">
                <a:solidFill>
                  <a:prstClr val="black"/>
                </a:solidFill>
                <a:latin typeface="Calibri" panose="020F0502020204030204"/>
                <a:ea typeface="新細明體" panose="02020500000000000000" pitchFamily="18" charset="-120"/>
              </a:rPr>
              <a:t>Can different neurons have </a:t>
            </a:r>
            <a:r>
              <a:rPr lang="en-US" altLang="zh-TW" sz="2400" dirty="0">
                <a:solidFill>
                  <a:srgbClr val="C00000"/>
                </a:solidFill>
                <a:latin typeface="Calibri" panose="020F0502020204030204"/>
                <a:ea typeface="新細明體" panose="02020500000000000000" pitchFamily="18" charset="-120"/>
              </a:rPr>
              <a:t>different sizes </a:t>
            </a:r>
            <a:r>
              <a:rPr lang="en-US" altLang="zh-TW" sz="2400" dirty="0">
                <a:solidFill>
                  <a:prstClr val="black"/>
                </a:solidFill>
                <a:latin typeface="Calibri" panose="020F0502020204030204"/>
                <a:ea typeface="新細明體" panose="02020500000000000000" pitchFamily="18" charset="-120"/>
              </a:rPr>
              <a:t>of receptive field?</a:t>
            </a:r>
            <a:endParaRPr lang="zh-TW" altLang="en-US" sz="2400" dirty="0">
              <a:solidFill>
                <a:prstClr val="black"/>
              </a:solidFill>
              <a:latin typeface="Calibri" panose="020F0502020204030204"/>
              <a:ea typeface="新細明體" panose="02020500000000000000" pitchFamily="18" charset="-120"/>
            </a:endParaRPr>
          </a:p>
        </p:txBody>
      </p:sp>
      <p:sp>
        <p:nvSpPr>
          <p:cNvPr id="29" name="文字方塊 39">
            <a:extLst>
              <a:ext uri="{FF2B5EF4-FFF2-40B4-BE49-F238E27FC236}">
                <a16:creationId xmlns:a16="http://schemas.microsoft.com/office/drawing/2014/main" id="{9C30A40C-7264-4429-B5D5-CB5A8D5E228C}"/>
              </a:ext>
            </a:extLst>
          </p:cNvPr>
          <p:cNvSpPr txBox="1"/>
          <p:nvPr/>
        </p:nvSpPr>
        <p:spPr>
          <a:xfrm>
            <a:off x="4462158" y="858850"/>
            <a:ext cx="4211919" cy="461665"/>
          </a:xfrm>
          <a:prstGeom prst="rect">
            <a:avLst/>
          </a:prstGeom>
          <a:noFill/>
        </p:spPr>
        <p:txBody>
          <a:bodyPr wrap="square" rtlCol="0">
            <a:spAutoFit/>
          </a:bodyPr>
          <a:lstStyle/>
          <a:p>
            <a:pPr marL="342900" indent="-342900" defTabSz="457200">
              <a:buFont typeface="Arial" panose="020B0604020202020204" pitchFamily="34" charset="0"/>
              <a:buChar char="•"/>
            </a:pPr>
            <a:r>
              <a:rPr lang="en-US" altLang="zh-TW" sz="2400" dirty="0">
                <a:solidFill>
                  <a:prstClr val="black"/>
                </a:solidFill>
                <a:latin typeface="Calibri" panose="020F0502020204030204"/>
                <a:ea typeface="新細明體" panose="02020500000000000000" pitchFamily="18" charset="-120"/>
              </a:rPr>
              <a:t>Cover </a:t>
            </a:r>
            <a:r>
              <a:rPr lang="en-US" altLang="zh-TW" sz="2400" dirty="0">
                <a:solidFill>
                  <a:srgbClr val="C00000"/>
                </a:solidFill>
                <a:latin typeface="Calibri" panose="020F0502020204030204"/>
                <a:ea typeface="新細明體" panose="02020500000000000000" pitchFamily="18" charset="-120"/>
              </a:rPr>
              <a:t>only some channels</a:t>
            </a:r>
            <a:r>
              <a:rPr lang="en-US" altLang="zh-TW" sz="2400" dirty="0">
                <a:solidFill>
                  <a:prstClr val="black"/>
                </a:solidFill>
                <a:latin typeface="Calibri" panose="020F0502020204030204"/>
                <a:ea typeface="新細明體" panose="02020500000000000000" pitchFamily="18" charset="-120"/>
              </a:rPr>
              <a:t>?</a:t>
            </a:r>
            <a:endParaRPr lang="zh-TW" altLang="en-US" sz="2400" dirty="0">
              <a:solidFill>
                <a:prstClr val="black"/>
              </a:solidFill>
              <a:latin typeface="Calibri" panose="020F0502020204030204"/>
              <a:ea typeface="新細明體" panose="02020500000000000000" pitchFamily="18" charset="-120"/>
            </a:endParaRPr>
          </a:p>
        </p:txBody>
      </p:sp>
      <p:sp>
        <p:nvSpPr>
          <p:cNvPr id="30" name="文字方塊 40">
            <a:extLst>
              <a:ext uri="{FF2B5EF4-FFF2-40B4-BE49-F238E27FC236}">
                <a16:creationId xmlns:a16="http://schemas.microsoft.com/office/drawing/2014/main" id="{772E909F-2377-4D1F-8429-F970509CBE39}"/>
              </a:ext>
            </a:extLst>
          </p:cNvPr>
          <p:cNvSpPr txBox="1"/>
          <p:nvPr/>
        </p:nvSpPr>
        <p:spPr>
          <a:xfrm>
            <a:off x="4462159" y="1373890"/>
            <a:ext cx="4615984" cy="461665"/>
          </a:xfrm>
          <a:prstGeom prst="rect">
            <a:avLst/>
          </a:prstGeom>
          <a:noFill/>
        </p:spPr>
        <p:txBody>
          <a:bodyPr wrap="square" rtlCol="0">
            <a:spAutoFit/>
          </a:bodyPr>
          <a:lstStyle/>
          <a:p>
            <a:pPr marL="342900" indent="-342900" defTabSz="457200">
              <a:buFont typeface="Arial" panose="020B0604020202020204" pitchFamily="34" charset="0"/>
              <a:buChar char="•"/>
            </a:pPr>
            <a:r>
              <a:rPr lang="en-US" altLang="zh-TW" sz="2400" dirty="0">
                <a:solidFill>
                  <a:srgbClr val="C00000"/>
                </a:solidFill>
                <a:latin typeface="Calibri" panose="020F0502020204030204"/>
                <a:ea typeface="新細明體" panose="02020500000000000000" pitchFamily="18" charset="-120"/>
              </a:rPr>
              <a:t>Not square </a:t>
            </a:r>
            <a:r>
              <a:rPr lang="en-US" altLang="zh-TW" sz="2400" dirty="0">
                <a:solidFill>
                  <a:prstClr val="black"/>
                </a:solidFill>
                <a:latin typeface="Calibri" panose="020F0502020204030204"/>
                <a:ea typeface="新細明體" panose="02020500000000000000" pitchFamily="18" charset="-120"/>
              </a:rPr>
              <a:t>receptive field?</a:t>
            </a:r>
            <a:endParaRPr lang="zh-TW" altLang="en-US" sz="2400" dirty="0">
              <a:solidFill>
                <a:prstClr val="black"/>
              </a:solidFill>
              <a:latin typeface="Calibri" panose="020F0502020204030204"/>
              <a:ea typeface="新細明體" panose="02020500000000000000" pitchFamily="18" charset="-120"/>
            </a:endParaRPr>
          </a:p>
        </p:txBody>
      </p:sp>
      <p:sp>
        <p:nvSpPr>
          <p:cNvPr id="31" name="文字方塊 41">
            <a:extLst>
              <a:ext uri="{FF2B5EF4-FFF2-40B4-BE49-F238E27FC236}">
                <a16:creationId xmlns:a16="http://schemas.microsoft.com/office/drawing/2014/main" id="{680237C8-9953-430F-8C9A-4343355B85DC}"/>
              </a:ext>
            </a:extLst>
          </p:cNvPr>
          <p:cNvSpPr txBox="1"/>
          <p:nvPr/>
        </p:nvSpPr>
        <p:spPr>
          <a:xfrm>
            <a:off x="7037887" y="4753864"/>
            <a:ext cx="1812553"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Can be overlapped</a:t>
            </a:r>
            <a:endParaRPr lang="zh-TW" altLang="en-US" sz="2400" dirty="0">
              <a:solidFill>
                <a:prstClr val="black"/>
              </a:solidFill>
              <a:latin typeface="Calibri" panose="020F0502020204030204"/>
              <a:ea typeface="新細明體" panose="02020500000000000000" pitchFamily="18" charset="-120"/>
            </a:endParaRPr>
          </a:p>
        </p:txBody>
      </p:sp>
      <p:sp>
        <p:nvSpPr>
          <p:cNvPr id="32" name="右大括弧 42">
            <a:extLst>
              <a:ext uri="{FF2B5EF4-FFF2-40B4-BE49-F238E27FC236}">
                <a16:creationId xmlns:a16="http://schemas.microsoft.com/office/drawing/2014/main" id="{A89BF356-762D-4E71-9E64-6084C58D938E}"/>
              </a:ext>
            </a:extLst>
          </p:cNvPr>
          <p:cNvSpPr/>
          <p:nvPr/>
        </p:nvSpPr>
        <p:spPr>
          <a:xfrm>
            <a:off x="6690225" y="1918333"/>
            <a:ext cx="252791" cy="1880955"/>
          </a:xfrm>
          <a:prstGeom prst="rightBrace">
            <a:avLst>
              <a:gd name="adj1" fmla="val 26182"/>
              <a:gd name="adj2" fmla="val 50000"/>
            </a:avLst>
          </a:pr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右大括弧 43">
            <a:extLst>
              <a:ext uri="{FF2B5EF4-FFF2-40B4-BE49-F238E27FC236}">
                <a16:creationId xmlns:a16="http://schemas.microsoft.com/office/drawing/2014/main" id="{01B72DA8-C38F-48B1-8633-E091F26DCC79}"/>
              </a:ext>
            </a:extLst>
          </p:cNvPr>
          <p:cNvSpPr/>
          <p:nvPr/>
        </p:nvSpPr>
        <p:spPr>
          <a:xfrm>
            <a:off x="6697307" y="4235712"/>
            <a:ext cx="252791" cy="1880955"/>
          </a:xfrm>
          <a:prstGeom prst="rightBrace">
            <a:avLst>
              <a:gd name="adj1" fmla="val 26182"/>
              <a:gd name="adj2" fmla="val 50000"/>
            </a:avLst>
          </a:pr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手繪多邊形 108">
            <a:extLst>
              <a:ext uri="{FF2B5EF4-FFF2-40B4-BE49-F238E27FC236}">
                <a16:creationId xmlns:a16="http://schemas.microsoft.com/office/drawing/2014/main" id="{39C0DA79-015F-4AC0-A8B4-EC533A9FDD5A}"/>
              </a:ext>
            </a:extLst>
          </p:cNvPr>
          <p:cNvSpPr/>
          <p:nvPr/>
        </p:nvSpPr>
        <p:spPr>
          <a:xfrm>
            <a:off x="6087489" y="206266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手繪多邊形 108">
            <a:extLst>
              <a:ext uri="{FF2B5EF4-FFF2-40B4-BE49-F238E27FC236}">
                <a16:creationId xmlns:a16="http://schemas.microsoft.com/office/drawing/2014/main" id="{22AB8DA6-1E31-4E9D-82A3-D9F58971FA36}"/>
              </a:ext>
            </a:extLst>
          </p:cNvPr>
          <p:cNvSpPr/>
          <p:nvPr/>
        </p:nvSpPr>
        <p:spPr>
          <a:xfrm>
            <a:off x="6075266" y="33574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手繪多邊形 108">
            <a:extLst>
              <a:ext uri="{FF2B5EF4-FFF2-40B4-BE49-F238E27FC236}">
                <a16:creationId xmlns:a16="http://schemas.microsoft.com/office/drawing/2014/main" id="{33C17362-7FFF-4CA2-8A3D-73BB51BD71E6}"/>
              </a:ext>
            </a:extLst>
          </p:cNvPr>
          <p:cNvSpPr/>
          <p:nvPr/>
        </p:nvSpPr>
        <p:spPr>
          <a:xfrm>
            <a:off x="6097737" y="449711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手繪多邊形 108">
            <a:extLst>
              <a:ext uri="{FF2B5EF4-FFF2-40B4-BE49-F238E27FC236}">
                <a16:creationId xmlns:a16="http://schemas.microsoft.com/office/drawing/2014/main" id="{9BADC1AC-D118-44C6-921E-9EFC60B16F4B}"/>
              </a:ext>
            </a:extLst>
          </p:cNvPr>
          <p:cNvSpPr/>
          <p:nvPr/>
        </p:nvSpPr>
        <p:spPr>
          <a:xfrm>
            <a:off x="6096345" y="567601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181816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a:xfrm>
            <a:off x="7931825" y="6422645"/>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內容版面配置區 3">
            <a:extLst>
              <a:ext uri="{FF2B5EF4-FFF2-40B4-BE49-F238E27FC236}">
                <a16:creationId xmlns:a16="http://schemas.microsoft.com/office/drawing/2014/main" id="{D70739E2-E7E5-4F15-A76A-C5DC02C588B7}"/>
              </a:ext>
            </a:extLst>
          </p:cNvPr>
          <p:cNvGraphicFramePr>
            <a:graphicFrameLocks/>
          </p:cNvGraphicFramePr>
          <p:nvPr>
            <p:extLst>
              <p:ext uri="{D42A27DB-BD31-4B8C-83A1-F6EECF244321}">
                <p14:modId xmlns:p14="http://schemas.microsoft.com/office/powerpoint/2010/main" val="1744413899"/>
              </p:ext>
            </p:extLst>
          </p:nvPr>
        </p:nvGraphicFramePr>
        <p:xfrm>
          <a:off x="2962143" y="2309255"/>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5"/>
                  </a:ext>
                </a:extLst>
              </a:tr>
            </a:tbl>
          </a:graphicData>
        </a:graphic>
      </p:graphicFrame>
      <p:sp>
        <p:nvSpPr>
          <p:cNvPr id="7" name="矩形 6">
            <a:extLst>
              <a:ext uri="{FF2B5EF4-FFF2-40B4-BE49-F238E27FC236}">
                <a16:creationId xmlns:a16="http://schemas.microsoft.com/office/drawing/2014/main" id="{B671EDA5-9A47-453A-9C79-7C0A12AAB0CF}"/>
              </a:ext>
            </a:extLst>
          </p:cNvPr>
          <p:cNvSpPr/>
          <p:nvPr/>
        </p:nvSpPr>
        <p:spPr>
          <a:xfrm>
            <a:off x="4872129" y="2320725"/>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C910C0C8-2E92-4C8C-9978-2EC5988E0620}"/>
              </a:ext>
            </a:extLst>
          </p:cNvPr>
          <p:cNvSpPr/>
          <p:nvPr/>
        </p:nvSpPr>
        <p:spPr>
          <a:xfrm>
            <a:off x="3945254" y="2326708"/>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EB82299-325E-447A-8066-1D744D7985CC}"/>
              </a:ext>
            </a:extLst>
          </p:cNvPr>
          <p:cNvSpPr/>
          <p:nvPr/>
        </p:nvSpPr>
        <p:spPr>
          <a:xfrm>
            <a:off x="2986782" y="2346893"/>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標題 1">
            <a:extLst>
              <a:ext uri="{FF2B5EF4-FFF2-40B4-BE49-F238E27FC236}">
                <a16:creationId xmlns:a16="http://schemas.microsoft.com/office/drawing/2014/main" id="{FF148033-5B9D-4F1B-A27C-FCFA7C6F6B34}"/>
              </a:ext>
            </a:extLst>
          </p:cNvPr>
          <p:cNvSpPr txBox="1">
            <a:spLocks/>
          </p:cNvSpPr>
          <p:nvPr/>
        </p:nvSpPr>
        <p:spPr>
          <a:xfrm>
            <a:off x="1344130" y="24608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Simplification 1 – </a:t>
            </a:r>
            <a:r>
              <a:rPr kumimoji="0" lang="en-US" altLang="zh-TW" sz="4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Typical Setting  </a:t>
            </a:r>
            <a:endParaRPr kumimoji="0" lang="zh-TW" altLang="en-US" sz="4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11" name="內容版面配置區 3">
            <a:extLst>
              <a:ext uri="{FF2B5EF4-FFF2-40B4-BE49-F238E27FC236}">
                <a16:creationId xmlns:a16="http://schemas.microsoft.com/office/drawing/2014/main" id="{26E4C5B9-2836-45F8-BA06-806BD73E28F4}"/>
              </a:ext>
            </a:extLst>
          </p:cNvPr>
          <p:cNvGraphicFramePr>
            <a:graphicFrameLocks/>
          </p:cNvGraphicFramePr>
          <p:nvPr>
            <p:extLst>
              <p:ext uri="{D42A27DB-BD31-4B8C-83A1-F6EECF244321}">
                <p14:modId xmlns:p14="http://schemas.microsoft.com/office/powerpoint/2010/main" val="1113975401"/>
              </p:ext>
            </p:extLst>
          </p:nvPr>
        </p:nvGraphicFramePr>
        <p:xfrm>
          <a:off x="3117265" y="2472766"/>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5"/>
                  </a:ext>
                </a:extLst>
              </a:tr>
            </a:tbl>
          </a:graphicData>
        </a:graphic>
      </p:graphicFrame>
      <p:graphicFrame>
        <p:nvGraphicFramePr>
          <p:cNvPr id="12" name="內容版面配置區 3">
            <a:extLst>
              <a:ext uri="{FF2B5EF4-FFF2-40B4-BE49-F238E27FC236}">
                <a16:creationId xmlns:a16="http://schemas.microsoft.com/office/drawing/2014/main" id="{5EE77D7B-A645-453B-A17F-8FF0DDE20FD3}"/>
              </a:ext>
            </a:extLst>
          </p:cNvPr>
          <p:cNvGraphicFramePr>
            <a:graphicFrameLocks/>
          </p:cNvGraphicFramePr>
          <p:nvPr>
            <p:extLst>
              <p:ext uri="{D42A27DB-BD31-4B8C-83A1-F6EECF244321}">
                <p14:modId xmlns:p14="http://schemas.microsoft.com/office/powerpoint/2010/main" val="2510216322"/>
              </p:ext>
            </p:extLst>
          </p:nvPr>
        </p:nvGraphicFramePr>
        <p:xfrm>
          <a:off x="3301486" y="2615181"/>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5"/>
                  </a:ext>
                </a:extLst>
              </a:tr>
            </a:tbl>
          </a:graphicData>
        </a:graphic>
      </p:graphicFrame>
      <p:sp>
        <p:nvSpPr>
          <p:cNvPr id="13" name="矩形 12">
            <a:extLst>
              <a:ext uri="{FF2B5EF4-FFF2-40B4-BE49-F238E27FC236}">
                <a16:creationId xmlns:a16="http://schemas.microsoft.com/office/drawing/2014/main" id="{B1368550-5935-4436-B3B1-4F8D6E52114D}"/>
              </a:ext>
            </a:extLst>
          </p:cNvPr>
          <p:cNvSpPr/>
          <p:nvPr/>
        </p:nvSpPr>
        <p:spPr>
          <a:xfrm>
            <a:off x="3316000" y="2644209"/>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7628C225-EC6A-4B9B-BE3E-BE74B477E28B}"/>
              </a:ext>
            </a:extLst>
          </p:cNvPr>
          <p:cNvSpPr/>
          <p:nvPr/>
        </p:nvSpPr>
        <p:spPr>
          <a:xfrm>
            <a:off x="4254096" y="2644208"/>
            <a:ext cx="1412346" cy="1323301"/>
          </a:xfrm>
          <a:prstGeom prst="rect">
            <a:avLst/>
          </a:prstGeom>
          <a:noFill/>
          <a:ln w="38100" cap="flat" cmpd="sng" algn="ctr">
            <a:solidFill>
              <a:srgbClr val="00B05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5" name="直線接點 18">
            <a:extLst>
              <a:ext uri="{FF2B5EF4-FFF2-40B4-BE49-F238E27FC236}">
                <a16:creationId xmlns:a16="http://schemas.microsoft.com/office/drawing/2014/main" id="{D623BDD9-61F3-42F4-AA95-DCFA02DE3E3A}"/>
              </a:ext>
            </a:extLst>
          </p:cNvPr>
          <p:cNvCxnSpPr>
            <a:cxnSpLocks/>
          </p:cNvCxnSpPr>
          <p:nvPr/>
        </p:nvCxnSpPr>
        <p:spPr>
          <a:xfrm>
            <a:off x="2962143" y="3655680"/>
            <a:ext cx="339343" cy="316587"/>
          </a:xfrm>
          <a:prstGeom prst="line">
            <a:avLst/>
          </a:prstGeom>
          <a:noFill/>
          <a:ln w="38100" cap="flat" cmpd="sng" algn="ctr">
            <a:solidFill>
              <a:srgbClr val="0070C0"/>
            </a:solidFill>
            <a:prstDash val="solid"/>
            <a:miter lim="800000"/>
          </a:ln>
          <a:effectLst/>
        </p:spPr>
      </p:cxnSp>
      <p:cxnSp>
        <p:nvCxnSpPr>
          <p:cNvPr id="16" name="直線接點 21">
            <a:extLst>
              <a:ext uri="{FF2B5EF4-FFF2-40B4-BE49-F238E27FC236}">
                <a16:creationId xmlns:a16="http://schemas.microsoft.com/office/drawing/2014/main" id="{F3E826BE-CF56-4F1F-87C6-AA54B39C8620}"/>
              </a:ext>
            </a:extLst>
          </p:cNvPr>
          <p:cNvCxnSpPr>
            <a:cxnSpLocks/>
          </p:cNvCxnSpPr>
          <p:nvPr/>
        </p:nvCxnSpPr>
        <p:spPr>
          <a:xfrm>
            <a:off x="2986782" y="2367048"/>
            <a:ext cx="339343" cy="316587"/>
          </a:xfrm>
          <a:prstGeom prst="line">
            <a:avLst/>
          </a:prstGeom>
          <a:noFill/>
          <a:ln w="38100" cap="flat" cmpd="sng" algn="ctr">
            <a:solidFill>
              <a:srgbClr val="FF0000"/>
            </a:solidFill>
            <a:prstDash val="solid"/>
            <a:miter lim="800000"/>
          </a:ln>
          <a:effectLst/>
        </p:spPr>
      </p:cxnSp>
      <p:sp>
        <p:nvSpPr>
          <p:cNvPr id="17" name="文字方塊 31">
            <a:extLst>
              <a:ext uri="{FF2B5EF4-FFF2-40B4-BE49-F238E27FC236}">
                <a16:creationId xmlns:a16="http://schemas.microsoft.com/office/drawing/2014/main" id="{27D2597A-B2DD-4E7E-994D-E54F0475ABEA}"/>
              </a:ext>
            </a:extLst>
          </p:cNvPr>
          <p:cNvSpPr txBox="1"/>
          <p:nvPr/>
        </p:nvSpPr>
        <p:spPr>
          <a:xfrm>
            <a:off x="1250645" y="1821773"/>
            <a:ext cx="1824498" cy="461665"/>
          </a:xfrm>
          <a:prstGeom prst="rect">
            <a:avLst/>
          </a:prstGeom>
          <a:noFill/>
        </p:spPr>
        <p:txBody>
          <a:bodyPr wrap="square" rtlCol="0">
            <a:spAutoFit/>
          </a:bodyPr>
          <a:lstStyle/>
          <a:p>
            <a:pPr algn="ctr" defTabSz="457200"/>
            <a:r>
              <a:rPr lang="en-US" altLang="zh-TW" sz="2400" b="1" dirty="0">
                <a:solidFill>
                  <a:srgbClr val="C00000"/>
                </a:solidFill>
                <a:latin typeface="Calibri" panose="020F0502020204030204"/>
                <a:ea typeface="新細明體" panose="02020500000000000000" pitchFamily="18" charset="-120"/>
              </a:rPr>
              <a:t>all channels</a:t>
            </a:r>
            <a:endParaRPr lang="zh-TW" altLang="en-US" sz="2400" b="1" dirty="0">
              <a:solidFill>
                <a:srgbClr val="C00000"/>
              </a:solidFill>
              <a:latin typeface="Calibri" panose="020F0502020204030204"/>
              <a:ea typeface="新細明體" panose="02020500000000000000" pitchFamily="18" charset="-120"/>
            </a:endParaRPr>
          </a:p>
        </p:txBody>
      </p:sp>
      <p:cxnSp>
        <p:nvCxnSpPr>
          <p:cNvPr id="18" name="直線接點 34">
            <a:extLst>
              <a:ext uri="{FF2B5EF4-FFF2-40B4-BE49-F238E27FC236}">
                <a16:creationId xmlns:a16="http://schemas.microsoft.com/office/drawing/2014/main" id="{5EBBFDFC-398F-427E-8997-5063D4825D16}"/>
              </a:ext>
            </a:extLst>
          </p:cNvPr>
          <p:cNvCxnSpPr>
            <a:cxnSpLocks/>
          </p:cNvCxnSpPr>
          <p:nvPr/>
        </p:nvCxnSpPr>
        <p:spPr>
          <a:xfrm>
            <a:off x="4375091" y="2309255"/>
            <a:ext cx="339343" cy="316587"/>
          </a:xfrm>
          <a:prstGeom prst="line">
            <a:avLst/>
          </a:prstGeom>
          <a:noFill/>
          <a:ln w="38100" cap="flat" cmpd="sng" algn="ctr">
            <a:solidFill>
              <a:srgbClr val="00B050"/>
            </a:solidFill>
            <a:prstDash val="solid"/>
            <a:miter lim="800000"/>
          </a:ln>
          <a:effectLst/>
        </p:spPr>
      </p:cxnSp>
      <p:sp>
        <p:nvSpPr>
          <p:cNvPr id="19" name="矩形 18">
            <a:extLst>
              <a:ext uri="{FF2B5EF4-FFF2-40B4-BE49-F238E27FC236}">
                <a16:creationId xmlns:a16="http://schemas.microsoft.com/office/drawing/2014/main" id="{3C71BAC5-63C7-4133-BFA4-37929D8A2275}"/>
              </a:ext>
            </a:extLst>
          </p:cNvPr>
          <p:cNvSpPr/>
          <p:nvPr/>
        </p:nvSpPr>
        <p:spPr>
          <a:xfrm>
            <a:off x="3331116" y="3534257"/>
            <a:ext cx="1412346" cy="1323301"/>
          </a:xfrm>
          <a:prstGeom prst="rect">
            <a:avLst/>
          </a:prstGeom>
          <a:noFill/>
          <a:ln w="38100" cap="flat" cmpd="sng" algn="ctr">
            <a:solidFill>
              <a:srgbClr val="0070C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2126AAE2-7EC8-410D-8405-D32910F2C7C5}"/>
              </a:ext>
            </a:extLst>
          </p:cNvPr>
          <p:cNvSpPr/>
          <p:nvPr/>
        </p:nvSpPr>
        <p:spPr>
          <a:xfrm>
            <a:off x="5218592" y="2650315"/>
            <a:ext cx="1412346" cy="1323301"/>
          </a:xfrm>
          <a:prstGeom prst="rect">
            <a:avLst/>
          </a:prstGeom>
          <a:noFill/>
          <a:ln w="38100" cap="flat" cmpd="sng" algn="ctr">
            <a:solidFill>
              <a:srgbClr val="00B0F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1" name="直線接點 54">
            <a:extLst>
              <a:ext uri="{FF2B5EF4-FFF2-40B4-BE49-F238E27FC236}">
                <a16:creationId xmlns:a16="http://schemas.microsoft.com/office/drawing/2014/main" id="{1A338685-02E3-48EA-9A14-037B2CD28700}"/>
              </a:ext>
            </a:extLst>
          </p:cNvPr>
          <p:cNvCxnSpPr>
            <a:cxnSpLocks/>
          </p:cNvCxnSpPr>
          <p:nvPr/>
        </p:nvCxnSpPr>
        <p:spPr>
          <a:xfrm>
            <a:off x="5342350" y="2313813"/>
            <a:ext cx="339343" cy="316587"/>
          </a:xfrm>
          <a:prstGeom prst="line">
            <a:avLst/>
          </a:prstGeom>
          <a:noFill/>
          <a:ln w="38100" cap="flat" cmpd="sng" algn="ctr">
            <a:solidFill>
              <a:srgbClr val="00B050"/>
            </a:solidFill>
            <a:prstDash val="solid"/>
            <a:miter lim="800000"/>
          </a:ln>
          <a:effectLst/>
        </p:spPr>
      </p:cxnSp>
      <p:cxnSp>
        <p:nvCxnSpPr>
          <p:cNvPr id="22" name="直線接點 55">
            <a:extLst>
              <a:ext uri="{FF2B5EF4-FFF2-40B4-BE49-F238E27FC236}">
                <a16:creationId xmlns:a16="http://schemas.microsoft.com/office/drawing/2014/main" id="{8CF57799-5059-442F-AFAA-D6B3EBAF5BDC}"/>
              </a:ext>
            </a:extLst>
          </p:cNvPr>
          <p:cNvCxnSpPr>
            <a:cxnSpLocks/>
          </p:cNvCxnSpPr>
          <p:nvPr/>
        </p:nvCxnSpPr>
        <p:spPr>
          <a:xfrm>
            <a:off x="3927113" y="2352960"/>
            <a:ext cx="339343" cy="316587"/>
          </a:xfrm>
          <a:prstGeom prst="line">
            <a:avLst/>
          </a:prstGeom>
          <a:noFill/>
          <a:ln w="38100" cap="flat" cmpd="sng" algn="ctr">
            <a:solidFill>
              <a:srgbClr val="00B050"/>
            </a:solidFill>
            <a:prstDash val="solid"/>
            <a:miter lim="800000"/>
          </a:ln>
          <a:effectLst/>
        </p:spPr>
      </p:cxnSp>
      <p:cxnSp>
        <p:nvCxnSpPr>
          <p:cNvPr id="23" name="直線接點 56">
            <a:extLst>
              <a:ext uri="{FF2B5EF4-FFF2-40B4-BE49-F238E27FC236}">
                <a16:creationId xmlns:a16="http://schemas.microsoft.com/office/drawing/2014/main" id="{8CA34345-8066-4F87-8017-E14C533EAA05}"/>
              </a:ext>
            </a:extLst>
          </p:cNvPr>
          <p:cNvCxnSpPr>
            <a:cxnSpLocks/>
          </p:cNvCxnSpPr>
          <p:nvPr/>
        </p:nvCxnSpPr>
        <p:spPr>
          <a:xfrm>
            <a:off x="6309114" y="2320725"/>
            <a:ext cx="339343" cy="316587"/>
          </a:xfrm>
          <a:prstGeom prst="line">
            <a:avLst/>
          </a:prstGeom>
          <a:noFill/>
          <a:ln w="38100" cap="flat" cmpd="sng" algn="ctr">
            <a:solidFill>
              <a:srgbClr val="00B0F0"/>
            </a:solidFill>
            <a:prstDash val="solid"/>
            <a:miter lim="800000"/>
          </a:ln>
          <a:effectLst/>
        </p:spPr>
      </p:cxnSp>
      <p:cxnSp>
        <p:nvCxnSpPr>
          <p:cNvPr id="24" name="直線接點 58">
            <a:extLst>
              <a:ext uri="{FF2B5EF4-FFF2-40B4-BE49-F238E27FC236}">
                <a16:creationId xmlns:a16="http://schemas.microsoft.com/office/drawing/2014/main" id="{1CD0E38F-89BA-4E94-A3FD-EA5FBE1F41DD}"/>
              </a:ext>
            </a:extLst>
          </p:cNvPr>
          <p:cNvCxnSpPr>
            <a:cxnSpLocks/>
          </p:cNvCxnSpPr>
          <p:nvPr/>
        </p:nvCxnSpPr>
        <p:spPr>
          <a:xfrm>
            <a:off x="6297134" y="3644026"/>
            <a:ext cx="339343" cy="316587"/>
          </a:xfrm>
          <a:prstGeom prst="line">
            <a:avLst/>
          </a:prstGeom>
          <a:noFill/>
          <a:ln w="38100" cap="flat" cmpd="sng" algn="ctr">
            <a:solidFill>
              <a:srgbClr val="FF0000"/>
            </a:solidFill>
            <a:prstDash val="solid"/>
            <a:miter lim="800000"/>
          </a:ln>
          <a:effectLst/>
        </p:spPr>
      </p:cxnSp>
      <p:cxnSp>
        <p:nvCxnSpPr>
          <p:cNvPr id="25" name="直線單箭頭接點 7">
            <a:extLst>
              <a:ext uri="{FF2B5EF4-FFF2-40B4-BE49-F238E27FC236}">
                <a16:creationId xmlns:a16="http://schemas.microsoft.com/office/drawing/2014/main" id="{DD3E9A54-5F1F-4325-A521-C66CDA99D0FE}"/>
              </a:ext>
            </a:extLst>
          </p:cNvPr>
          <p:cNvCxnSpPr>
            <a:cxnSpLocks/>
          </p:cNvCxnSpPr>
          <p:nvPr/>
        </p:nvCxnSpPr>
        <p:spPr>
          <a:xfrm flipH="1" flipV="1">
            <a:off x="2593519" y="2966301"/>
            <a:ext cx="732606" cy="199528"/>
          </a:xfrm>
          <a:prstGeom prst="straightConnector1">
            <a:avLst/>
          </a:prstGeom>
          <a:noFill/>
          <a:ln w="38100" cap="flat" cmpd="sng" algn="ctr">
            <a:solidFill>
              <a:sysClr val="windowText" lastClr="000000"/>
            </a:solidFill>
            <a:prstDash val="solid"/>
            <a:miter lim="800000"/>
            <a:tailEnd type="triangle"/>
          </a:ln>
          <a:effectLst/>
        </p:spPr>
      </p:cxnSp>
      <p:cxnSp>
        <p:nvCxnSpPr>
          <p:cNvPr id="26" name="直線單箭頭接點 59">
            <a:extLst>
              <a:ext uri="{FF2B5EF4-FFF2-40B4-BE49-F238E27FC236}">
                <a16:creationId xmlns:a16="http://schemas.microsoft.com/office/drawing/2014/main" id="{79E30FA7-A71C-452C-AE7B-F80233792584}"/>
              </a:ext>
            </a:extLst>
          </p:cNvPr>
          <p:cNvCxnSpPr>
            <a:cxnSpLocks/>
          </p:cNvCxnSpPr>
          <p:nvPr/>
        </p:nvCxnSpPr>
        <p:spPr>
          <a:xfrm flipH="1" flipV="1">
            <a:off x="2605288" y="2283342"/>
            <a:ext cx="513368" cy="231135"/>
          </a:xfrm>
          <a:prstGeom prst="straightConnector1">
            <a:avLst/>
          </a:prstGeom>
          <a:noFill/>
          <a:ln w="38100" cap="flat" cmpd="sng" algn="ctr">
            <a:solidFill>
              <a:sysClr val="windowText" lastClr="000000"/>
            </a:solidFill>
            <a:prstDash val="solid"/>
            <a:miter lim="800000"/>
            <a:tailEnd type="triangle"/>
          </a:ln>
          <a:effectLst/>
        </p:spPr>
      </p:cxnSp>
      <p:sp>
        <p:nvSpPr>
          <p:cNvPr id="27" name="文字方塊 61">
            <a:extLst>
              <a:ext uri="{FF2B5EF4-FFF2-40B4-BE49-F238E27FC236}">
                <a16:creationId xmlns:a16="http://schemas.microsoft.com/office/drawing/2014/main" id="{82737BA8-1318-4E93-9678-3591EC5D4FB4}"/>
              </a:ext>
            </a:extLst>
          </p:cNvPr>
          <p:cNvSpPr txBox="1"/>
          <p:nvPr/>
        </p:nvSpPr>
        <p:spPr>
          <a:xfrm>
            <a:off x="1056600" y="5739736"/>
            <a:ext cx="7625248" cy="461665"/>
          </a:xfrm>
          <a:prstGeom prst="rect">
            <a:avLst/>
          </a:prstGeom>
          <a:noFill/>
        </p:spPr>
        <p:txBody>
          <a:bodyPr wrap="square" rtlCol="0">
            <a:spAutoFit/>
          </a:bodyPr>
          <a:lstStyle/>
          <a:p>
            <a:pPr algn="ctr" defTabSz="457200"/>
            <a:r>
              <a:rPr lang="en-US" altLang="zh-TW" sz="2400" b="1" dirty="0">
                <a:solidFill>
                  <a:prstClr val="black"/>
                </a:solidFill>
                <a:latin typeface="Calibri" panose="020F0502020204030204"/>
                <a:ea typeface="新細明體" panose="02020500000000000000" pitchFamily="18" charset="-120"/>
              </a:rPr>
              <a:t>Each receptive field has a set of neurons (e.g., 64 neurons).  </a:t>
            </a:r>
            <a:endParaRPr lang="zh-TW" altLang="en-US" sz="2400" b="1" dirty="0">
              <a:solidFill>
                <a:prstClr val="black"/>
              </a:solidFill>
              <a:latin typeface="Calibri" panose="020F0502020204030204"/>
              <a:ea typeface="新細明體" panose="02020500000000000000" pitchFamily="18" charset="-120"/>
            </a:endParaRPr>
          </a:p>
        </p:txBody>
      </p:sp>
      <p:sp>
        <p:nvSpPr>
          <p:cNvPr id="28" name="文字方塊 63">
            <a:extLst>
              <a:ext uri="{FF2B5EF4-FFF2-40B4-BE49-F238E27FC236}">
                <a16:creationId xmlns:a16="http://schemas.microsoft.com/office/drawing/2014/main" id="{BFCA118E-CAA7-4F1F-A970-7B337E9DFFF3}"/>
              </a:ext>
            </a:extLst>
          </p:cNvPr>
          <p:cNvSpPr txBox="1"/>
          <p:nvPr/>
        </p:nvSpPr>
        <p:spPr>
          <a:xfrm>
            <a:off x="2863458" y="1643577"/>
            <a:ext cx="1824498" cy="461665"/>
          </a:xfrm>
          <a:prstGeom prst="rect">
            <a:avLst/>
          </a:prstGeom>
          <a:noFill/>
        </p:spPr>
        <p:txBody>
          <a:bodyPr wrap="square" rtlCol="0">
            <a:spAutoFit/>
          </a:bodyPr>
          <a:lstStyle/>
          <a:p>
            <a:pPr algn="ctr" defTabSz="457200"/>
            <a:r>
              <a:rPr lang="en-US" altLang="zh-TW" sz="2400" dirty="0">
                <a:solidFill>
                  <a:srgbClr val="00B050"/>
                </a:solidFill>
                <a:latin typeface="Calibri" panose="020F0502020204030204"/>
                <a:ea typeface="新細明體" panose="02020500000000000000" pitchFamily="18" charset="-120"/>
              </a:rPr>
              <a:t>stride = 2</a:t>
            </a:r>
            <a:endParaRPr lang="zh-TW" altLang="en-US" sz="2400" dirty="0">
              <a:solidFill>
                <a:srgbClr val="00B050"/>
              </a:solidFill>
              <a:latin typeface="Calibri" panose="020F0502020204030204"/>
              <a:ea typeface="新細明體" panose="02020500000000000000" pitchFamily="18" charset="-120"/>
            </a:endParaRPr>
          </a:p>
        </p:txBody>
      </p:sp>
      <p:sp>
        <p:nvSpPr>
          <p:cNvPr id="29" name="文字方塊 64">
            <a:extLst>
              <a:ext uri="{FF2B5EF4-FFF2-40B4-BE49-F238E27FC236}">
                <a16:creationId xmlns:a16="http://schemas.microsoft.com/office/drawing/2014/main" id="{CA60B159-6203-4FFB-B94D-0E7FDE401923}"/>
              </a:ext>
            </a:extLst>
          </p:cNvPr>
          <p:cNvSpPr txBox="1"/>
          <p:nvPr/>
        </p:nvSpPr>
        <p:spPr>
          <a:xfrm>
            <a:off x="612748" y="2750330"/>
            <a:ext cx="1988635" cy="830997"/>
          </a:xfrm>
          <a:prstGeom prst="rect">
            <a:avLst/>
          </a:prstGeom>
          <a:noFill/>
        </p:spPr>
        <p:txBody>
          <a:bodyPr wrap="square" rtlCol="0">
            <a:spAutoFit/>
          </a:bodyPr>
          <a:lstStyle/>
          <a:p>
            <a:pPr algn="r" defTabSz="457200"/>
            <a:r>
              <a:rPr lang="en-US" altLang="zh-TW" sz="2400" dirty="0">
                <a:solidFill>
                  <a:srgbClr val="0000FF"/>
                </a:solidFill>
                <a:latin typeface="Calibri" panose="020F0502020204030204"/>
                <a:ea typeface="新細明體" panose="02020500000000000000" pitchFamily="18" charset="-120"/>
              </a:rPr>
              <a:t>kernel size </a:t>
            </a:r>
            <a:r>
              <a:rPr lang="en-US" altLang="zh-TW" sz="2400" dirty="0">
                <a:solidFill>
                  <a:prstClr val="black"/>
                </a:solidFill>
                <a:latin typeface="Calibri" panose="020F0502020204030204"/>
                <a:ea typeface="新細明體" panose="02020500000000000000" pitchFamily="18" charset="-120"/>
              </a:rPr>
              <a:t>(e.g., 3 x 3) </a:t>
            </a:r>
            <a:endParaRPr lang="zh-TW" altLang="en-US" sz="2400" dirty="0">
              <a:solidFill>
                <a:prstClr val="black"/>
              </a:solidFill>
              <a:latin typeface="Calibri" panose="020F0502020204030204"/>
              <a:ea typeface="新細明體" panose="02020500000000000000" pitchFamily="18" charset="-120"/>
            </a:endParaRPr>
          </a:p>
        </p:txBody>
      </p:sp>
      <p:sp>
        <p:nvSpPr>
          <p:cNvPr id="30" name="右大括弧 23">
            <a:extLst>
              <a:ext uri="{FF2B5EF4-FFF2-40B4-BE49-F238E27FC236}">
                <a16:creationId xmlns:a16="http://schemas.microsoft.com/office/drawing/2014/main" id="{B3ADC705-4DAF-4F29-8322-06EC7E6A77FC}"/>
              </a:ext>
            </a:extLst>
          </p:cNvPr>
          <p:cNvSpPr/>
          <p:nvPr/>
        </p:nvSpPr>
        <p:spPr>
          <a:xfrm rot="16200000">
            <a:off x="3569160" y="1903877"/>
            <a:ext cx="437711" cy="932163"/>
          </a:xfrm>
          <a:prstGeom prst="rightBrace">
            <a:avLst>
              <a:gd name="adj1" fmla="val 45605"/>
              <a:gd name="adj2" fmla="val 50000"/>
            </a:avLst>
          </a:prstGeom>
          <a:noFill/>
          <a:ln w="28575" cap="flat" cmpd="sng" algn="ctr">
            <a:solidFill>
              <a:srgbClr val="00B05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1" name="直線單箭頭接點 65">
            <a:extLst>
              <a:ext uri="{FF2B5EF4-FFF2-40B4-BE49-F238E27FC236}">
                <a16:creationId xmlns:a16="http://schemas.microsoft.com/office/drawing/2014/main" id="{3B3075AB-F948-4549-B774-29E31B772F7D}"/>
              </a:ext>
            </a:extLst>
          </p:cNvPr>
          <p:cNvCxnSpPr>
            <a:cxnSpLocks/>
          </p:cNvCxnSpPr>
          <p:nvPr/>
        </p:nvCxnSpPr>
        <p:spPr>
          <a:xfrm flipV="1">
            <a:off x="6394539" y="2931768"/>
            <a:ext cx="519676" cy="244964"/>
          </a:xfrm>
          <a:prstGeom prst="straightConnector1">
            <a:avLst/>
          </a:prstGeom>
          <a:noFill/>
          <a:ln w="38100" cap="flat" cmpd="sng" algn="ctr">
            <a:solidFill>
              <a:srgbClr val="00B0F0"/>
            </a:solidFill>
            <a:prstDash val="solid"/>
            <a:miter lim="800000"/>
            <a:tailEnd type="triangle"/>
          </a:ln>
          <a:effectLst/>
        </p:spPr>
      </p:cxnSp>
      <p:sp>
        <p:nvSpPr>
          <p:cNvPr id="32" name="文字方塊 66">
            <a:extLst>
              <a:ext uri="{FF2B5EF4-FFF2-40B4-BE49-F238E27FC236}">
                <a16:creationId xmlns:a16="http://schemas.microsoft.com/office/drawing/2014/main" id="{F3FE9CBA-A849-4BAE-BD75-76EF6340B510}"/>
              </a:ext>
            </a:extLst>
          </p:cNvPr>
          <p:cNvSpPr txBox="1"/>
          <p:nvPr/>
        </p:nvSpPr>
        <p:spPr>
          <a:xfrm>
            <a:off x="6936231" y="2715067"/>
            <a:ext cx="1499626" cy="461665"/>
          </a:xfrm>
          <a:prstGeom prst="rect">
            <a:avLst/>
          </a:prstGeom>
          <a:noFill/>
        </p:spPr>
        <p:txBody>
          <a:bodyPr wrap="square" rtlCol="0">
            <a:spAutoFit/>
          </a:bodyPr>
          <a:lstStyle/>
          <a:p>
            <a:pPr defTabSz="457200"/>
            <a:r>
              <a:rPr lang="en-US" altLang="zh-TW" sz="2400" dirty="0">
                <a:solidFill>
                  <a:srgbClr val="00B0F0"/>
                </a:solidFill>
                <a:latin typeface="Calibri" panose="020F0502020204030204"/>
                <a:ea typeface="新細明體" panose="02020500000000000000" pitchFamily="18" charset="-120"/>
              </a:rPr>
              <a:t>padding</a:t>
            </a:r>
            <a:endParaRPr lang="zh-TW" altLang="en-US" sz="2400" dirty="0">
              <a:solidFill>
                <a:srgbClr val="00B0F0"/>
              </a:solidFill>
              <a:latin typeface="Calibri" panose="020F0502020204030204"/>
              <a:ea typeface="新細明體" panose="02020500000000000000" pitchFamily="18" charset="-120"/>
            </a:endParaRPr>
          </a:p>
        </p:txBody>
      </p:sp>
      <p:cxnSp>
        <p:nvCxnSpPr>
          <p:cNvPr id="33" name="直線接點 67">
            <a:extLst>
              <a:ext uri="{FF2B5EF4-FFF2-40B4-BE49-F238E27FC236}">
                <a16:creationId xmlns:a16="http://schemas.microsoft.com/office/drawing/2014/main" id="{6DC9C2BD-A6FF-44FA-B565-A4A20363752C}"/>
              </a:ext>
            </a:extLst>
          </p:cNvPr>
          <p:cNvCxnSpPr>
            <a:cxnSpLocks/>
          </p:cNvCxnSpPr>
          <p:nvPr/>
        </p:nvCxnSpPr>
        <p:spPr>
          <a:xfrm>
            <a:off x="2991773" y="3206466"/>
            <a:ext cx="339343" cy="316587"/>
          </a:xfrm>
          <a:prstGeom prst="line">
            <a:avLst/>
          </a:prstGeom>
          <a:noFill/>
          <a:ln w="38100" cap="flat" cmpd="sng" algn="ctr">
            <a:solidFill>
              <a:srgbClr val="0070C0"/>
            </a:solidFill>
            <a:prstDash val="solid"/>
            <a:miter lim="800000"/>
          </a:ln>
          <a:effectLst/>
        </p:spPr>
      </p:cxnSp>
      <p:cxnSp>
        <p:nvCxnSpPr>
          <p:cNvPr id="34" name="直線接點 68">
            <a:extLst>
              <a:ext uri="{FF2B5EF4-FFF2-40B4-BE49-F238E27FC236}">
                <a16:creationId xmlns:a16="http://schemas.microsoft.com/office/drawing/2014/main" id="{7CA3CE85-1CCD-47D3-8C9B-DD188318ECAF}"/>
              </a:ext>
            </a:extLst>
          </p:cNvPr>
          <p:cNvCxnSpPr>
            <a:cxnSpLocks/>
          </p:cNvCxnSpPr>
          <p:nvPr/>
        </p:nvCxnSpPr>
        <p:spPr>
          <a:xfrm>
            <a:off x="2962143" y="4614647"/>
            <a:ext cx="354969" cy="258585"/>
          </a:xfrm>
          <a:prstGeom prst="line">
            <a:avLst/>
          </a:prstGeom>
          <a:noFill/>
          <a:ln w="38100" cap="flat" cmpd="sng" algn="ctr">
            <a:solidFill>
              <a:srgbClr val="0070C0"/>
            </a:solidFill>
            <a:prstDash val="solid"/>
            <a:miter lim="800000"/>
          </a:ln>
          <a:effectLst/>
        </p:spPr>
      </p:cxnSp>
      <p:cxnSp>
        <p:nvCxnSpPr>
          <p:cNvPr id="35" name="直線接點 69">
            <a:extLst>
              <a:ext uri="{FF2B5EF4-FFF2-40B4-BE49-F238E27FC236}">
                <a16:creationId xmlns:a16="http://schemas.microsoft.com/office/drawing/2014/main" id="{34252932-2F89-4A43-B9C0-2DE8E0D302F6}"/>
              </a:ext>
            </a:extLst>
          </p:cNvPr>
          <p:cNvCxnSpPr>
            <a:cxnSpLocks/>
          </p:cNvCxnSpPr>
          <p:nvPr/>
        </p:nvCxnSpPr>
        <p:spPr>
          <a:xfrm>
            <a:off x="2986782" y="3165829"/>
            <a:ext cx="0" cy="1448818"/>
          </a:xfrm>
          <a:prstGeom prst="line">
            <a:avLst/>
          </a:prstGeom>
          <a:noFill/>
          <a:ln w="38100" cap="flat" cmpd="sng" algn="ctr">
            <a:solidFill>
              <a:srgbClr val="0070C0"/>
            </a:solidFill>
            <a:prstDash val="solid"/>
            <a:miter lim="800000"/>
          </a:ln>
          <a:effectLst/>
        </p:spPr>
      </p:cxnSp>
      <p:cxnSp>
        <p:nvCxnSpPr>
          <p:cNvPr id="37" name="直線接點 73">
            <a:extLst>
              <a:ext uri="{FF2B5EF4-FFF2-40B4-BE49-F238E27FC236}">
                <a16:creationId xmlns:a16="http://schemas.microsoft.com/office/drawing/2014/main" id="{92B6FFCF-94AB-40A6-B9A6-E46BE4B1D73F}"/>
              </a:ext>
            </a:extLst>
          </p:cNvPr>
          <p:cNvCxnSpPr>
            <a:cxnSpLocks/>
          </p:cNvCxnSpPr>
          <p:nvPr/>
        </p:nvCxnSpPr>
        <p:spPr>
          <a:xfrm>
            <a:off x="4869224" y="2330351"/>
            <a:ext cx="339343" cy="316587"/>
          </a:xfrm>
          <a:prstGeom prst="line">
            <a:avLst/>
          </a:prstGeom>
          <a:noFill/>
          <a:ln w="38100" cap="flat" cmpd="sng" algn="ctr">
            <a:solidFill>
              <a:srgbClr val="00B050"/>
            </a:solidFill>
            <a:prstDash val="solid"/>
            <a:miter lim="800000"/>
          </a:ln>
          <a:effectLst/>
        </p:spPr>
      </p:cxnSp>
      <p:sp>
        <p:nvSpPr>
          <p:cNvPr id="38" name="矩形 37">
            <a:extLst>
              <a:ext uri="{FF2B5EF4-FFF2-40B4-BE49-F238E27FC236}">
                <a16:creationId xmlns:a16="http://schemas.microsoft.com/office/drawing/2014/main" id="{AB60CE6B-2FF3-423E-B862-362E8CB9AB43}"/>
              </a:ext>
            </a:extLst>
          </p:cNvPr>
          <p:cNvSpPr/>
          <p:nvPr/>
        </p:nvSpPr>
        <p:spPr>
          <a:xfrm>
            <a:off x="4273790" y="3532839"/>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0" name="直線單箭頭接點 36">
            <a:extLst>
              <a:ext uri="{FF2B5EF4-FFF2-40B4-BE49-F238E27FC236}">
                <a16:creationId xmlns:a16="http://schemas.microsoft.com/office/drawing/2014/main" id="{42508B43-EE13-4440-976F-AA8598F0C7D5}"/>
              </a:ext>
            </a:extLst>
          </p:cNvPr>
          <p:cNvCxnSpPr>
            <a:cxnSpLocks/>
          </p:cNvCxnSpPr>
          <p:nvPr/>
        </p:nvCxnSpPr>
        <p:spPr>
          <a:xfrm flipV="1">
            <a:off x="4408247" y="2096237"/>
            <a:ext cx="713714" cy="401943"/>
          </a:xfrm>
          <a:prstGeom prst="straightConnector1">
            <a:avLst/>
          </a:prstGeom>
          <a:noFill/>
          <a:ln w="38100" cap="flat" cmpd="sng" algn="ctr">
            <a:solidFill>
              <a:srgbClr val="00B050"/>
            </a:solidFill>
            <a:prstDash val="solid"/>
            <a:miter lim="800000"/>
            <a:tailEnd type="triangle"/>
          </a:ln>
          <a:effectLst/>
        </p:spPr>
      </p:cxnSp>
      <p:sp>
        <p:nvSpPr>
          <p:cNvPr id="41" name="文字方塊 37">
            <a:extLst>
              <a:ext uri="{FF2B5EF4-FFF2-40B4-BE49-F238E27FC236}">
                <a16:creationId xmlns:a16="http://schemas.microsoft.com/office/drawing/2014/main" id="{9946B50D-B6B5-43FC-B882-C06615AAF0D2}"/>
              </a:ext>
            </a:extLst>
          </p:cNvPr>
          <p:cNvSpPr txBox="1"/>
          <p:nvPr/>
        </p:nvSpPr>
        <p:spPr>
          <a:xfrm>
            <a:off x="4793746" y="1672371"/>
            <a:ext cx="1499626" cy="461665"/>
          </a:xfrm>
          <a:prstGeom prst="rect">
            <a:avLst/>
          </a:prstGeom>
          <a:noFill/>
        </p:spPr>
        <p:txBody>
          <a:bodyPr wrap="square" rtlCol="0">
            <a:spAutoFit/>
          </a:bodyPr>
          <a:lstStyle/>
          <a:p>
            <a:pPr defTabSz="457200"/>
            <a:r>
              <a:rPr lang="en-US" altLang="zh-TW" sz="2400" dirty="0">
                <a:solidFill>
                  <a:srgbClr val="00B050"/>
                </a:solidFill>
                <a:latin typeface="Calibri" panose="020F0502020204030204"/>
                <a:ea typeface="新細明體" panose="02020500000000000000" pitchFamily="18" charset="-120"/>
              </a:rPr>
              <a:t>overlap</a:t>
            </a:r>
            <a:endParaRPr lang="zh-TW" altLang="en-US" sz="2400" dirty="0">
              <a:solidFill>
                <a:srgbClr val="00B050"/>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316288154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a:xfrm>
            <a:off x="7931825" y="6422645"/>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內容版面配置區 3">
            <a:extLst>
              <a:ext uri="{FF2B5EF4-FFF2-40B4-BE49-F238E27FC236}">
                <a16:creationId xmlns:a16="http://schemas.microsoft.com/office/drawing/2014/main" id="{D70739E2-E7E5-4F15-A76A-C5DC02C588B7}"/>
              </a:ext>
            </a:extLst>
          </p:cNvPr>
          <p:cNvGraphicFramePr>
            <a:graphicFrameLocks/>
          </p:cNvGraphicFramePr>
          <p:nvPr/>
        </p:nvGraphicFramePr>
        <p:xfrm>
          <a:off x="2962143" y="2309255"/>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5"/>
                  </a:ext>
                </a:extLst>
              </a:tr>
            </a:tbl>
          </a:graphicData>
        </a:graphic>
      </p:graphicFrame>
      <p:sp>
        <p:nvSpPr>
          <p:cNvPr id="7" name="矩形 6">
            <a:extLst>
              <a:ext uri="{FF2B5EF4-FFF2-40B4-BE49-F238E27FC236}">
                <a16:creationId xmlns:a16="http://schemas.microsoft.com/office/drawing/2014/main" id="{B671EDA5-9A47-453A-9C79-7C0A12AAB0CF}"/>
              </a:ext>
            </a:extLst>
          </p:cNvPr>
          <p:cNvSpPr/>
          <p:nvPr/>
        </p:nvSpPr>
        <p:spPr>
          <a:xfrm>
            <a:off x="4872129" y="2320725"/>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C910C0C8-2E92-4C8C-9978-2EC5988E0620}"/>
              </a:ext>
            </a:extLst>
          </p:cNvPr>
          <p:cNvSpPr/>
          <p:nvPr/>
        </p:nvSpPr>
        <p:spPr>
          <a:xfrm>
            <a:off x="3945254" y="2326708"/>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EB82299-325E-447A-8066-1D744D7985CC}"/>
              </a:ext>
            </a:extLst>
          </p:cNvPr>
          <p:cNvSpPr/>
          <p:nvPr/>
        </p:nvSpPr>
        <p:spPr>
          <a:xfrm>
            <a:off x="2986782" y="2346893"/>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標題 1">
            <a:extLst>
              <a:ext uri="{FF2B5EF4-FFF2-40B4-BE49-F238E27FC236}">
                <a16:creationId xmlns:a16="http://schemas.microsoft.com/office/drawing/2014/main" id="{FF148033-5B9D-4F1B-A27C-FCFA7C6F6B34}"/>
              </a:ext>
            </a:extLst>
          </p:cNvPr>
          <p:cNvSpPr txBox="1">
            <a:spLocks/>
          </p:cNvSpPr>
          <p:nvPr/>
        </p:nvSpPr>
        <p:spPr>
          <a:xfrm>
            <a:off x="1344130" y="24608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Simplification 1 – </a:t>
            </a:r>
            <a:r>
              <a:rPr kumimoji="0" lang="en-US" altLang="zh-TW" sz="4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Typical Setting  </a:t>
            </a:r>
            <a:endParaRPr kumimoji="0" lang="zh-TW" altLang="en-US" sz="4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11" name="內容版面配置區 3">
            <a:extLst>
              <a:ext uri="{FF2B5EF4-FFF2-40B4-BE49-F238E27FC236}">
                <a16:creationId xmlns:a16="http://schemas.microsoft.com/office/drawing/2014/main" id="{26E4C5B9-2836-45F8-BA06-806BD73E28F4}"/>
              </a:ext>
            </a:extLst>
          </p:cNvPr>
          <p:cNvGraphicFramePr>
            <a:graphicFrameLocks/>
          </p:cNvGraphicFramePr>
          <p:nvPr/>
        </p:nvGraphicFramePr>
        <p:xfrm>
          <a:off x="3117265" y="2472766"/>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5"/>
                  </a:ext>
                </a:extLst>
              </a:tr>
            </a:tbl>
          </a:graphicData>
        </a:graphic>
      </p:graphicFrame>
      <p:graphicFrame>
        <p:nvGraphicFramePr>
          <p:cNvPr id="12" name="內容版面配置區 3">
            <a:extLst>
              <a:ext uri="{FF2B5EF4-FFF2-40B4-BE49-F238E27FC236}">
                <a16:creationId xmlns:a16="http://schemas.microsoft.com/office/drawing/2014/main" id="{5EE77D7B-A645-453B-A17F-8FF0DDE20FD3}"/>
              </a:ext>
            </a:extLst>
          </p:cNvPr>
          <p:cNvGraphicFramePr>
            <a:graphicFrameLocks/>
          </p:cNvGraphicFramePr>
          <p:nvPr/>
        </p:nvGraphicFramePr>
        <p:xfrm>
          <a:off x="3301486" y="2615181"/>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5"/>
                  </a:ext>
                </a:extLst>
              </a:tr>
            </a:tbl>
          </a:graphicData>
        </a:graphic>
      </p:graphicFrame>
      <p:sp>
        <p:nvSpPr>
          <p:cNvPr id="13" name="矩形 12">
            <a:extLst>
              <a:ext uri="{FF2B5EF4-FFF2-40B4-BE49-F238E27FC236}">
                <a16:creationId xmlns:a16="http://schemas.microsoft.com/office/drawing/2014/main" id="{B1368550-5935-4436-B3B1-4F8D6E52114D}"/>
              </a:ext>
            </a:extLst>
          </p:cNvPr>
          <p:cNvSpPr/>
          <p:nvPr/>
        </p:nvSpPr>
        <p:spPr>
          <a:xfrm>
            <a:off x="3316000" y="2644209"/>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7628C225-EC6A-4B9B-BE3E-BE74B477E28B}"/>
              </a:ext>
            </a:extLst>
          </p:cNvPr>
          <p:cNvSpPr/>
          <p:nvPr/>
        </p:nvSpPr>
        <p:spPr>
          <a:xfrm>
            <a:off x="4254096" y="2644208"/>
            <a:ext cx="1412346" cy="1323301"/>
          </a:xfrm>
          <a:prstGeom prst="rect">
            <a:avLst/>
          </a:prstGeom>
          <a:noFill/>
          <a:ln w="38100" cap="flat" cmpd="sng" algn="ctr">
            <a:solidFill>
              <a:srgbClr val="00B05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5" name="直線接點 18">
            <a:extLst>
              <a:ext uri="{FF2B5EF4-FFF2-40B4-BE49-F238E27FC236}">
                <a16:creationId xmlns:a16="http://schemas.microsoft.com/office/drawing/2014/main" id="{D623BDD9-61F3-42F4-AA95-DCFA02DE3E3A}"/>
              </a:ext>
            </a:extLst>
          </p:cNvPr>
          <p:cNvCxnSpPr>
            <a:cxnSpLocks/>
          </p:cNvCxnSpPr>
          <p:nvPr/>
        </p:nvCxnSpPr>
        <p:spPr>
          <a:xfrm>
            <a:off x="2962143" y="3655680"/>
            <a:ext cx="339343" cy="316587"/>
          </a:xfrm>
          <a:prstGeom prst="line">
            <a:avLst/>
          </a:prstGeom>
          <a:noFill/>
          <a:ln w="38100" cap="flat" cmpd="sng" algn="ctr">
            <a:solidFill>
              <a:srgbClr val="0070C0"/>
            </a:solidFill>
            <a:prstDash val="solid"/>
            <a:miter lim="800000"/>
          </a:ln>
          <a:effectLst/>
        </p:spPr>
      </p:cxnSp>
      <p:cxnSp>
        <p:nvCxnSpPr>
          <p:cNvPr id="16" name="直線接點 21">
            <a:extLst>
              <a:ext uri="{FF2B5EF4-FFF2-40B4-BE49-F238E27FC236}">
                <a16:creationId xmlns:a16="http://schemas.microsoft.com/office/drawing/2014/main" id="{F3E826BE-CF56-4F1F-87C6-AA54B39C8620}"/>
              </a:ext>
            </a:extLst>
          </p:cNvPr>
          <p:cNvCxnSpPr>
            <a:cxnSpLocks/>
          </p:cNvCxnSpPr>
          <p:nvPr/>
        </p:nvCxnSpPr>
        <p:spPr>
          <a:xfrm>
            <a:off x="2986782" y="2367048"/>
            <a:ext cx="339343" cy="316587"/>
          </a:xfrm>
          <a:prstGeom prst="line">
            <a:avLst/>
          </a:prstGeom>
          <a:noFill/>
          <a:ln w="38100" cap="flat" cmpd="sng" algn="ctr">
            <a:solidFill>
              <a:srgbClr val="FF0000"/>
            </a:solidFill>
            <a:prstDash val="solid"/>
            <a:miter lim="800000"/>
          </a:ln>
          <a:effectLst/>
        </p:spPr>
      </p:cxnSp>
      <p:sp>
        <p:nvSpPr>
          <p:cNvPr id="17" name="文字方塊 31">
            <a:extLst>
              <a:ext uri="{FF2B5EF4-FFF2-40B4-BE49-F238E27FC236}">
                <a16:creationId xmlns:a16="http://schemas.microsoft.com/office/drawing/2014/main" id="{27D2597A-B2DD-4E7E-994D-E54F0475ABEA}"/>
              </a:ext>
            </a:extLst>
          </p:cNvPr>
          <p:cNvSpPr txBox="1"/>
          <p:nvPr/>
        </p:nvSpPr>
        <p:spPr>
          <a:xfrm>
            <a:off x="1250645" y="1821773"/>
            <a:ext cx="1824498" cy="461665"/>
          </a:xfrm>
          <a:prstGeom prst="rect">
            <a:avLst/>
          </a:prstGeom>
          <a:noFill/>
        </p:spPr>
        <p:txBody>
          <a:bodyPr wrap="square" rtlCol="0">
            <a:spAutoFit/>
          </a:bodyPr>
          <a:lstStyle/>
          <a:p>
            <a:pPr algn="ctr" defTabSz="457200"/>
            <a:r>
              <a:rPr lang="en-US" altLang="zh-TW" sz="2400" b="1" dirty="0">
                <a:solidFill>
                  <a:srgbClr val="C00000"/>
                </a:solidFill>
                <a:latin typeface="Calibri" panose="020F0502020204030204"/>
                <a:ea typeface="新細明體" panose="02020500000000000000" pitchFamily="18" charset="-120"/>
              </a:rPr>
              <a:t>all channels</a:t>
            </a:r>
            <a:endParaRPr lang="zh-TW" altLang="en-US" sz="2400" b="1" dirty="0">
              <a:solidFill>
                <a:srgbClr val="C00000"/>
              </a:solidFill>
              <a:latin typeface="Calibri" panose="020F0502020204030204"/>
              <a:ea typeface="新細明體" panose="02020500000000000000" pitchFamily="18" charset="-120"/>
            </a:endParaRPr>
          </a:p>
        </p:txBody>
      </p:sp>
      <p:cxnSp>
        <p:nvCxnSpPr>
          <p:cNvPr id="18" name="直線接點 34">
            <a:extLst>
              <a:ext uri="{FF2B5EF4-FFF2-40B4-BE49-F238E27FC236}">
                <a16:creationId xmlns:a16="http://schemas.microsoft.com/office/drawing/2014/main" id="{5EBBFDFC-398F-427E-8997-5063D4825D16}"/>
              </a:ext>
            </a:extLst>
          </p:cNvPr>
          <p:cNvCxnSpPr>
            <a:cxnSpLocks/>
          </p:cNvCxnSpPr>
          <p:nvPr/>
        </p:nvCxnSpPr>
        <p:spPr>
          <a:xfrm>
            <a:off x="4375091" y="2309255"/>
            <a:ext cx="339343" cy="316587"/>
          </a:xfrm>
          <a:prstGeom prst="line">
            <a:avLst/>
          </a:prstGeom>
          <a:noFill/>
          <a:ln w="38100" cap="flat" cmpd="sng" algn="ctr">
            <a:solidFill>
              <a:srgbClr val="00B050"/>
            </a:solidFill>
            <a:prstDash val="solid"/>
            <a:miter lim="800000"/>
          </a:ln>
          <a:effectLst/>
        </p:spPr>
      </p:cxnSp>
      <p:sp>
        <p:nvSpPr>
          <p:cNvPr id="19" name="矩形 18">
            <a:extLst>
              <a:ext uri="{FF2B5EF4-FFF2-40B4-BE49-F238E27FC236}">
                <a16:creationId xmlns:a16="http://schemas.microsoft.com/office/drawing/2014/main" id="{3C71BAC5-63C7-4133-BFA4-37929D8A2275}"/>
              </a:ext>
            </a:extLst>
          </p:cNvPr>
          <p:cNvSpPr/>
          <p:nvPr/>
        </p:nvSpPr>
        <p:spPr>
          <a:xfrm>
            <a:off x="3331116" y="3534257"/>
            <a:ext cx="1412346" cy="1323301"/>
          </a:xfrm>
          <a:prstGeom prst="rect">
            <a:avLst/>
          </a:prstGeom>
          <a:noFill/>
          <a:ln w="38100" cap="flat" cmpd="sng" algn="ctr">
            <a:solidFill>
              <a:srgbClr val="0070C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2126AAE2-7EC8-410D-8405-D32910F2C7C5}"/>
              </a:ext>
            </a:extLst>
          </p:cNvPr>
          <p:cNvSpPr/>
          <p:nvPr/>
        </p:nvSpPr>
        <p:spPr>
          <a:xfrm>
            <a:off x="5218592" y="2650315"/>
            <a:ext cx="1412346" cy="1323301"/>
          </a:xfrm>
          <a:prstGeom prst="rect">
            <a:avLst/>
          </a:prstGeom>
          <a:noFill/>
          <a:ln w="38100" cap="flat" cmpd="sng" algn="ctr">
            <a:solidFill>
              <a:srgbClr val="00B0F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1" name="直線接點 54">
            <a:extLst>
              <a:ext uri="{FF2B5EF4-FFF2-40B4-BE49-F238E27FC236}">
                <a16:creationId xmlns:a16="http://schemas.microsoft.com/office/drawing/2014/main" id="{1A338685-02E3-48EA-9A14-037B2CD28700}"/>
              </a:ext>
            </a:extLst>
          </p:cNvPr>
          <p:cNvCxnSpPr>
            <a:cxnSpLocks/>
          </p:cNvCxnSpPr>
          <p:nvPr/>
        </p:nvCxnSpPr>
        <p:spPr>
          <a:xfrm>
            <a:off x="5342350" y="2313813"/>
            <a:ext cx="339343" cy="316587"/>
          </a:xfrm>
          <a:prstGeom prst="line">
            <a:avLst/>
          </a:prstGeom>
          <a:noFill/>
          <a:ln w="38100" cap="flat" cmpd="sng" algn="ctr">
            <a:solidFill>
              <a:srgbClr val="00B050"/>
            </a:solidFill>
            <a:prstDash val="solid"/>
            <a:miter lim="800000"/>
          </a:ln>
          <a:effectLst/>
        </p:spPr>
      </p:cxnSp>
      <p:cxnSp>
        <p:nvCxnSpPr>
          <p:cNvPr id="22" name="直線接點 55">
            <a:extLst>
              <a:ext uri="{FF2B5EF4-FFF2-40B4-BE49-F238E27FC236}">
                <a16:creationId xmlns:a16="http://schemas.microsoft.com/office/drawing/2014/main" id="{8CF57799-5059-442F-AFAA-D6B3EBAF5BDC}"/>
              </a:ext>
            </a:extLst>
          </p:cNvPr>
          <p:cNvCxnSpPr>
            <a:cxnSpLocks/>
          </p:cNvCxnSpPr>
          <p:nvPr/>
        </p:nvCxnSpPr>
        <p:spPr>
          <a:xfrm>
            <a:off x="3927113" y="2352960"/>
            <a:ext cx="339343" cy="316587"/>
          </a:xfrm>
          <a:prstGeom prst="line">
            <a:avLst/>
          </a:prstGeom>
          <a:noFill/>
          <a:ln w="38100" cap="flat" cmpd="sng" algn="ctr">
            <a:solidFill>
              <a:srgbClr val="00B050"/>
            </a:solidFill>
            <a:prstDash val="solid"/>
            <a:miter lim="800000"/>
          </a:ln>
          <a:effectLst/>
        </p:spPr>
      </p:cxnSp>
      <p:cxnSp>
        <p:nvCxnSpPr>
          <p:cNvPr id="23" name="直線接點 56">
            <a:extLst>
              <a:ext uri="{FF2B5EF4-FFF2-40B4-BE49-F238E27FC236}">
                <a16:creationId xmlns:a16="http://schemas.microsoft.com/office/drawing/2014/main" id="{8CA34345-8066-4F87-8017-E14C533EAA05}"/>
              </a:ext>
            </a:extLst>
          </p:cNvPr>
          <p:cNvCxnSpPr>
            <a:cxnSpLocks/>
          </p:cNvCxnSpPr>
          <p:nvPr/>
        </p:nvCxnSpPr>
        <p:spPr>
          <a:xfrm>
            <a:off x="6309114" y="2320725"/>
            <a:ext cx="339343" cy="316587"/>
          </a:xfrm>
          <a:prstGeom prst="line">
            <a:avLst/>
          </a:prstGeom>
          <a:noFill/>
          <a:ln w="38100" cap="flat" cmpd="sng" algn="ctr">
            <a:solidFill>
              <a:srgbClr val="00B0F0"/>
            </a:solidFill>
            <a:prstDash val="solid"/>
            <a:miter lim="800000"/>
          </a:ln>
          <a:effectLst/>
        </p:spPr>
      </p:cxnSp>
      <p:cxnSp>
        <p:nvCxnSpPr>
          <p:cNvPr id="24" name="直線接點 58">
            <a:extLst>
              <a:ext uri="{FF2B5EF4-FFF2-40B4-BE49-F238E27FC236}">
                <a16:creationId xmlns:a16="http://schemas.microsoft.com/office/drawing/2014/main" id="{1CD0E38F-89BA-4E94-A3FD-EA5FBE1F41DD}"/>
              </a:ext>
            </a:extLst>
          </p:cNvPr>
          <p:cNvCxnSpPr>
            <a:cxnSpLocks/>
          </p:cNvCxnSpPr>
          <p:nvPr/>
        </p:nvCxnSpPr>
        <p:spPr>
          <a:xfrm>
            <a:off x="6297134" y="3644026"/>
            <a:ext cx="339343" cy="316587"/>
          </a:xfrm>
          <a:prstGeom prst="line">
            <a:avLst/>
          </a:prstGeom>
          <a:noFill/>
          <a:ln w="38100" cap="flat" cmpd="sng" algn="ctr">
            <a:solidFill>
              <a:srgbClr val="FF0000"/>
            </a:solidFill>
            <a:prstDash val="solid"/>
            <a:miter lim="800000"/>
          </a:ln>
          <a:effectLst/>
        </p:spPr>
      </p:cxnSp>
      <p:cxnSp>
        <p:nvCxnSpPr>
          <p:cNvPr id="25" name="直線單箭頭接點 7">
            <a:extLst>
              <a:ext uri="{FF2B5EF4-FFF2-40B4-BE49-F238E27FC236}">
                <a16:creationId xmlns:a16="http://schemas.microsoft.com/office/drawing/2014/main" id="{DD3E9A54-5F1F-4325-A521-C66CDA99D0FE}"/>
              </a:ext>
            </a:extLst>
          </p:cNvPr>
          <p:cNvCxnSpPr>
            <a:cxnSpLocks/>
          </p:cNvCxnSpPr>
          <p:nvPr/>
        </p:nvCxnSpPr>
        <p:spPr>
          <a:xfrm flipH="1" flipV="1">
            <a:off x="2593519" y="2966301"/>
            <a:ext cx="732606" cy="199528"/>
          </a:xfrm>
          <a:prstGeom prst="straightConnector1">
            <a:avLst/>
          </a:prstGeom>
          <a:noFill/>
          <a:ln w="38100" cap="flat" cmpd="sng" algn="ctr">
            <a:solidFill>
              <a:sysClr val="windowText" lastClr="000000"/>
            </a:solidFill>
            <a:prstDash val="solid"/>
            <a:miter lim="800000"/>
            <a:tailEnd type="triangle"/>
          </a:ln>
          <a:effectLst/>
        </p:spPr>
      </p:cxnSp>
      <p:cxnSp>
        <p:nvCxnSpPr>
          <p:cNvPr id="26" name="直線單箭頭接點 59">
            <a:extLst>
              <a:ext uri="{FF2B5EF4-FFF2-40B4-BE49-F238E27FC236}">
                <a16:creationId xmlns:a16="http://schemas.microsoft.com/office/drawing/2014/main" id="{79E30FA7-A71C-452C-AE7B-F80233792584}"/>
              </a:ext>
            </a:extLst>
          </p:cNvPr>
          <p:cNvCxnSpPr>
            <a:cxnSpLocks/>
          </p:cNvCxnSpPr>
          <p:nvPr/>
        </p:nvCxnSpPr>
        <p:spPr>
          <a:xfrm flipH="1" flipV="1">
            <a:off x="2605288" y="2283342"/>
            <a:ext cx="513368" cy="231135"/>
          </a:xfrm>
          <a:prstGeom prst="straightConnector1">
            <a:avLst/>
          </a:prstGeom>
          <a:noFill/>
          <a:ln w="38100" cap="flat" cmpd="sng" algn="ctr">
            <a:solidFill>
              <a:sysClr val="windowText" lastClr="000000"/>
            </a:solidFill>
            <a:prstDash val="solid"/>
            <a:miter lim="800000"/>
            <a:tailEnd type="triangle"/>
          </a:ln>
          <a:effectLst/>
        </p:spPr>
      </p:cxnSp>
      <p:sp>
        <p:nvSpPr>
          <p:cNvPr id="27" name="文字方塊 61">
            <a:extLst>
              <a:ext uri="{FF2B5EF4-FFF2-40B4-BE49-F238E27FC236}">
                <a16:creationId xmlns:a16="http://schemas.microsoft.com/office/drawing/2014/main" id="{82737BA8-1318-4E93-9678-3591EC5D4FB4}"/>
              </a:ext>
            </a:extLst>
          </p:cNvPr>
          <p:cNvSpPr txBox="1"/>
          <p:nvPr/>
        </p:nvSpPr>
        <p:spPr>
          <a:xfrm>
            <a:off x="1056600" y="5739736"/>
            <a:ext cx="7625248" cy="461665"/>
          </a:xfrm>
          <a:prstGeom prst="rect">
            <a:avLst/>
          </a:prstGeom>
          <a:noFill/>
        </p:spPr>
        <p:txBody>
          <a:bodyPr wrap="square" rtlCol="0">
            <a:spAutoFit/>
          </a:bodyPr>
          <a:lstStyle/>
          <a:p>
            <a:pPr algn="ctr" defTabSz="457200"/>
            <a:r>
              <a:rPr lang="en-US" altLang="zh-TW" sz="2400" b="1" dirty="0">
                <a:solidFill>
                  <a:prstClr val="black"/>
                </a:solidFill>
                <a:latin typeface="Calibri" panose="020F0502020204030204"/>
                <a:ea typeface="新細明體" panose="02020500000000000000" pitchFamily="18" charset="-120"/>
              </a:rPr>
              <a:t>Each receptive field has a set of neurons (e.g., 64 neurons).  </a:t>
            </a:r>
            <a:endParaRPr lang="zh-TW" altLang="en-US" sz="2400" b="1" dirty="0">
              <a:solidFill>
                <a:prstClr val="black"/>
              </a:solidFill>
              <a:latin typeface="Calibri" panose="020F0502020204030204"/>
              <a:ea typeface="新細明體" panose="02020500000000000000" pitchFamily="18" charset="-120"/>
            </a:endParaRPr>
          </a:p>
        </p:txBody>
      </p:sp>
      <p:sp>
        <p:nvSpPr>
          <p:cNvPr id="28" name="文字方塊 63">
            <a:extLst>
              <a:ext uri="{FF2B5EF4-FFF2-40B4-BE49-F238E27FC236}">
                <a16:creationId xmlns:a16="http://schemas.microsoft.com/office/drawing/2014/main" id="{BFCA118E-CAA7-4F1F-A970-7B337E9DFFF3}"/>
              </a:ext>
            </a:extLst>
          </p:cNvPr>
          <p:cNvSpPr txBox="1"/>
          <p:nvPr/>
        </p:nvSpPr>
        <p:spPr>
          <a:xfrm>
            <a:off x="2863458" y="1643577"/>
            <a:ext cx="1824498" cy="461665"/>
          </a:xfrm>
          <a:prstGeom prst="rect">
            <a:avLst/>
          </a:prstGeom>
          <a:noFill/>
        </p:spPr>
        <p:txBody>
          <a:bodyPr wrap="square" rtlCol="0">
            <a:spAutoFit/>
          </a:bodyPr>
          <a:lstStyle/>
          <a:p>
            <a:pPr algn="ctr" defTabSz="457200"/>
            <a:r>
              <a:rPr lang="en-US" altLang="zh-TW" sz="2400" dirty="0">
                <a:solidFill>
                  <a:srgbClr val="00B050"/>
                </a:solidFill>
                <a:latin typeface="Calibri" panose="020F0502020204030204"/>
                <a:ea typeface="新細明體" panose="02020500000000000000" pitchFamily="18" charset="-120"/>
              </a:rPr>
              <a:t>stride = 2</a:t>
            </a:r>
            <a:endParaRPr lang="zh-TW" altLang="en-US" sz="2400" dirty="0">
              <a:solidFill>
                <a:srgbClr val="00B050"/>
              </a:solidFill>
              <a:latin typeface="Calibri" panose="020F0502020204030204"/>
              <a:ea typeface="新細明體" panose="02020500000000000000" pitchFamily="18" charset="-120"/>
            </a:endParaRPr>
          </a:p>
        </p:txBody>
      </p:sp>
      <p:sp>
        <p:nvSpPr>
          <p:cNvPr id="29" name="文字方塊 64">
            <a:extLst>
              <a:ext uri="{FF2B5EF4-FFF2-40B4-BE49-F238E27FC236}">
                <a16:creationId xmlns:a16="http://schemas.microsoft.com/office/drawing/2014/main" id="{CA60B159-6203-4FFB-B94D-0E7FDE401923}"/>
              </a:ext>
            </a:extLst>
          </p:cNvPr>
          <p:cNvSpPr txBox="1"/>
          <p:nvPr/>
        </p:nvSpPr>
        <p:spPr>
          <a:xfrm>
            <a:off x="612748" y="2750330"/>
            <a:ext cx="1988635" cy="830997"/>
          </a:xfrm>
          <a:prstGeom prst="rect">
            <a:avLst/>
          </a:prstGeom>
          <a:noFill/>
        </p:spPr>
        <p:txBody>
          <a:bodyPr wrap="square" rtlCol="0">
            <a:spAutoFit/>
          </a:bodyPr>
          <a:lstStyle/>
          <a:p>
            <a:pPr algn="r" defTabSz="457200"/>
            <a:r>
              <a:rPr lang="en-US" altLang="zh-TW" sz="2400" dirty="0">
                <a:solidFill>
                  <a:srgbClr val="0000FF"/>
                </a:solidFill>
                <a:latin typeface="Calibri" panose="020F0502020204030204"/>
                <a:ea typeface="新細明體" panose="02020500000000000000" pitchFamily="18" charset="-120"/>
              </a:rPr>
              <a:t>kernel size </a:t>
            </a:r>
            <a:r>
              <a:rPr lang="en-US" altLang="zh-TW" sz="2400" dirty="0">
                <a:solidFill>
                  <a:prstClr val="black"/>
                </a:solidFill>
                <a:latin typeface="Calibri" panose="020F0502020204030204"/>
                <a:ea typeface="新細明體" panose="02020500000000000000" pitchFamily="18" charset="-120"/>
              </a:rPr>
              <a:t>(e.g., 3 x 3) </a:t>
            </a:r>
            <a:endParaRPr lang="zh-TW" altLang="en-US" sz="2400" dirty="0">
              <a:solidFill>
                <a:prstClr val="black"/>
              </a:solidFill>
              <a:latin typeface="Calibri" panose="020F0502020204030204"/>
              <a:ea typeface="新細明體" panose="02020500000000000000" pitchFamily="18" charset="-120"/>
            </a:endParaRPr>
          </a:p>
        </p:txBody>
      </p:sp>
      <p:sp>
        <p:nvSpPr>
          <p:cNvPr id="30" name="右大括弧 23">
            <a:extLst>
              <a:ext uri="{FF2B5EF4-FFF2-40B4-BE49-F238E27FC236}">
                <a16:creationId xmlns:a16="http://schemas.microsoft.com/office/drawing/2014/main" id="{B3ADC705-4DAF-4F29-8322-06EC7E6A77FC}"/>
              </a:ext>
            </a:extLst>
          </p:cNvPr>
          <p:cNvSpPr/>
          <p:nvPr/>
        </p:nvSpPr>
        <p:spPr>
          <a:xfrm rot="16200000">
            <a:off x="3569160" y="1903877"/>
            <a:ext cx="437711" cy="932163"/>
          </a:xfrm>
          <a:prstGeom prst="rightBrace">
            <a:avLst>
              <a:gd name="adj1" fmla="val 45605"/>
              <a:gd name="adj2" fmla="val 50000"/>
            </a:avLst>
          </a:prstGeom>
          <a:noFill/>
          <a:ln w="28575" cap="flat" cmpd="sng" algn="ctr">
            <a:solidFill>
              <a:srgbClr val="00B05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1" name="直線單箭頭接點 65">
            <a:extLst>
              <a:ext uri="{FF2B5EF4-FFF2-40B4-BE49-F238E27FC236}">
                <a16:creationId xmlns:a16="http://schemas.microsoft.com/office/drawing/2014/main" id="{3B3075AB-F948-4549-B774-29E31B772F7D}"/>
              </a:ext>
            </a:extLst>
          </p:cNvPr>
          <p:cNvCxnSpPr>
            <a:cxnSpLocks/>
          </p:cNvCxnSpPr>
          <p:nvPr/>
        </p:nvCxnSpPr>
        <p:spPr>
          <a:xfrm flipV="1">
            <a:off x="6394539" y="2931768"/>
            <a:ext cx="519676" cy="244964"/>
          </a:xfrm>
          <a:prstGeom prst="straightConnector1">
            <a:avLst/>
          </a:prstGeom>
          <a:noFill/>
          <a:ln w="38100" cap="flat" cmpd="sng" algn="ctr">
            <a:solidFill>
              <a:srgbClr val="00B0F0"/>
            </a:solidFill>
            <a:prstDash val="solid"/>
            <a:miter lim="800000"/>
            <a:tailEnd type="triangle"/>
          </a:ln>
          <a:effectLst/>
        </p:spPr>
      </p:cxnSp>
      <p:sp>
        <p:nvSpPr>
          <p:cNvPr id="32" name="文字方塊 66">
            <a:extLst>
              <a:ext uri="{FF2B5EF4-FFF2-40B4-BE49-F238E27FC236}">
                <a16:creationId xmlns:a16="http://schemas.microsoft.com/office/drawing/2014/main" id="{F3FE9CBA-A849-4BAE-BD75-76EF6340B510}"/>
              </a:ext>
            </a:extLst>
          </p:cNvPr>
          <p:cNvSpPr txBox="1"/>
          <p:nvPr/>
        </p:nvSpPr>
        <p:spPr>
          <a:xfrm>
            <a:off x="6936231" y="2715067"/>
            <a:ext cx="1499626" cy="461665"/>
          </a:xfrm>
          <a:prstGeom prst="rect">
            <a:avLst/>
          </a:prstGeom>
          <a:noFill/>
        </p:spPr>
        <p:txBody>
          <a:bodyPr wrap="square" rtlCol="0">
            <a:spAutoFit/>
          </a:bodyPr>
          <a:lstStyle/>
          <a:p>
            <a:pPr defTabSz="457200"/>
            <a:r>
              <a:rPr lang="en-US" altLang="zh-TW" sz="2400" dirty="0">
                <a:solidFill>
                  <a:srgbClr val="00B0F0"/>
                </a:solidFill>
                <a:latin typeface="Calibri" panose="020F0502020204030204"/>
                <a:ea typeface="新細明體" panose="02020500000000000000" pitchFamily="18" charset="-120"/>
              </a:rPr>
              <a:t>padding</a:t>
            </a:r>
            <a:endParaRPr lang="zh-TW" altLang="en-US" sz="2400" dirty="0">
              <a:solidFill>
                <a:srgbClr val="00B0F0"/>
              </a:solidFill>
              <a:latin typeface="Calibri" panose="020F0502020204030204"/>
              <a:ea typeface="新細明體" panose="02020500000000000000" pitchFamily="18" charset="-120"/>
            </a:endParaRPr>
          </a:p>
        </p:txBody>
      </p:sp>
      <p:cxnSp>
        <p:nvCxnSpPr>
          <p:cNvPr id="33" name="直線接點 67">
            <a:extLst>
              <a:ext uri="{FF2B5EF4-FFF2-40B4-BE49-F238E27FC236}">
                <a16:creationId xmlns:a16="http://schemas.microsoft.com/office/drawing/2014/main" id="{6DC9C2BD-A6FF-44FA-B565-A4A20363752C}"/>
              </a:ext>
            </a:extLst>
          </p:cNvPr>
          <p:cNvCxnSpPr>
            <a:cxnSpLocks/>
          </p:cNvCxnSpPr>
          <p:nvPr/>
        </p:nvCxnSpPr>
        <p:spPr>
          <a:xfrm>
            <a:off x="2991773" y="3206466"/>
            <a:ext cx="339343" cy="316587"/>
          </a:xfrm>
          <a:prstGeom prst="line">
            <a:avLst/>
          </a:prstGeom>
          <a:noFill/>
          <a:ln w="38100" cap="flat" cmpd="sng" algn="ctr">
            <a:solidFill>
              <a:srgbClr val="0070C0"/>
            </a:solidFill>
            <a:prstDash val="solid"/>
            <a:miter lim="800000"/>
          </a:ln>
          <a:effectLst/>
        </p:spPr>
      </p:cxnSp>
      <p:cxnSp>
        <p:nvCxnSpPr>
          <p:cNvPr id="34" name="直線接點 68">
            <a:extLst>
              <a:ext uri="{FF2B5EF4-FFF2-40B4-BE49-F238E27FC236}">
                <a16:creationId xmlns:a16="http://schemas.microsoft.com/office/drawing/2014/main" id="{7CA3CE85-1CCD-47D3-8C9B-DD188318ECAF}"/>
              </a:ext>
            </a:extLst>
          </p:cNvPr>
          <p:cNvCxnSpPr>
            <a:cxnSpLocks/>
          </p:cNvCxnSpPr>
          <p:nvPr/>
        </p:nvCxnSpPr>
        <p:spPr>
          <a:xfrm>
            <a:off x="2962143" y="4614647"/>
            <a:ext cx="354969" cy="258585"/>
          </a:xfrm>
          <a:prstGeom prst="line">
            <a:avLst/>
          </a:prstGeom>
          <a:noFill/>
          <a:ln w="38100" cap="flat" cmpd="sng" algn="ctr">
            <a:solidFill>
              <a:srgbClr val="0070C0"/>
            </a:solidFill>
            <a:prstDash val="solid"/>
            <a:miter lim="800000"/>
          </a:ln>
          <a:effectLst/>
        </p:spPr>
      </p:cxnSp>
      <p:cxnSp>
        <p:nvCxnSpPr>
          <p:cNvPr id="35" name="直線接點 69">
            <a:extLst>
              <a:ext uri="{FF2B5EF4-FFF2-40B4-BE49-F238E27FC236}">
                <a16:creationId xmlns:a16="http://schemas.microsoft.com/office/drawing/2014/main" id="{34252932-2F89-4A43-B9C0-2DE8E0D302F6}"/>
              </a:ext>
            </a:extLst>
          </p:cNvPr>
          <p:cNvCxnSpPr>
            <a:cxnSpLocks/>
          </p:cNvCxnSpPr>
          <p:nvPr/>
        </p:nvCxnSpPr>
        <p:spPr>
          <a:xfrm>
            <a:off x="2986782" y="3165829"/>
            <a:ext cx="0" cy="1448818"/>
          </a:xfrm>
          <a:prstGeom prst="line">
            <a:avLst/>
          </a:prstGeom>
          <a:noFill/>
          <a:ln w="38100" cap="flat" cmpd="sng" algn="ctr">
            <a:solidFill>
              <a:srgbClr val="0070C0"/>
            </a:solidFill>
            <a:prstDash val="solid"/>
            <a:miter lim="800000"/>
          </a:ln>
          <a:effectLst/>
        </p:spPr>
      </p:cxnSp>
      <p:cxnSp>
        <p:nvCxnSpPr>
          <p:cNvPr id="37" name="直線接點 73">
            <a:extLst>
              <a:ext uri="{FF2B5EF4-FFF2-40B4-BE49-F238E27FC236}">
                <a16:creationId xmlns:a16="http://schemas.microsoft.com/office/drawing/2014/main" id="{92B6FFCF-94AB-40A6-B9A6-E46BE4B1D73F}"/>
              </a:ext>
            </a:extLst>
          </p:cNvPr>
          <p:cNvCxnSpPr>
            <a:cxnSpLocks/>
          </p:cNvCxnSpPr>
          <p:nvPr/>
        </p:nvCxnSpPr>
        <p:spPr>
          <a:xfrm>
            <a:off x="4869224" y="2330351"/>
            <a:ext cx="339343" cy="316587"/>
          </a:xfrm>
          <a:prstGeom prst="line">
            <a:avLst/>
          </a:prstGeom>
          <a:noFill/>
          <a:ln w="38100" cap="flat" cmpd="sng" algn="ctr">
            <a:solidFill>
              <a:srgbClr val="00B050"/>
            </a:solidFill>
            <a:prstDash val="solid"/>
            <a:miter lim="800000"/>
          </a:ln>
          <a:effectLst/>
        </p:spPr>
      </p:cxnSp>
      <p:sp>
        <p:nvSpPr>
          <p:cNvPr id="38" name="矩形 37">
            <a:extLst>
              <a:ext uri="{FF2B5EF4-FFF2-40B4-BE49-F238E27FC236}">
                <a16:creationId xmlns:a16="http://schemas.microsoft.com/office/drawing/2014/main" id="{AB60CE6B-2FF3-423E-B862-362E8CB9AB43}"/>
              </a:ext>
            </a:extLst>
          </p:cNvPr>
          <p:cNvSpPr/>
          <p:nvPr/>
        </p:nvSpPr>
        <p:spPr>
          <a:xfrm>
            <a:off x="4273790" y="3532839"/>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文字方塊 35">
            <a:extLst>
              <a:ext uri="{FF2B5EF4-FFF2-40B4-BE49-F238E27FC236}">
                <a16:creationId xmlns:a16="http://schemas.microsoft.com/office/drawing/2014/main" id="{D49B6230-6C16-4B68-A89E-2A85F66F1A6E}"/>
              </a:ext>
            </a:extLst>
          </p:cNvPr>
          <p:cNvSpPr txBox="1"/>
          <p:nvPr/>
        </p:nvSpPr>
        <p:spPr>
          <a:xfrm>
            <a:off x="6346438" y="4158052"/>
            <a:ext cx="2740719" cy="1200329"/>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The receptive fields cover the whole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40" name="直線單箭頭接點 36">
            <a:extLst>
              <a:ext uri="{FF2B5EF4-FFF2-40B4-BE49-F238E27FC236}">
                <a16:creationId xmlns:a16="http://schemas.microsoft.com/office/drawing/2014/main" id="{42508B43-EE13-4440-976F-AA8598F0C7D5}"/>
              </a:ext>
            </a:extLst>
          </p:cNvPr>
          <p:cNvCxnSpPr>
            <a:cxnSpLocks/>
          </p:cNvCxnSpPr>
          <p:nvPr/>
        </p:nvCxnSpPr>
        <p:spPr>
          <a:xfrm flipV="1">
            <a:off x="4408247" y="2096237"/>
            <a:ext cx="713714" cy="401943"/>
          </a:xfrm>
          <a:prstGeom prst="straightConnector1">
            <a:avLst/>
          </a:prstGeom>
          <a:noFill/>
          <a:ln w="38100" cap="flat" cmpd="sng" algn="ctr">
            <a:solidFill>
              <a:srgbClr val="00B050"/>
            </a:solidFill>
            <a:prstDash val="solid"/>
            <a:miter lim="800000"/>
            <a:tailEnd type="triangle"/>
          </a:ln>
          <a:effectLst/>
        </p:spPr>
      </p:cxnSp>
      <p:sp>
        <p:nvSpPr>
          <p:cNvPr id="41" name="文字方塊 37">
            <a:extLst>
              <a:ext uri="{FF2B5EF4-FFF2-40B4-BE49-F238E27FC236}">
                <a16:creationId xmlns:a16="http://schemas.microsoft.com/office/drawing/2014/main" id="{9946B50D-B6B5-43FC-B882-C06615AAF0D2}"/>
              </a:ext>
            </a:extLst>
          </p:cNvPr>
          <p:cNvSpPr txBox="1"/>
          <p:nvPr/>
        </p:nvSpPr>
        <p:spPr>
          <a:xfrm>
            <a:off x="4793746" y="1672371"/>
            <a:ext cx="1499626" cy="461665"/>
          </a:xfrm>
          <a:prstGeom prst="rect">
            <a:avLst/>
          </a:prstGeom>
          <a:noFill/>
        </p:spPr>
        <p:txBody>
          <a:bodyPr wrap="square" rtlCol="0">
            <a:spAutoFit/>
          </a:bodyPr>
          <a:lstStyle/>
          <a:p>
            <a:pPr defTabSz="457200"/>
            <a:r>
              <a:rPr lang="en-US" altLang="zh-TW" sz="2400" dirty="0">
                <a:solidFill>
                  <a:srgbClr val="00B050"/>
                </a:solidFill>
                <a:latin typeface="Calibri" panose="020F0502020204030204"/>
                <a:ea typeface="新細明體" panose="02020500000000000000" pitchFamily="18" charset="-120"/>
              </a:rPr>
              <a:t>overlap</a:t>
            </a:r>
            <a:endParaRPr lang="zh-TW" altLang="en-US" sz="2400" dirty="0">
              <a:solidFill>
                <a:srgbClr val="00B050"/>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6401139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20F2EDED-D5B7-4502-B9DE-714B9875A6BA}"/>
              </a:ext>
            </a:extLst>
          </p:cNvPr>
          <p:cNvSpPr txBox="1">
            <a:spLocks/>
          </p:cNvSpPr>
          <p:nvPr/>
        </p:nvSpPr>
        <p:spPr>
          <a:xfrm>
            <a:off x="1348044" y="17586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Observation 2</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內容版面配置區 2">
            <a:extLst>
              <a:ext uri="{FF2B5EF4-FFF2-40B4-BE49-F238E27FC236}">
                <a16:creationId xmlns:a16="http://schemas.microsoft.com/office/drawing/2014/main" id="{B7F14486-6E80-4CE1-8550-513C3D18E01C}"/>
              </a:ext>
            </a:extLst>
          </p:cNvPr>
          <p:cNvSpPr txBox="1">
            <a:spLocks/>
          </p:cNvSpPr>
          <p:nvPr/>
        </p:nvSpPr>
        <p:spPr>
          <a:xfrm>
            <a:off x="628650" y="146049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The same patterns appear in different regions.</a:t>
            </a:r>
            <a:endParaRPr kumimoji="0" lang="zh-TW" altLang="en-US"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pic>
        <p:nvPicPr>
          <p:cNvPr id="8" name="Picture 4" descr="http://all4desktop.com/data_images/original/4244361-bird.jpg">
            <a:extLst>
              <a:ext uri="{FF2B5EF4-FFF2-40B4-BE49-F238E27FC236}">
                <a16:creationId xmlns:a16="http://schemas.microsoft.com/office/drawing/2014/main" id="{EF8559A3-5E29-470B-9A80-9FDB876CD5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983" y="4139384"/>
            <a:ext cx="2485663" cy="17926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5/5e/Silverbird_in_Murchison_Falls_National_Park,_Uganda.JPG">
            <a:extLst>
              <a:ext uri="{FF2B5EF4-FFF2-40B4-BE49-F238E27FC236}">
                <a16:creationId xmlns:a16="http://schemas.microsoft.com/office/drawing/2014/main" id="{805DF6FA-03D9-4BC8-A4C4-A6B262217B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7983" y="2240922"/>
            <a:ext cx="2485663" cy="1657108"/>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5">
            <a:extLst>
              <a:ext uri="{FF2B5EF4-FFF2-40B4-BE49-F238E27FC236}">
                <a16:creationId xmlns:a16="http://schemas.microsoft.com/office/drawing/2014/main" id="{4D22DE54-0FD2-4557-9051-0136FEB8067B}"/>
              </a:ext>
            </a:extLst>
          </p:cNvPr>
          <p:cNvPicPr>
            <a:picLocks noChangeAspect="1"/>
          </p:cNvPicPr>
          <p:nvPr/>
        </p:nvPicPr>
        <p:blipFill>
          <a:blip r:embed="rId5"/>
          <a:stretch>
            <a:fillRect/>
          </a:stretch>
        </p:blipFill>
        <p:spPr>
          <a:xfrm>
            <a:off x="3804810" y="2530293"/>
            <a:ext cx="2151234" cy="1279848"/>
          </a:xfrm>
          <a:prstGeom prst="rect">
            <a:avLst/>
          </a:prstGeom>
        </p:spPr>
      </p:pic>
      <p:sp>
        <p:nvSpPr>
          <p:cNvPr id="11" name="雲朵形圖說文字 9">
            <a:extLst>
              <a:ext uri="{FF2B5EF4-FFF2-40B4-BE49-F238E27FC236}">
                <a16:creationId xmlns:a16="http://schemas.microsoft.com/office/drawing/2014/main" id="{4A4A1955-5FF9-40FF-97DA-BC9CE96ED38F}"/>
              </a:ext>
            </a:extLst>
          </p:cNvPr>
          <p:cNvSpPr/>
          <p:nvPr/>
        </p:nvSpPr>
        <p:spPr>
          <a:xfrm>
            <a:off x="5134298" y="2088106"/>
            <a:ext cx="3751113" cy="951706"/>
          </a:xfrm>
          <a:prstGeom prst="cloudCallout">
            <a:avLst>
              <a:gd name="adj1" fmla="val -48303"/>
              <a:gd name="adj2" fmla="val 5589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I detect “beak” in my receptive field.</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D3279661-AC56-4988-9537-6DF7D4694568}"/>
              </a:ext>
            </a:extLst>
          </p:cNvPr>
          <p:cNvSpPr/>
          <p:nvPr/>
        </p:nvSpPr>
        <p:spPr>
          <a:xfrm>
            <a:off x="1348044" y="2290850"/>
            <a:ext cx="406400" cy="379459"/>
          </a:xfrm>
          <a:prstGeom prst="rect">
            <a:avLst/>
          </a:prstGeom>
          <a:noFill/>
          <a:ln w="5715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C5A58F01-537E-4179-9841-6223372605E5}"/>
              </a:ext>
            </a:extLst>
          </p:cNvPr>
          <p:cNvSpPr/>
          <p:nvPr/>
        </p:nvSpPr>
        <p:spPr>
          <a:xfrm>
            <a:off x="1862848" y="4656249"/>
            <a:ext cx="406400" cy="379459"/>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9">
            <a:extLst>
              <a:ext uri="{FF2B5EF4-FFF2-40B4-BE49-F238E27FC236}">
                <a16:creationId xmlns:a16="http://schemas.microsoft.com/office/drawing/2014/main" id="{4F65935D-61CB-493F-845B-373FCF10BF35}"/>
              </a:ext>
            </a:extLst>
          </p:cNvPr>
          <p:cNvPicPr>
            <a:picLocks noChangeAspect="1"/>
          </p:cNvPicPr>
          <p:nvPr/>
        </p:nvPicPr>
        <p:blipFill>
          <a:blip r:embed="rId6"/>
          <a:stretch>
            <a:fillRect/>
          </a:stretch>
        </p:blipFill>
        <p:spPr>
          <a:xfrm>
            <a:off x="3732665" y="4315371"/>
            <a:ext cx="2295525" cy="1590675"/>
          </a:xfrm>
          <a:prstGeom prst="rect">
            <a:avLst/>
          </a:prstGeom>
        </p:spPr>
      </p:pic>
      <p:sp>
        <p:nvSpPr>
          <p:cNvPr id="15" name="雲朵形圖說文字 30">
            <a:extLst>
              <a:ext uri="{FF2B5EF4-FFF2-40B4-BE49-F238E27FC236}">
                <a16:creationId xmlns:a16="http://schemas.microsoft.com/office/drawing/2014/main" id="{921A3817-C66A-47F5-AB1B-312CC5C68331}"/>
              </a:ext>
            </a:extLst>
          </p:cNvPr>
          <p:cNvSpPr/>
          <p:nvPr/>
        </p:nvSpPr>
        <p:spPr>
          <a:xfrm>
            <a:off x="5134299" y="5176042"/>
            <a:ext cx="3730384" cy="951706"/>
          </a:xfrm>
          <a:prstGeom prst="cloudCallout">
            <a:avLst>
              <a:gd name="adj1" fmla="val -40531"/>
              <a:gd name="adj2" fmla="val -60650"/>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I detect “beak” in my receptive field.</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772F9866-724D-4BB0-A850-09543F27DB0D}"/>
              </a:ext>
            </a:extLst>
          </p:cNvPr>
          <p:cNvSpPr/>
          <p:nvPr/>
        </p:nvSpPr>
        <p:spPr>
          <a:xfrm>
            <a:off x="4704177" y="3688383"/>
            <a:ext cx="3342539" cy="830997"/>
          </a:xfrm>
          <a:prstGeom prst="rect">
            <a:avLst/>
          </a:prstGeom>
        </p:spPr>
        <p:txBody>
          <a:bodyPr wrap="square">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Each receptive field needs a “beak” detector?</a:t>
            </a:r>
            <a:endParaRPr lang="zh-TW" altLang="en-US" sz="2400" dirty="0">
              <a:solidFill>
                <a:prstClr val="black"/>
              </a:solidFill>
              <a:latin typeface="Calibri" panose="020F0502020204030204"/>
              <a:ea typeface="新細明體" panose="02020500000000000000" pitchFamily="18" charset="-120"/>
            </a:endParaRPr>
          </a:p>
        </p:txBody>
      </p:sp>
      <p:cxnSp>
        <p:nvCxnSpPr>
          <p:cNvPr id="17" name="直線單箭頭接點 13">
            <a:extLst>
              <a:ext uri="{FF2B5EF4-FFF2-40B4-BE49-F238E27FC236}">
                <a16:creationId xmlns:a16="http://schemas.microsoft.com/office/drawing/2014/main" id="{84E0440A-EC2E-49AE-9A0D-776B86067E16}"/>
              </a:ext>
            </a:extLst>
          </p:cNvPr>
          <p:cNvCxnSpPr/>
          <p:nvPr/>
        </p:nvCxnSpPr>
        <p:spPr>
          <a:xfrm>
            <a:off x="4504441" y="3430316"/>
            <a:ext cx="0" cy="1341375"/>
          </a:xfrm>
          <a:prstGeom prst="straightConnector1">
            <a:avLst/>
          </a:prstGeom>
          <a:noFill/>
          <a:ln w="76200" cap="flat" cmpd="sng" algn="ctr">
            <a:solidFill>
              <a:srgbClr val="FF0000"/>
            </a:solidFill>
            <a:prstDash val="solid"/>
            <a:miter lim="800000"/>
            <a:headEnd type="triangle" w="med" len="med"/>
            <a:tailEnd type="triangle" w="med" len="med"/>
          </a:ln>
          <a:effectLst/>
        </p:spPr>
      </p:cxnSp>
    </p:spTree>
    <p:extLst>
      <p:ext uri="{BB962C8B-B14F-4D97-AF65-F5344CB8AC3E}">
        <p14:creationId xmlns:p14="http://schemas.microsoft.com/office/powerpoint/2010/main" val="27020018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 name="標題 1">
            <a:extLst>
              <a:ext uri="{FF2B5EF4-FFF2-40B4-BE49-F238E27FC236}">
                <a16:creationId xmlns:a16="http://schemas.microsoft.com/office/drawing/2014/main" id="{B8E45BFE-EB43-4FB0-8772-FBD62016F0AF}"/>
              </a:ext>
            </a:extLst>
          </p:cNvPr>
          <p:cNvSpPr txBox="1">
            <a:spLocks/>
          </p:cNvSpPr>
          <p:nvPr/>
        </p:nvSpPr>
        <p:spPr>
          <a:xfrm>
            <a:off x="1354885" y="22846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Simplification 2</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19" name="內容版面配置區 3">
            <a:extLst>
              <a:ext uri="{FF2B5EF4-FFF2-40B4-BE49-F238E27FC236}">
                <a16:creationId xmlns:a16="http://schemas.microsoft.com/office/drawing/2014/main" id="{599CBC47-5069-48E4-ACC4-B60CA9C19C5A}"/>
              </a:ext>
            </a:extLst>
          </p:cNvPr>
          <p:cNvGraphicFramePr>
            <a:graphicFrameLocks/>
          </p:cNvGraphicFramePr>
          <p:nvPr>
            <p:extLst>
              <p:ext uri="{D42A27DB-BD31-4B8C-83A1-F6EECF244321}">
                <p14:modId xmlns:p14="http://schemas.microsoft.com/office/powerpoint/2010/main" val="2748905732"/>
              </p:ext>
            </p:extLst>
          </p:nvPr>
        </p:nvGraphicFramePr>
        <p:xfrm>
          <a:off x="1015542" y="2410509"/>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5"/>
                  </a:ext>
                </a:extLst>
              </a:tr>
            </a:tbl>
          </a:graphicData>
        </a:graphic>
      </p:graphicFrame>
      <p:sp>
        <p:nvSpPr>
          <p:cNvPr id="20" name="矩形 19">
            <a:extLst>
              <a:ext uri="{FF2B5EF4-FFF2-40B4-BE49-F238E27FC236}">
                <a16:creationId xmlns:a16="http://schemas.microsoft.com/office/drawing/2014/main" id="{2186E078-C64E-476D-BA20-C147C905F7AA}"/>
              </a:ext>
            </a:extLst>
          </p:cNvPr>
          <p:cNvSpPr/>
          <p:nvPr/>
        </p:nvSpPr>
        <p:spPr>
          <a:xfrm>
            <a:off x="1040181" y="2448147"/>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aphicFrame>
        <p:nvGraphicFramePr>
          <p:cNvPr id="21" name="內容版面配置區 3">
            <a:extLst>
              <a:ext uri="{FF2B5EF4-FFF2-40B4-BE49-F238E27FC236}">
                <a16:creationId xmlns:a16="http://schemas.microsoft.com/office/drawing/2014/main" id="{F8F7B885-5EDA-4BDF-9C98-B0513B9BFE5F}"/>
              </a:ext>
            </a:extLst>
          </p:cNvPr>
          <p:cNvGraphicFramePr>
            <a:graphicFrameLocks/>
          </p:cNvGraphicFramePr>
          <p:nvPr>
            <p:extLst>
              <p:ext uri="{D42A27DB-BD31-4B8C-83A1-F6EECF244321}">
                <p14:modId xmlns:p14="http://schemas.microsoft.com/office/powerpoint/2010/main" val="2579018527"/>
              </p:ext>
            </p:extLst>
          </p:nvPr>
        </p:nvGraphicFramePr>
        <p:xfrm>
          <a:off x="1170664" y="2574020"/>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5"/>
                  </a:ext>
                </a:extLst>
              </a:tr>
            </a:tbl>
          </a:graphicData>
        </a:graphic>
      </p:graphicFrame>
      <p:graphicFrame>
        <p:nvGraphicFramePr>
          <p:cNvPr id="22" name="內容版面配置區 3">
            <a:extLst>
              <a:ext uri="{FF2B5EF4-FFF2-40B4-BE49-F238E27FC236}">
                <a16:creationId xmlns:a16="http://schemas.microsoft.com/office/drawing/2014/main" id="{077F55D7-D0BD-40E6-A098-679F8F5A670C}"/>
              </a:ext>
            </a:extLst>
          </p:cNvPr>
          <p:cNvGraphicFramePr>
            <a:graphicFrameLocks/>
          </p:cNvGraphicFramePr>
          <p:nvPr>
            <p:extLst>
              <p:ext uri="{D42A27DB-BD31-4B8C-83A1-F6EECF244321}">
                <p14:modId xmlns:p14="http://schemas.microsoft.com/office/powerpoint/2010/main" val="1414328358"/>
              </p:ext>
            </p:extLst>
          </p:nvPr>
        </p:nvGraphicFramePr>
        <p:xfrm>
          <a:off x="1354885" y="2716435"/>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5"/>
                  </a:ext>
                </a:extLst>
              </a:tr>
            </a:tbl>
          </a:graphicData>
        </a:graphic>
      </p:graphicFrame>
      <p:sp>
        <p:nvSpPr>
          <p:cNvPr id="23" name="矩形 22">
            <a:extLst>
              <a:ext uri="{FF2B5EF4-FFF2-40B4-BE49-F238E27FC236}">
                <a16:creationId xmlns:a16="http://schemas.microsoft.com/office/drawing/2014/main" id="{3F19801A-4F92-428E-8CE0-AD0A8DDDD1F1}"/>
              </a:ext>
            </a:extLst>
          </p:cNvPr>
          <p:cNvSpPr/>
          <p:nvPr/>
        </p:nvSpPr>
        <p:spPr>
          <a:xfrm>
            <a:off x="1369399" y="2745463"/>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4" name="直線接點 8">
            <a:extLst>
              <a:ext uri="{FF2B5EF4-FFF2-40B4-BE49-F238E27FC236}">
                <a16:creationId xmlns:a16="http://schemas.microsoft.com/office/drawing/2014/main" id="{A32CA719-4BF5-4C06-8153-7CE44597BE62}"/>
              </a:ext>
            </a:extLst>
          </p:cNvPr>
          <p:cNvCxnSpPr>
            <a:cxnSpLocks/>
          </p:cNvCxnSpPr>
          <p:nvPr/>
        </p:nvCxnSpPr>
        <p:spPr>
          <a:xfrm>
            <a:off x="1015542" y="3756934"/>
            <a:ext cx="339343" cy="316587"/>
          </a:xfrm>
          <a:prstGeom prst="line">
            <a:avLst/>
          </a:prstGeom>
          <a:noFill/>
          <a:ln w="38100" cap="flat" cmpd="sng" algn="ctr">
            <a:solidFill>
              <a:srgbClr val="FF0000"/>
            </a:solidFill>
            <a:prstDash val="solid"/>
            <a:miter lim="800000"/>
          </a:ln>
          <a:effectLst/>
        </p:spPr>
      </p:cxnSp>
      <p:cxnSp>
        <p:nvCxnSpPr>
          <p:cNvPr id="25" name="直線接點 9">
            <a:extLst>
              <a:ext uri="{FF2B5EF4-FFF2-40B4-BE49-F238E27FC236}">
                <a16:creationId xmlns:a16="http://schemas.microsoft.com/office/drawing/2014/main" id="{17D20A3E-3D3C-413E-AD27-FFF214415E86}"/>
              </a:ext>
            </a:extLst>
          </p:cNvPr>
          <p:cNvCxnSpPr>
            <a:cxnSpLocks/>
          </p:cNvCxnSpPr>
          <p:nvPr/>
        </p:nvCxnSpPr>
        <p:spPr>
          <a:xfrm>
            <a:off x="2428490" y="2410509"/>
            <a:ext cx="339343" cy="316587"/>
          </a:xfrm>
          <a:prstGeom prst="line">
            <a:avLst/>
          </a:prstGeom>
          <a:noFill/>
          <a:ln w="38100" cap="flat" cmpd="sng" algn="ctr">
            <a:solidFill>
              <a:srgbClr val="FF0000"/>
            </a:solidFill>
            <a:prstDash val="solid"/>
            <a:miter lim="800000"/>
          </a:ln>
          <a:effectLst/>
        </p:spPr>
      </p:cxnSp>
      <p:cxnSp>
        <p:nvCxnSpPr>
          <p:cNvPr id="26" name="直線接點 10">
            <a:extLst>
              <a:ext uri="{FF2B5EF4-FFF2-40B4-BE49-F238E27FC236}">
                <a16:creationId xmlns:a16="http://schemas.microsoft.com/office/drawing/2014/main" id="{8A44AF1D-BFE2-4DE5-B7F2-642FA6766369}"/>
              </a:ext>
            </a:extLst>
          </p:cNvPr>
          <p:cNvCxnSpPr>
            <a:cxnSpLocks/>
          </p:cNvCxnSpPr>
          <p:nvPr/>
        </p:nvCxnSpPr>
        <p:spPr>
          <a:xfrm>
            <a:off x="1040181" y="2468302"/>
            <a:ext cx="339343" cy="316587"/>
          </a:xfrm>
          <a:prstGeom prst="line">
            <a:avLst/>
          </a:prstGeom>
          <a:noFill/>
          <a:ln w="38100" cap="flat" cmpd="sng" algn="ctr">
            <a:solidFill>
              <a:srgbClr val="FF0000"/>
            </a:solidFill>
            <a:prstDash val="solid"/>
            <a:miter lim="800000"/>
          </a:ln>
          <a:effectLst/>
        </p:spPr>
      </p:cxnSp>
      <p:sp>
        <p:nvSpPr>
          <p:cNvPr id="27" name="矩形 26">
            <a:extLst>
              <a:ext uri="{FF2B5EF4-FFF2-40B4-BE49-F238E27FC236}">
                <a16:creationId xmlns:a16="http://schemas.microsoft.com/office/drawing/2014/main" id="{75AE32EE-2112-42A6-958C-B212FD2EA180}"/>
              </a:ext>
            </a:extLst>
          </p:cNvPr>
          <p:cNvSpPr/>
          <p:nvPr/>
        </p:nvSpPr>
        <p:spPr>
          <a:xfrm>
            <a:off x="2283596" y="3615304"/>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aphicFrame>
        <p:nvGraphicFramePr>
          <p:cNvPr id="28" name="表格 23">
            <a:extLst>
              <a:ext uri="{FF2B5EF4-FFF2-40B4-BE49-F238E27FC236}">
                <a16:creationId xmlns:a16="http://schemas.microsoft.com/office/drawing/2014/main" id="{03BBD703-D1BE-43D3-8703-5D7E304FCE74}"/>
              </a:ext>
            </a:extLst>
          </p:cNvPr>
          <p:cNvGraphicFramePr>
            <a:graphicFrameLocks noGrp="1"/>
          </p:cNvGraphicFramePr>
          <p:nvPr>
            <p:extLst>
              <p:ext uri="{D42A27DB-BD31-4B8C-83A1-F6EECF244321}">
                <p14:modId xmlns:p14="http://schemas.microsoft.com/office/powerpoint/2010/main" val="3935125029"/>
              </p:ext>
            </p:extLst>
          </p:nvPr>
        </p:nvGraphicFramePr>
        <p:xfrm>
          <a:off x="5678163" y="160702"/>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414211929"/>
                  </a:ext>
                </a:extLst>
              </a:tr>
            </a:tbl>
          </a:graphicData>
        </a:graphic>
      </p:graphicFrame>
      <p:graphicFrame>
        <p:nvGraphicFramePr>
          <p:cNvPr id="29" name="表格 23">
            <a:extLst>
              <a:ext uri="{FF2B5EF4-FFF2-40B4-BE49-F238E27FC236}">
                <a16:creationId xmlns:a16="http://schemas.microsoft.com/office/drawing/2014/main" id="{89267B08-E868-4674-9E6C-2B071F96FD76}"/>
              </a:ext>
            </a:extLst>
          </p:cNvPr>
          <p:cNvGraphicFramePr>
            <a:graphicFrameLocks noGrp="1"/>
          </p:cNvGraphicFramePr>
          <p:nvPr>
            <p:extLst>
              <p:ext uri="{D42A27DB-BD31-4B8C-83A1-F6EECF244321}">
                <p14:modId xmlns:p14="http://schemas.microsoft.com/office/powerpoint/2010/main" val="2808088591"/>
              </p:ext>
            </p:extLst>
          </p:nvPr>
        </p:nvGraphicFramePr>
        <p:xfrm>
          <a:off x="5678163" y="1530606"/>
          <a:ext cx="421389" cy="37084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1825862684"/>
                  </a:ext>
                </a:extLst>
              </a:tr>
            </a:tbl>
          </a:graphicData>
        </a:graphic>
      </p:graphicFrame>
      <p:sp>
        <p:nvSpPr>
          <p:cNvPr id="30" name="文字方塊 15">
            <a:extLst>
              <a:ext uri="{FF2B5EF4-FFF2-40B4-BE49-F238E27FC236}">
                <a16:creationId xmlns:a16="http://schemas.microsoft.com/office/drawing/2014/main" id="{4F0AC85E-2126-4F46-B9AE-EB37FD377DAD}"/>
              </a:ext>
            </a:extLst>
          </p:cNvPr>
          <p:cNvSpPr txBox="1"/>
          <p:nvPr/>
        </p:nvSpPr>
        <p:spPr>
          <a:xfrm rot="5400000">
            <a:off x="5624000" y="978933"/>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aphicFrame>
        <p:nvGraphicFramePr>
          <p:cNvPr id="31" name="表格 23">
            <a:extLst>
              <a:ext uri="{FF2B5EF4-FFF2-40B4-BE49-F238E27FC236}">
                <a16:creationId xmlns:a16="http://schemas.microsoft.com/office/drawing/2014/main" id="{83C936C4-E597-41FF-BA39-1D661C187ABD}"/>
              </a:ext>
            </a:extLst>
          </p:cNvPr>
          <p:cNvGraphicFramePr>
            <a:graphicFrameLocks noGrp="1"/>
          </p:cNvGraphicFramePr>
          <p:nvPr>
            <p:extLst>
              <p:ext uri="{D42A27DB-BD31-4B8C-83A1-F6EECF244321}">
                <p14:modId xmlns:p14="http://schemas.microsoft.com/office/powerpoint/2010/main" val="2526951573"/>
              </p:ext>
            </p:extLst>
          </p:nvPr>
        </p:nvGraphicFramePr>
        <p:xfrm>
          <a:off x="5678687" y="1931638"/>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414211929"/>
                  </a:ext>
                </a:extLst>
              </a:tr>
            </a:tbl>
          </a:graphicData>
        </a:graphic>
      </p:graphicFrame>
      <p:sp>
        <p:nvSpPr>
          <p:cNvPr id="32" name="文字方塊 18">
            <a:extLst>
              <a:ext uri="{FF2B5EF4-FFF2-40B4-BE49-F238E27FC236}">
                <a16:creationId xmlns:a16="http://schemas.microsoft.com/office/drawing/2014/main" id="{E2BCD5B1-1A04-4B73-85F7-50BC88E4B83F}"/>
              </a:ext>
            </a:extLst>
          </p:cNvPr>
          <p:cNvSpPr txBox="1"/>
          <p:nvPr/>
        </p:nvSpPr>
        <p:spPr>
          <a:xfrm rot="5400000">
            <a:off x="5624524" y="2749869"/>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p:nvGrpSpPr>
          <p:cNvPr id="33" name="群組 24">
            <a:extLst>
              <a:ext uri="{FF2B5EF4-FFF2-40B4-BE49-F238E27FC236}">
                <a16:creationId xmlns:a16="http://schemas.microsoft.com/office/drawing/2014/main" id="{14D0E7F6-2587-490C-BB8D-2BDBDC4D5B6E}"/>
              </a:ext>
            </a:extLst>
          </p:cNvPr>
          <p:cNvGrpSpPr/>
          <p:nvPr/>
        </p:nvGrpSpPr>
        <p:grpSpPr>
          <a:xfrm>
            <a:off x="7265429" y="1198902"/>
            <a:ext cx="638175" cy="638175"/>
            <a:chOff x="8370546" y="1983114"/>
            <a:chExt cx="638175" cy="638175"/>
          </a:xfrm>
        </p:grpSpPr>
        <p:sp>
          <p:nvSpPr>
            <p:cNvPr id="34" name="橢圓 25">
              <a:extLst>
                <a:ext uri="{FF2B5EF4-FFF2-40B4-BE49-F238E27FC236}">
                  <a16:creationId xmlns:a16="http://schemas.microsoft.com/office/drawing/2014/main" id="{AB4B8FE4-ED63-4834-A31A-8C4A08C0ADDE}"/>
                </a:ext>
              </a:extLst>
            </p:cNvPr>
            <p:cNvSpPr/>
            <p:nvPr/>
          </p:nvSpPr>
          <p:spPr>
            <a:xfrm>
              <a:off x="8370546" y="1983114"/>
              <a:ext cx="638175" cy="63817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手繪多邊形 108">
              <a:extLst>
                <a:ext uri="{FF2B5EF4-FFF2-40B4-BE49-F238E27FC236}">
                  <a16:creationId xmlns:a16="http://schemas.microsoft.com/office/drawing/2014/main" id="{40A10ACC-A2D3-4868-AE10-0DABB825F51F}"/>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36" name="直線單箭頭接點 27">
            <a:extLst>
              <a:ext uri="{FF2B5EF4-FFF2-40B4-BE49-F238E27FC236}">
                <a16:creationId xmlns:a16="http://schemas.microsoft.com/office/drawing/2014/main" id="{DFD54DC3-A617-494D-89C0-003EADE39BCE}"/>
              </a:ext>
            </a:extLst>
          </p:cNvPr>
          <p:cNvCxnSpPr>
            <a:cxnSpLocks/>
          </p:cNvCxnSpPr>
          <p:nvPr/>
        </p:nvCxnSpPr>
        <p:spPr>
          <a:xfrm>
            <a:off x="7917687" y="1502674"/>
            <a:ext cx="658907" cy="0"/>
          </a:xfrm>
          <a:prstGeom prst="straightConnector1">
            <a:avLst/>
          </a:prstGeom>
          <a:noFill/>
          <a:ln w="38100" cap="flat" cmpd="sng" algn="ctr">
            <a:solidFill>
              <a:sysClr val="windowText" lastClr="000000"/>
            </a:solidFill>
            <a:prstDash val="solid"/>
            <a:miter lim="800000"/>
            <a:tailEnd type="triangle"/>
          </a:ln>
          <a:effectLst/>
        </p:spPr>
      </p:cxnSp>
      <p:cxnSp>
        <p:nvCxnSpPr>
          <p:cNvPr id="37" name="直線單箭頭接點 28">
            <a:extLst>
              <a:ext uri="{FF2B5EF4-FFF2-40B4-BE49-F238E27FC236}">
                <a16:creationId xmlns:a16="http://schemas.microsoft.com/office/drawing/2014/main" id="{C1260051-16C3-408E-9748-EC4F43BC1034}"/>
              </a:ext>
            </a:extLst>
          </p:cNvPr>
          <p:cNvCxnSpPr>
            <a:cxnSpLocks/>
            <a:endCxn id="34" idx="2"/>
          </p:cNvCxnSpPr>
          <p:nvPr/>
        </p:nvCxnSpPr>
        <p:spPr>
          <a:xfrm>
            <a:off x="6099552" y="342468"/>
            <a:ext cx="1165877" cy="1175522"/>
          </a:xfrm>
          <a:prstGeom prst="straightConnector1">
            <a:avLst/>
          </a:prstGeom>
          <a:noFill/>
          <a:ln w="38100" cap="flat" cmpd="sng" algn="ctr">
            <a:solidFill>
              <a:sysClr val="windowText" lastClr="000000"/>
            </a:solidFill>
            <a:prstDash val="solid"/>
            <a:miter lim="800000"/>
            <a:tailEnd type="triangle"/>
          </a:ln>
          <a:effectLst/>
        </p:spPr>
      </p:cxnSp>
      <p:cxnSp>
        <p:nvCxnSpPr>
          <p:cNvPr id="38" name="直線單箭頭接點 29">
            <a:extLst>
              <a:ext uri="{FF2B5EF4-FFF2-40B4-BE49-F238E27FC236}">
                <a16:creationId xmlns:a16="http://schemas.microsoft.com/office/drawing/2014/main" id="{D74EA2B5-7F1F-44CC-9C0D-56593DFD27F0}"/>
              </a:ext>
            </a:extLst>
          </p:cNvPr>
          <p:cNvCxnSpPr>
            <a:cxnSpLocks/>
            <a:endCxn id="34" idx="2"/>
          </p:cNvCxnSpPr>
          <p:nvPr/>
        </p:nvCxnSpPr>
        <p:spPr>
          <a:xfrm>
            <a:off x="6105089" y="701704"/>
            <a:ext cx="1160340" cy="816286"/>
          </a:xfrm>
          <a:prstGeom prst="straightConnector1">
            <a:avLst/>
          </a:prstGeom>
          <a:noFill/>
          <a:ln w="38100" cap="flat" cmpd="sng" algn="ctr">
            <a:solidFill>
              <a:sysClr val="windowText" lastClr="000000"/>
            </a:solidFill>
            <a:prstDash val="solid"/>
            <a:miter lim="800000"/>
            <a:tailEnd type="triangle"/>
          </a:ln>
          <a:effectLst/>
        </p:spPr>
      </p:cxnSp>
      <p:cxnSp>
        <p:nvCxnSpPr>
          <p:cNvPr id="39" name="直線單箭頭接點 30">
            <a:extLst>
              <a:ext uri="{FF2B5EF4-FFF2-40B4-BE49-F238E27FC236}">
                <a16:creationId xmlns:a16="http://schemas.microsoft.com/office/drawing/2014/main" id="{19FA077E-0993-4050-BAE1-69B966E9E05B}"/>
              </a:ext>
            </a:extLst>
          </p:cNvPr>
          <p:cNvCxnSpPr>
            <a:cxnSpLocks/>
            <a:endCxn id="34" idx="2"/>
          </p:cNvCxnSpPr>
          <p:nvPr/>
        </p:nvCxnSpPr>
        <p:spPr>
          <a:xfrm flipV="1">
            <a:off x="6105089" y="1517990"/>
            <a:ext cx="1160340" cy="190190"/>
          </a:xfrm>
          <a:prstGeom prst="straightConnector1">
            <a:avLst/>
          </a:prstGeom>
          <a:noFill/>
          <a:ln w="38100" cap="flat" cmpd="sng" algn="ctr">
            <a:solidFill>
              <a:sysClr val="windowText" lastClr="000000"/>
            </a:solidFill>
            <a:prstDash val="solid"/>
            <a:miter lim="800000"/>
            <a:tailEnd type="triangle"/>
          </a:ln>
          <a:effectLst/>
        </p:spPr>
      </p:cxnSp>
      <p:sp>
        <p:nvSpPr>
          <p:cNvPr id="40" name="文字方塊 31">
            <a:extLst>
              <a:ext uri="{FF2B5EF4-FFF2-40B4-BE49-F238E27FC236}">
                <a16:creationId xmlns:a16="http://schemas.microsoft.com/office/drawing/2014/main" id="{7C6BE26E-AE60-407C-80D0-9AF2BAE18E83}"/>
              </a:ext>
            </a:extLst>
          </p:cNvPr>
          <p:cNvSpPr txBox="1"/>
          <p:nvPr/>
        </p:nvSpPr>
        <p:spPr>
          <a:xfrm>
            <a:off x="7005431" y="360688"/>
            <a:ext cx="1194619"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3 x 3 x 3 weights</a:t>
            </a:r>
            <a:endParaRPr lang="zh-TW" altLang="en-US" sz="2400" dirty="0">
              <a:solidFill>
                <a:prstClr val="black"/>
              </a:solidFill>
              <a:latin typeface="Calibri" panose="020F0502020204030204"/>
              <a:ea typeface="新細明體" panose="02020500000000000000" pitchFamily="18" charset="-120"/>
            </a:endParaRPr>
          </a:p>
        </p:txBody>
      </p:sp>
      <p:cxnSp>
        <p:nvCxnSpPr>
          <p:cNvPr id="41" name="直線單箭頭接點 32">
            <a:extLst>
              <a:ext uri="{FF2B5EF4-FFF2-40B4-BE49-F238E27FC236}">
                <a16:creationId xmlns:a16="http://schemas.microsoft.com/office/drawing/2014/main" id="{3ACCFFCB-4861-4257-965B-D0F90CFD95C4}"/>
              </a:ext>
            </a:extLst>
          </p:cNvPr>
          <p:cNvCxnSpPr>
            <a:cxnSpLocks/>
          </p:cNvCxnSpPr>
          <p:nvPr/>
        </p:nvCxnSpPr>
        <p:spPr>
          <a:xfrm flipV="1">
            <a:off x="7585357" y="1837077"/>
            <a:ext cx="0" cy="587885"/>
          </a:xfrm>
          <a:prstGeom prst="straightConnector1">
            <a:avLst/>
          </a:prstGeom>
          <a:noFill/>
          <a:ln w="38100" cap="flat" cmpd="sng" algn="ctr">
            <a:solidFill>
              <a:sysClr val="windowText" lastClr="000000"/>
            </a:solidFill>
            <a:prstDash val="solid"/>
            <a:miter lim="800000"/>
            <a:tailEnd type="triangle"/>
          </a:ln>
          <a:effectLst/>
        </p:spPr>
      </p:cxnSp>
      <p:sp>
        <p:nvSpPr>
          <p:cNvPr id="42" name="矩形 41">
            <a:extLst>
              <a:ext uri="{FF2B5EF4-FFF2-40B4-BE49-F238E27FC236}">
                <a16:creationId xmlns:a16="http://schemas.microsoft.com/office/drawing/2014/main" id="{A9B8C17F-7125-4468-9F34-69B7A2ED6463}"/>
              </a:ext>
            </a:extLst>
          </p:cNvPr>
          <p:cNvSpPr/>
          <p:nvPr/>
        </p:nvSpPr>
        <p:spPr>
          <a:xfrm flipH="1">
            <a:off x="7435884" y="2469713"/>
            <a:ext cx="333714" cy="33371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3" name="直線單箭頭接點 34">
            <a:extLst>
              <a:ext uri="{FF2B5EF4-FFF2-40B4-BE49-F238E27FC236}">
                <a16:creationId xmlns:a16="http://schemas.microsoft.com/office/drawing/2014/main" id="{D153C1DD-00E3-4812-BAB6-5D0CEEFF9A4E}"/>
              </a:ext>
            </a:extLst>
          </p:cNvPr>
          <p:cNvCxnSpPr>
            <a:cxnSpLocks/>
            <a:endCxn id="34" idx="2"/>
          </p:cNvCxnSpPr>
          <p:nvPr/>
        </p:nvCxnSpPr>
        <p:spPr>
          <a:xfrm flipV="1">
            <a:off x="6094350" y="1517990"/>
            <a:ext cx="1171079" cy="581372"/>
          </a:xfrm>
          <a:prstGeom prst="straightConnector1">
            <a:avLst/>
          </a:prstGeom>
          <a:noFill/>
          <a:ln w="38100" cap="flat" cmpd="sng" algn="ctr">
            <a:solidFill>
              <a:sysClr val="windowText" lastClr="000000"/>
            </a:solidFill>
            <a:prstDash val="solid"/>
            <a:miter lim="800000"/>
            <a:tailEnd type="triangle"/>
          </a:ln>
          <a:effectLst/>
        </p:spPr>
      </p:cxnSp>
      <p:cxnSp>
        <p:nvCxnSpPr>
          <p:cNvPr id="44" name="直線單箭頭接點 35">
            <a:extLst>
              <a:ext uri="{FF2B5EF4-FFF2-40B4-BE49-F238E27FC236}">
                <a16:creationId xmlns:a16="http://schemas.microsoft.com/office/drawing/2014/main" id="{007D7CDA-CF5C-4684-923A-2E8C8E924E0C}"/>
              </a:ext>
            </a:extLst>
          </p:cNvPr>
          <p:cNvCxnSpPr>
            <a:cxnSpLocks/>
            <a:endCxn id="34" idx="2"/>
          </p:cNvCxnSpPr>
          <p:nvPr/>
        </p:nvCxnSpPr>
        <p:spPr>
          <a:xfrm flipV="1">
            <a:off x="6083611" y="1517990"/>
            <a:ext cx="1181818" cy="925722"/>
          </a:xfrm>
          <a:prstGeom prst="straightConnector1">
            <a:avLst/>
          </a:prstGeom>
          <a:noFill/>
          <a:ln w="38100" cap="flat" cmpd="sng" algn="ctr">
            <a:solidFill>
              <a:sysClr val="windowText" lastClr="000000"/>
            </a:solidFill>
            <a:prstDash val="solid"/>
            <a:miter lim="800000"/>
            <a:tailEnd type="triangle"/>
          </a:ln>
          <a:effectLst/>
        </p:spPr>
      </p:cxnSp>
      <p:sp>
        <p:nvSpPr>
          <p:cNvPr id="45" name="文字方塊 40">
            <a:extLst>
              <a:ext uri="{FF2B5EF4-FFF2-40B4-BE49-F238E27FC236}">
                <a16:creationId xmlns:a16="http://schemas.microsoft.com/office/drawing/2014/main" id="{86DB5BCD-0B6F-4B34-A27F-F2B5F7522823}"/>
              </a:ext>
            </a:extLst>
          </p:cNvPr>
          <p:cNvSpPr txBox="1"/>
          <p:nvPr/>
        </p:nvSpPr>
        <p:spPr>
          <a:xfrm>
            <a:off x="7772570" y="1930154"/>
            <a:ext cx="1194619"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bias</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46" name="表格 23">
            <a:extLst>
              <a:ext uri="{FF2B5EF4-FFF2-40B4-BE49-F238E27FC236}">
                <a16:creationId xmlns:a16="http://schemas.microsoft.com/office/drawing/2014/main" id="{65AB3379-0DE0-4EA4-A857-EF22A502C561}"/>
              </a:ext>
            </a:extLst>
          </p:cNvPr>
          <p:cNvGraphicFramePr>
            <a:graphicFrameLocks noGrp="1"/>
          </p:cNvGraphicFramePr>
          <p:nvPr>
            <p:extLst>
              <p:ext uri="{D42A27DB-BD31-4B8C-83A1-F6EECF244321}">
                <p14:modId xmlns:p14="http://schemas.microsoft.com/office/powerpoint/2010/main" val="4022641862"/>
              </p:ext>
            </p:extLst>
          </p:nvPr>
        </p:nvGraphicFramePr>
        <p:xfrm>
          <a:off x="5679003" y="3498358"/>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60000"/>
                        <a:lumOff val="4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60000"/>
                        <a:lumOff val="40000"/>
                      </a:srgbClr>
                    </a:solidFill>
                  </a:tcPr>
                </a:tc>
                <a:extLst>
                  <a:ext uri="{0D108BD9-81ED-4DB2-BD59-A6C34878D82A}">
                    <a16:rowId xmlns:a16="http://schemas.microsoft.com/office/drawing/2014/main" val="414211929"/>
                  </a:ext>
                </a:extLst>
              </a:tr>
            </a:tbl>
          </a:graphicData>
        </a:graphic>
      </p:graphicFrame>
      <p:graphicFrame>
        <p:nvGraphicFramePr>
          <p:cNvPr id="47" name="表格 23">
            <a:extLst>
              <a:ext uri="{FF2B5EF4-FFF2-40B4-BE49-F238E27FC236}">
                <a16:creationId xmlns:a16="http://schemas.microsoft.com/office/drawing/2014/main" id="{E64D7E9E-2479-4ACD-AE1E-CA630F0FA342}"/>
              </a:ext>
            </a:extLst>
          </p:cNvPr>
          <p:cNvGraphicFramePr>
            <a:graphicFrameLocks noGrp="1"/>
          </p:cNvGraphicFramePr>
          <p:nvPr>
            <p:extLst>
              <p:ext uri="{D42A27DB-BD31-4B8C-83A1-F6EECF244321}">
                <p14:modId xmlns:p14="http://schemas.microsoft.com/office/powerpoint/2010/main" val="3687414697"/>
              </p:ext>
            </p:extLst>
          </p:nvPr>
        </p:nvGraphicFramePr>
        <p:xfrm>
          <a:off x="5679003" y="4868262"/>
          <a:ext cx="421389" cy="37084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60000"/>
                        <a:lumOff val="40000"/>
                      </a:srgbClr>
                    </a:solidFill>
                  </a:tcPr>
                </a:tc>
                <a:extLst>
                  <a:ext uri="{0D108BD9-81ED-4DB2-BD59-A6C34878D82A}">
                    <a16:rowId xmlns:a16="http://schemas.microsoft.com/office/drawing/2014/main" val="1825862684"/>
                  </a:ext>
                </a:extLst>
              </a:tr>
            </a:tbl>
          </a:graphicData>
        </a:graphic>
      </p:graphicFrame>
      <p:sp>
        <p:nvSpPr>
          <p:cNvPr id="48" name="文字方塊 43">
            <a:extLst>
              <a:ext uri="{FF2B5EF4-FFF2-40B4-BE49-F238E27FC236}">
                <a16:creationId xmlns:a16="http://schemas.microsoft.com/office/drawing/2014/main" id="{FB618692-CB54-4C61-8D23-0F7E1874A42B}"/>
              </a:ext>
            </a:extLst>
          </p:cNvPr>
          <p:cNvSpPr txBox="1"/>
          <p:nvPr/>
        </p:nvSpPr>
        <p:spPr>
          <a:xfrm rot="5400000">
            <a:off x="5624840" y="4316589"/>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aphicFrame>
        <p:nvGraphicFramePr>
          <p:cNvPr id="49" name="表格 23">
            <a:extLst>
              <a:ext uri="{FF2B5EF4-FFF2-40B4-BE49-F238E27FC236}">
                <a16:creationId xmlns:a16="http://schemas.microsoft.com/office/drawing/2014/main" id="{F4F5A8CE-4FC6-4DE7-93F1-1BE6EA6CA8B2}"/>
              </a:ext>
            </a:extLst>
          </p:cNvPr>
          <p:cNvGraphicFramePr>
            <a:graphicFrameLocks noGrp="1"/>
          </p:cNvGraphicFramePr>
          <p:nvPr>
            <p:extLst>
              <p:ext uri="{D42A27DB-BD31-4B8C-83A1-F6EECF244321}">
                <p14:modId xmlns:p14="http://schemas.microsoft.com/office/powerpoint/2010/main" val="21407688"/>
              </p:ext>
            </p:extLst>
          </p:nvPr>
        </p:nvGraphicFramePr>
        <p:xfrm>
          <a:off x="5679527" y="5269294"/>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lumMod val="60000"/>
                        <a:lumOff val="4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60000"/>
                        <a:lumOff val="40000"/>
                      </a:srgbClr>
                    </a:solidFill>
                  </a:tcPr>
                </a:tc>
                <a:extLst>
                  <a:ext uri="{0D108BD9-81ED-4DB2-BD59-A6C34878D82A}">
                    <a16:rowId xmlns:a16="http://schemas.microsoft.com/office/drawing/2014/main" val="414211929"/>
                  </a:ext>
                </a:extLst>
              </a:tr>
            </a:tbl>
          </a:graphicData>
        </a:graphic>
      </p:graphicFrame>
      <p:sp>
        <p:nvSpPr>
          <p:cNvPr id="50" name="文字方塊 45">
            <a:extLst>
              <a:ext uri="{FF2B5EF4-FFF2-40B4-BE49-F238E27FC236}">
                <a16:creationId xmlns:a16="http://schemas.microsoft.com/office/drawing/2014/main" id="{22D0E52D-1E7B-41E2-8DC5-B4D42F16897E}"/>
              </a:ext>
            </a:extLst>
          </p:cNvPr>
          <p:cNvSpPr txBox="1"/>
          <p:nvPr/>
        </p:nvSpPr>
        <p:spPr>
          <a:xfrm rot="5400000">
            <a:off x="5625364" y="6087525"/>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p:nvGrpSpPr>
          <p:cNvPr id="51" name="群組 46">
            <a:extLst>
              <a:ext uri="{FF2B5EF4-FFF2-40B4-BE49-F238E27FC236}">
                <a16:creationId xmlns:a16="http://schemas.microsoft.com/office/drawing/2014/main" id="{07824406-B4EC-47A4-9539-68EACCD45496}"/>
              </a:ext>
            </a:extLst>
          </p:cNvPr>
          <p:cNvGrpSpPr/>
          <p:nvPr/>
        </p:nvGrpSpPr>
        <p:grpSpPr>
          <a:xfrm>
            <a:off x="7266269" y="4536558"/>
            <a:ext cx="638175" cy="638175"/>
            <a:chOff x="8370546" y="1983114"/>
            <a:chExt cx="638175" cy="638175"/>
          </a:xfrm>
        </p:grpSpPr>
        <p:sp>
          <p:nvSpPr>
            <p:cNvPr id="52" name="橢圓 47">
              <a:extLst>
                <a:ext uri="{FF2B5EF4-FFF2-40B4-BE49-F238E27FC236}">
                  <a16:creationId xmlns:a16="http://schemas.microsoft.com/office/drawing/2014/main" id="{70720B38-EEC9-40F9-BF48-48D233ADA71D}"/>
                </a:ext>
              </a:extLst>
            </p:cNvPr>
            <p:cNvSpPr/>
            <p:nvPr/>
          </p:nvSpPr>
          <p:spPr>
            <a:xfrm>
              <a:off x="8370546" y="1983114"/>
              <a:ext cx="638175" cy="63817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手繪多邊形 108">
              <a:extLst>
                <a:ext uri="{FF2B5EF4-FFF2-40B4-BE49-F238E27FC236}">
                  <a16:creationId xmlns:a16="http://schemas.microsoft.com/office/drawing/2014/main" id="{22A73A98-03C9-46B1-83DF-D09309D0FF49}"/>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54" name="直線單箭頭接點 49">
            <a:extLst>
              <a:ext uri="{FF2B5EF4-FFF2-40B4-BE49-F238E27FC236}">
                <a16:creationId xmlns:a16="http://schemas.microsoft.com/office/drawing/2014/main" id="{80C47A50-79B7-4654-99FE-E449A70819F8}"/>
              </a:ext>
            </a:extLst>
          </p:cNvPr>
          <p:cNvCxnSpPr>
            <a:cxnSpLocks/>
          </p:cNvCxnSpPr>
          <p:nvPr/>
        </p:nvCxnSpPr>
        <p:spPr>
          <a:xfrm>
            <a:off x="7918527" y="4840330"/>
            <a:ext cx="658907" cy="0"/>
          </a:xfrm>
          <a:prstGeom prst="straightConnector1">
            <a:avLst/>
          </a:prstGeom>
          <a:noFill/>
          <a:ln w="38100" cap="flat" cmpd="sng" algn="ctr">
            <a:solidFill>
              <a:sysClr val="windowText" lastClr="000000"/>
            </a:solidFill>
            <a:prstDash val="solid"/>
            <a:miter lim="800000"/>
            <a:tailEnd type="triangle"/>
          </a:ln>
          <a:effectLst/>
        </p:spPr>
      </p:cxnSp>
      <p:cxnSp>
        <p:nvCxnSpPr>
          <p:cNvPr id="55" name="直線單箭頭接點 50">
            <a:extLst>
              <a:ext uri="{FF2B5EF4-FFF2-40B4-BE49-F238E27FC236}">
                <a16:creationId xmlns:a16="http://schemas.microsoft.com/office/drawing/2014/main" id="{38406E6A-7B66-44EC-B6B8-916430BFF7DC}"/>
              </a:ext>
            </a:extLst>
          </p:cNvPr>
          <p:cNvCxnSpPr>
            <a:cxnSpLocks/>
            <a:endCxn id="52" idx="2"/>
          </p:cNvCxnSpPr>
          <p:nvPr/>
        </p:nvCxnSpPr>
        <p:spPr>
          <a:xfrm>
            <a:off x="6100392" y="3680124"/>
            <a:ext cx="1165877" cy="1175522"/>
          </a:xfrm>
          <a:prstGeom prst="straightConnector1">
            <a:avLst/>
          </a:prstGeom>
          <a:noFill/>
          <a:ln w="38100" cap="flat" cmpd="sng" algn="ctr">
            <a:solidFill>
              <a:sysClr val="windowText" lastClr="000000"/>
            </a:solidFill>
            <a:prstDash val="solid"/>
            <a:miter lim="800000"/>
            <a:tailEnd type="triangle"/>
          </a:ln>
          <a:effectLst/>
        </p:spPr>
      </p:cxnSp>
      <p:cxnSp>
        <p:nvCxnSpPr>
          <p:cNvPr id="56" name="直線單箭頭接點 51">
            <a:extLst>
              <a:ext uri="{FF2B5EF4-FFF2-40B4-BE49-F238E27FC236}">
                <a16:creationId xmlns:a16="http://schemas.microsoft.com/office/drawing/2014/main" id="{4465183E-E137-4891-9A87-A75C872B3615}"/>
              </a:ext>
            </a:extLst>
          </p:cNvPr>
          <p:cNvCxnSpPr>
            <a:cxnSpLocks/>
            <a:endCxn id="52" idx="2"/>
          </p:cNvCxnSpPr>
          <p:nvPr/>
        </p:nvCxnSpPr>
        <p:spPr>
          <a:xfrm>
            <a:off x="6105929" y="4039360"/>
            <a:ext cx="1160340" cy="816286"/>
          </a:xfrm>
          <a:prstGeom prst="straightConnector1">
            <a:avLst/>
          </a:prstGeom>
          <a:noFill/>
          <a:ln w="38100" cap="flat" cmpd="sng" algn="ctr">
            <a:solidFill>
              <a:sysClr val="windowText" lastClr="000000"/>
            </a:solidFill>
            <a:prstDash val="solid"/>
            <a:miter lim="800000"/>
            <a:tailEnd type="triangle"/>
          </a:ln>
          <a:effectLst/>
        </p:spPr>
      </p:cxnSp>
      <p:cxnSp>
        <p:nvCxnSpPr>
          <p:cNvPr id="57" name="直線單箭頭接點 52">
            <a:extLst>
              <a:ext uri="{FF2B5EF4-FFF2-40B4-BE49-F238E27FC236}">
                <a16:creationId xmlns:a16="http://schemas.microsoft.com/office/drawing/2014/main" id="{D6A8881F-D2A4-4737-A401-BA97A57303D6}"/>
              </a:ext>
            </a:extLst>
          </p:cNvPr>
          <p:cNvCxnSpPr>
            <a:cxnSpLocks/>
            <a:endCxn id="52" idx="2"/>
          </p:cNvCxnSpPr>
          <p:nvPr/>
        </p:nvCxnSpPr>
        <p:spPr>
          <a:xfrm flipV="1">
            <a:off x="6105929" y="4855646"/>
            <a:ext cx="1160340" cy="190190"/>
          </a:xfrm>
          <a:prstGeom prst="straightConnector1">
            <a:avLst/>
          </a:prstGeom>
          <a:noFill/>
          <a:ln w="38100" cap="flat" cmpd="sng" algn="ctr">
            <a:solidFill>
              <a:sysClr val="windowText" lastClr="000000"/>
            </a:solidFill>
            <a:prstDash val="solid"/>
            <a:miter lim="800000"/>
            <a:tailEnd type="triangle"/>
          </a:ln>
          <a:effectLst/>
        </p:spPr>
      </p:cxnSp>
      <p:sp>
        <p:nvSpPr>
          <p:cNvPr id="58" name="文字方塊 53">
            <a:extLst>
              <a:ext uri="{FF2B5EF4-FFF2-40B4-BE49-F238E27FC236}">
                <a16:creationId xmlns:a16="http://schemas.microsoft.com/office/drawing/2014/main" id="{3BBB7F16-A54E-4F45-ABF3-42096C8189AF}"/>
              </a:ext>
            </a:extLst>
          </p:cNvPr>
          <p:cNvSpPr txBox="1"/>
          <p:nvPr/>
        </p:nvSpPr>
        <p:spPr>
          <a:xfrm>
            <a:off x="6979930" y="3653668"/>
            <a:ext cx="1194619"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3 x 3 x 3 weights</a:t>
            </a:r>
            <a:endParaRPr lang="zh-TW" altLang="en-US" sz="2400" dirty="0">
              <a:solidFill>
                <a:prstClr val="black"/>
              </a:solidFill>
              <a:latin typeface="Calibri" panose="020F0502020204030204"/>
              <a:ea typeface="新細明體" panose="02020500000000000000" pitchFamily="18" charset="-120"/>
            </a:endParaRPr>
          </a:p>
        </p:txBody>
      </p:sp>
      <p:cxnSp>
        <p:nvCxnSpPr>
          <p:cNvPr id="59" name="直線單箭頭接點 54">
            <a:extLst>
              <a:ext uri="{FF2B5EF4-FFF2-40B4-BE49-F238E27FC236}">
                <a16:creationId xmlns:a16="http://schemas.microsoft.com/office/drawing/2014/main" id="{D2DF4617-4410-42A9-8AEB-13D3E773B94B}"/>
              </a:ext>
            </a:extLst>
          </p:cNvPr>
          <p:cNvCxnSpPr>
            <a:cxnSpLocks/>
          </p:cNvCxnSpPr>
          <p:nvPr/>
        </p:nvCxnSpPr>
        <p:spPr>
          <a:xfrm flipV="1">
            <a:off x="7586197" y="5174733"/>
            <a:ext cx="0" cy="587885"/>
          </a:xfrm>
          <a:prstGeom prst="straightConnector1">
            <a:avLst/>
          </a:prstGeom>
          <a:noFill/>
          <a:ln w="38100" cap="flat" cmpd="sng" algn="ctr">
            <a:solidFill>
              <a:sysClr val="windowText" lastClr="000000"/>
            </a:solidFill>
            <a:prstDash val="solid"/>
            <a:miter lim="800000"/>
            <a:tailEnd type="triangle"/>
          </a:ln>
          <a:effectLst/>
        </p:spPr>
      </p:cxnSp>
      <p:sp>
        <p:nvSpPr>
          <p:cNvPr id="60" name="矩形 59">
            <a:extLst>
              <a:ext uri="{FF2B5EF4-FFF2-40B4-BE49-F238E27FC236}">
                <a16:creationId xmlns:a16="http://schemas.microsoft.com/office/drawing/2014/main" id="{9CCA0A4B-9AAF-4D87-BECD-D46CC3046621}"/>
              </a:ext>
            </a:extLst>
          </p:cNvPr>
          <p:cNvSpPr/>
          <p:nvPr/>
        </p:nvSpPr>
        <p:spPr>
          <a:xfrm flipH="1">
            <a:off x="7436724" y="5807369"/>
            <a:ext cx="333714" cy="33371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1" name="直線單箭頭接點 56">
            <a:extLst>
              <a:ext uri="{FF2B5EF4-FFF2-40B4-BE49-F238E27FC236}">
                <a16:creationId xmlns:a16="http://schemas.microsoft.com/office/drawing/2014/main" id="{B76501DC-AE77-4867-AF9D-7B5C387A1131}"/>
              </a:ext>
            </a:extLst>
          </p:cNvPr>
          <p:cNvCxnSpPr>
            <a:cxnSpLocks/>
            <a:endCxn id="52" idx="2"/>
          </p:cNvCxnSpPr>
          <p:nvPr/>
        </p:nvCxnSpPr>
        <p:spPr>
          <a:xfrm flipV="1">
            <a:off x="6095190" y="4855646"/>
            <a:ext cx="1171079" cy="581372"/>
          </a:xfrm>
          <a:prstGeom prst="straightConnector1">
            <a:avLst/>
          </a:prstGeom>
          <a:noFill/>
          <a:ln w="38100" cap="flat" cmpd="sng" algn="ctr">
            <a:solidFill>
              <a:sysClr val="windowText" lastClr="000000"/>
            </a:solidFill>
            <a:prstDash val="solid"/>
            <a:miter lim="800000"/>
            <a:tailEnd type="triangle"/>
          </a:ln>
          <a:effectLst/>
        </p:spPr>
      </p:cxnSp>
      <p:cxnSp>
        <p:nvCxnSpPr>
          <p:cNvPr id="62" name="直線單箭頭接點 57">
            <a:extLst>
              <a:ext uri="{FF2B5EF4-FFF2-40B4-BE49-F238E27FC236}">
                <a16:creationId xmlns:a16="http://schemas.microsoft.com/office/drawing/2014/main" id="{D4391528-B7BE-474D-8CFA-B86119C7BEA6}"/>
              </a:ext>
            </a:extLst>
          </p:cNvPr>
          <p:cNvCxnSpPr>
            <a:cxnSpLocks/>
            <a:endCxn id="52" idx="2"/>
          </p:cNvCxnSpPr>
          <p:nvPr/>
        </p:nvCxnSpPr>
        <p:spPr>
          <a:xfrm flipV="1">
            <a:off x="6084451" y="4855646"/>
            <a:ext cx="1181818" cy="925722"/>
          </a:xfrm>
          <a:prstGeom prst="straightConnector1">
            <a:avLst/>
          </a:prstGeom>
          <a:noFill/>
          <a:ln w="38100" cap="flat" cmpd="sng" algn="ctr">
            <a:solidFill>
              <a:sysClr val="windowText" lastClr="000000"/>
            </a:solidFill>
            <a:prstDash val="solid"/>
            <a:miter lim="800000"/>
            <a:tailEnd type="triangle"/>
          </a:ln>
          <a:effectLst/>
        </p:spPr>
      </p:cxnSp>
      <p:sp>
        <p:nvSpPr>
          <p:cNvPr id="63" name="文字方塊 58">
            <a:extLst>
              <a:ext uri="{FF2B5EF4-FFF2-40B4-BE49-F238E27FC236}">
                <a16:creationId xmlns:a16="http://schemas.microsoft.com/office/drawing/2014/main" id="{AF82A0B6-F3D4-456A-914F-ED1C8FE4A702}"/>
              </a:ext>
            </a:extLst>
          </p:cNvPr>
          <p:cNvSpPr txBox="1"/>
          <p:nvPr/>
        </p:nvSpPr>
        <p:spPr>
          <a:xfrm>
            <a:off x="7773410" y="5267810"/>
            <a:ext cx="1194619"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bias</a:t>
            </a:r>
            <a:endParaRPr lang="zh-TW" altLang="en-US" sz="2400" dirty="0">
              <a:solidFill>
                <a:prstClr val="black"/>
              </a:solidFill>
              <a:latin typeface="Calibri" panose="020F0502020204030204"/>
              <a:ea typeface="新細明體" panose="02020500000000000000" pitchFamily="18" charset="-120"/>
            </a:endParaRPr>
          </a:p>
        </p:txBody>
      </p:sp>
      <p:cxnSp>
        <p:nvCxnSpPr>
          <p:cNvPr id="64" name="直線接點 59">
            <a:extLst>
              <a:ext uri="{FF2B5EF4-FFF2-40B4-BE49-F238E27FC236}">
                <a16:creationId xmlns:a16="http://schemas.microsoft.com/office/drawing/2014/main" id="{0C5FE09B-97AC-411B-A067-6445EC2795A1}"/>
              </a:ext>
            </a:extLst>
          </p:cNvPr>
          <p:cNvCxnSpPr>
            <a:cxnSpLocks/>
          </p:cNvCxnSpPr>
          <p:nvPr/>
        </p:nvCxnSpPr>
        <p:spPr>
          <a:xfrm flipV="1">
            <a:off x="1866952" y="1992790"/>
            <a:ext cx="0" cy="581230"/>
          </a:xfrm>
          <a:prstGeom prst="line">
            <a:avLst/>
          </a:prstGeom>
          <a:noFill/>
          <a:ln w="57150" cap="flat" cmpd="sng" algn="ctr">
            <a:solidFill>
              <a:srgbClr val="FF0000"/>
            </a:solidFill>
            <a:prstDash val="sysDot"/>
            <a:miter lim="800000"/>
          </a:ln>
          <a:effectLst/>
        </p:spPr>
      </p:cxnSp>
      <p:cxnSp>
        <p:nvCxnSpPr>
          <p:cNvPr id="65" name="直線接點 60">
            <a:extLst>
              <a:ext uri="{FF2B5EF4-FFF2-40B4-BE49-F238E27FC236}">
                <a16:creationId xmlns:a16="http://schemas.microsoft.com/office/drawing/2014/main" id="{29F6F1B8-7D73-4A75-81E4-1C183BFB4180}"/>
              </a:ext>
            </a:extLst>
          </p:cNvPr>
          <p:cNvCxnSpPr>
            <a:cxnSpLocks/>
          </p:cNvCxnSpPr>
          <p:nvPr/>
        </p:nvCxnSpPr>
        <p:spPr>
          <a:xfrm>
            <a:off x="1863646" y="1963762"/>
            <a:ext cx="3688296" cy="0"/>
          </a:xfrm>
          <a:prstGeom prst="line">
            <a:avLst/>
          </a:prstGeom>
          <a:noFill/>
          <a:ln w="57150" cap="flat" cmpd="sng" algn="ctr">
            <a:solidFill>
              <a:srgbClr val="FF0000"/>
            </a:solidFill>
            <a:prstDash val="sysDot"/>
            <a:miter lim="800000"/>
            <a:headEnd type="none" w="med" len="med"/>
            <a:tailEnd type="triangle" w="med" len="med"/>
          </a:ln>
          <a:effectLst/>
        </p:spPr>
      </p:cxnSp>
      <p:cxnSp>
        <p:nvCxnSpPr>
          <p:cNvPr id="66" name="直線接點 61">
            <a:extLst>
              <a:ext uri="{FF2B5EF4-FFF2-40B4-BE49-F238E27FC236}">
                <a16:creationId xmlns:a16="http://schemas.microsoft.com/office/drawing/2014/main" id="{E36E6D79-9A62-4611-AF0E-9F660EFB8085}"/>
              </a:ext>
            </a:extLst>
          </p:cNvPr>
          <p:cNvCxnSpPr>
            <a:cxnSpLocks/>
          </p:cNvCxnSpPr>
          <p:nvPr/>
        </p:nvCxnSpPr>
        <p:spPr>
          <a:xfrm>
            <a:off x="3105951" y="4373949"/>
            <a:ext cx="2445991" cy="0"/>
          </a:xfrm>
          <a:prstGeom prst="line">
            <a:avLst/>
          </a:prstGeom>
          <a:noFill/>
          <a:ln w="57150" cap="flat" cmpd="sng" algn="ctr">
            <a:solidFill>
              <a:srgbClr val="FF0000"/>
            </a:solidFill>
            <a:prstDash val="sysDot"/>
            <a:miter lim="800000"/>
            <a:headEnd type="none" w="med" len="med"/>
            <a:tailEnd type="triangle" w="med" len="med"/>
          </a:ln>
          <a:effectLst/>
        </p:spPr>
      </p:cxnSp>
      <p:sp>
        <p:nvSpPr>
          <p:cNvPr id="67" name="矩形 66">
            <a:extLst>
              <a:ext uri="{FF2B5EF4-FFF2-40B4-BE49-F238E27FC236}">
                <a16:creationId xmlns:a16="http://schemas.microsoft.com/office/drawing/2014/main" id="{2C3F5B53-F0B8-4E6B-8655-9882AE9D04EB}"/>
              </a:ext>
            </a:extLst>
          </p:cNvPr>
          <p:cNvSpPr/>
          <p:nvPr/>
        </p:nvSpPr>
        <p:spPr>
          <a:xfrm>
            <a:off x="5564663" y="2939179"/>
            <a:ext cx="2707927" cy="461665"/>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a:noFill/>
          </a:ln>
          <a:effectLst>
            <a:outerShdw blurRad="57150" dist="19050" dir="5400000" algn="ctr" rotWithShape="0">
              <a:srgbClr val="000000">
                <a:alpha val="63000"/>
              </a:srgbClr>
            </a:outerShdw>
          </a:effectLst>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parameter sharing</a:t>
            </a:r>
            <a:endParaRPr kumimoji="0" lang="zh-TW" altLang="en-US" sz="2400" b="0"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69" name="箭號: 向右 2">
            <a:extLst>
              <a:ext uri="{FF2B5EF4-FFF2-40B4-BE49-F238E27FC236}">
                <a16:creationId xmlns:a16="http://schemas.microsoft.com/office/drawing/2014/main" id="{F01D446E-4F3C-46CF-95DC-6AA6A92F32A3}"/>
              </a:ext>
            </a:extLst>
          </p:cNvPr>
          <p:cNvSpPr/>
          <p:nvPr/>
        </p:nvSpPr>
        <p:spPr>
          <a:xfrm rot="5400000">
            <a:off x="6554250" y="2435878"/>
            <a:ext cx="445978" cy="461652"/>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0" name="箭號: 向右 62">
            <a:extLst>
              <a:ext uri="{FF2B5EF4-FFF2-40B4-BE49-F238E27FC236}">
                <a16:creationId xmlns:a16="http://schemas.microsoft.com/office/drawing/2014/main" id="{3EDFF834-D7F0-482C-BFDA-0CCA79D2D077}"/>
              </a:ext>
            </a:extLst>
          </p:cNvPr>
          <p:cNvSpPr/>
          <p:nvPr/>
        </p:nvSpPr>
        <p:spPr>
          <a:xfrm rot="16200000" flipV="1">
            <a:off x="6551616" y="3474783"/>
            <a:ext cx="445978" cy="461652"/>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395235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7713FA6D-B2EA-469C-B7AC-C54F887494B6}"/>
              </a:ext>
            </a:extLst>
          </p:cNvPr>
          <p:cNvSpPr txBox="1">
            <a:spLocks/>
          </p:cNvSpPr>
          <p:nvPr/>
        </p:nvSpPr>
        <p:spPr>
          <a:xfrm>
            <a:off x="1140246" y="38027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Simplification 2</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7" name="表格 23">
            <a:extLst>
              <a:ext uri="{FF2B5EF4-FFF2-40B4-BE49-F238E27FC236}">
                <a16:creationId xmlns:a16="http://schemas.microsoft.com/office/drawing/2014/main" id="{0F8AAD9F-CD28-46A0-B1AC-C348C204456E}"/>
              </a:ext>
            </a:extLst>
          </p:cNvPr>
          <p:cNvGraphicFramePr>
            <a:graphicFrameLocks noGrp="1"/>
          </p:cNvGraphicFramePr>
          <p:nvPr>
            <p:extLst>
              <p:ext uri="{D42A27DB-BD31-4B8C-83A1-F6EECF244321}">
                <p14:modId xmlns:p14="http://schemas.microsoft.com/office/powerpoint/2010/main" val="1172959715"/>
              </p:ext>
            </p:extLst>
          </p:nvPr>
        </p:nvGraphicFramePr>
        <p:xfrm>
          <a:off x="5273239" y="233618"/>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414211929"/>
                  </a:ext>
                </a:extLst>
              </a:tr>
            </a:tbl>
          </a:graphicData>
        </a:graphic>
      </p:graphicFrame>
      <p:graphicFrame>
        <p:nvGraphicFramePr>
          <p:cNvPr id="8" name="表格 23">
            <a:extLst>
              <a:ext uri="{FF2B5EF4-FFF2-40B4-BE49-F238E27FC236}">
                <a16:creationId xmlns:a16="http://schemas.microsoft.com/office/drawing/2014/main" id="{1007991F-192A-4755-B43C-3F1D40A4A3A8}"/>
              </a:ext>
            </a:extLst>
          </p:cNvPr>
          <p:cNvGraphicFramePr>
            <a:graphicFrameLocks noGrp="1"/>
          </p:cNvGraphicFramePr>
          <p:nvPr>
            <p:extLst>
              <p:ext uri="{D42A27DB-BD31-4B8C-83A1-F6EECF244321}">
                <p14:modId xmlns:p14="http://schemas.microsoft.com/office/powerpoint/2010/main" val="3375476881"/>
              </p:ext>
            </p:extLst>
          </p:nvPr>
        </p:nvGraphicFramePr>
        <p:xfrm>
          <a:off x="5273239" y="1603522"/>
          <a:ext cx="421389" cy="37084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1825862684"/>
                  </a:ext>
                </a:extLst>
              </a:tr>
            </a:tbl>
          </a:graphicData>
        </a:graphic>
      </p:graphicFrame>
      <p:sp>
        <p:nvSpPr>
          <p:cNvPr id="9" name="文字方塊 15">
            <a:extLst>
              <a:ext uri="{FF2B5EF4-FFF2-40B4-BE49-F238E27FC236}">
                <a16:creationId xmlns:a16="http://schemas.microsoft.com/office/drawing/2014/main" id="{1C68CCC4-CB0A-403B-9C38-06AD60589AB1}"/>
              </a:ext>
            </a:extLst>
          </p:cNvPr>
          <p:cNvSpPr txBox="1"/>
          <p:nvPr/>
        </p:nvSpPr>
        <p:spPr>
          <a:xfrm rot="5400000">
            <a:off x="5219076" y="1051849"/>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aphicFrame>
        <p:nvGraphicFramePr>
          <p:cNvPr id="10" name="表格 23">
            <a:extLst>
              <a:ext uri="{FF2B5EF4-FFF2-40B4-BE49-F238E27FC236}">
                <a16:creationId xmlns:a16="http://schemas.microsoft.com/office/drawing/2014/main" id="{0724C5C1-731B-430F-8D07-C8AC97BEB403}"/>
              </a:ext>
            </a:extLst>
          </p:cNvPr>
          <p:cNvGraphicFramePr>
            <a:graphicFrameLocks noGrp="1"/>
          </p:cNvGraphicFramePr>
          <p:nvPr>
            <p:extLst>
              <p:ext uri="{D42A27DB-BD31-4B8C-83A1-F6EECF244321}">
                <p14:modId xmlns:p14="http://schemas.microsoft.com/office/powerpoint/2010/main" val="3156645748"/>
              </p:ext>
            </p:extLst>
          </p:nvPr>
        </p:nvGraphicFramePr>
        <p:xfrm>
          <a:off x="5273763" y="2004554"/>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414211929"/>
                  </a:ext>
                </a:extLst>
              </a:tr>
            </a:tbl>
          </a:graphicData>
        </a:graphic>
      </p:graphicFrame>
      <p:sp>
        <p:nvSpPr>
          <p:cNvPr id="11" name="文字方塊 18">
            <a:extLst>
              <a:ext uri="{FF2B5EF4-FFF2-40B4-BE49-F238E27FC236}">
                <a16:creationId xmlns:a16="http://schemas.microsoft.com/office/drawing/2014/main" id="{51805493-0527-4106-A5B5-E47517C8418A}"/>
              </a:ext>
            </a:extLst>
          </p:cNvPr>
          <p:cNvSpPr txBox="1"/>
          <p:nvPr/>
        </p:nvSpPr>
        <p:spPr>
          <a:xfrm rot="5400000">
            <a:off x="5219600" y="2822785"/>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p:nvGrpSpPr>
          <p:cNvPr id="12" name="群組 24">
            <a:extLst>
              <a:ext uri="{FF2B5EF4-FFF2-40B4-BE49-F238E27FC236}">
                <a16:creationId xmlns:a16="http://schemas.microsoft.com/office/drawing/2014/main" id="{2E3603C8-6324-429F-966E-F14ADD2A1442}"/>
              </a:ext>
            </a:extLst>
          </p:cNvPr>
          <p:cNvGrpSpPr/>
          <p:nvPr/>
        </p:nvGrpSpPr>
        <p:grpSpPr>
          <a:xfrm>
            <a:off x="6860505" y="1271818"/>
            <a:ext cx="638175" cy="638175"/>
            <a:chOff x="8370546" y="1983114"/>
            <a:chExt cx="638175" cy="638175"/>
          </a:xfrm>
        </p:grpSpPr>
        <p:sp>
          <p:nvSpPr>
            <p:cNvPr id="13" name="橢圓 25">
              <a:extLst>
                <a:ext uri="{FF2B5EF4-FFF2-40B4-BE49-F238E27FC236}">
                  <a16:creationId xmlns:a16="http://schemas.microsoft.com/office/drawing/2014/main" id="{A46125BC-3700-45EE-B7B6-0D2FB7CDF13E}"/>
                </a:ext>
              </a:extLst>
            </p:cNvPr>
            <p:cNvSpPr/>
            <p:nvPr/>
          </p:nvSpPr>
          <p:spPr>
            <a:xfrm>
              <a:off x="8370546" y="1983114"/>
              <a:ext cx="638175" cy="63817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手繪多邊形 108">
              <a:extLst>
                <a:ext uri="{FF2B5EF4-FFF2-40B4-BE49-F238E27FC236}">
                  <a16:creationId xmlns:a16="http://schemas.microsoft.com/office/drawing/2014/main" id="{BE60890A-4C11-4F0E-884C-10F710F10199}"/>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15" name="直線單箭頭接點 27">
            <a:extLst>
              <a:ext uri="{FF2B5EF4-FFF2-40B4-BE49-F238E27FC236}">
                <a16:creationId xmlns:a16="http://schemas.microsoft.com/office/drawing/2014/main" id="{31917B37-0C8E-419A-969D-2311F9BA4CCC}"/>
              </a:ext>
            </a:extLst>
          </p:cNvPr>
          <p:cNvCxnSpPr>
            <a:cxnSpLocks/>
          </p:cNvCxnSpPr>
          <p:nvPr/>
        </p:nvCxnSpPr>
        <p:spPr>
          <a:xfrm>
            <a:off x="7512763" y="1575590"/>
            <a:ext cx="658907" cy="0"/>
          </a:xfrm>
          <a:prstGeom prst="straightConnector1">
            <a:avLst/>
          </a:prstGeom>
          <a:noFill/>
          <a:ln w="38100" cap="flat" cmpd="sng" algn="ctr">
            <a:solidFill>
              <a:sysClr val="windowText" lastClr="000000"/>
            </a:solidFill>
            <a:prstDash val="solid"/>
            <a:miter lim="800000"/>
            <a:tailEnd type="triangle"/>
          </a:ln>
          <a:effectLst/>
        </p:spPr>
      </p:cxnSp>
      <p:cxnSp>
        <p:nvCxnSpPr>
          <p:cNvPr id="16" name="直線單箭頭接點 28">
            <a:extLst>
              <a:ext uri="{FF2B5EF4-FFF2-40B4-BE49-F238E27FC236}">
                <a16:creationId xmlns:a16="http://schemas.microsoft.com/office/drawing/2014/main" id="{F6766CD9-FBAA-4A40-9F29-6FF3E5A80811}"/>
              </a:ext>
            </a:extLst>
          </p:cNvPr>
          <p:cNvCxnSpPr>
            <a:cxnSpLocks/>
            <a:endCxn id="13" idx="2"/>
          </p:cNvCxnSpPr>
          <p:nvPr/>
        </p:nvCxnSpPr>
        <p:spPr>
          <a:xfrm>
            <a:off x="5694628" y="415384"/>
            <a:ext cx="1165877" cy="1175522"/>
          </a:xfrm>
          <a:prstGeom prst="straightConnector1">
            <a:avLst/>
          </a:prstGeom>
          <a:noFill/>
          <a:ln w="38100" cap="flat" cmpd="sng" algn="ctr">
            <a:solidFill>
              <a:srgbClr val="FF0000"/>
            </a:solidFill>
            <a:prstDash val="solid"/>
            <a:miter lim="800000"/>
            <a:tailEnd type="triangle"/>
          </a:ln>
          <a:effectLst/>
        </p:spPr>
      </p:cxnSp>
      <p:cxnSp>
        <p:nvCxnSpPr>
          <p:cNvPr id="17" name="直線單箭頭接點 29">
            <a:extLst>
              <a:ext uri="{FF2B5EF4-FFF2-40B4-BE49-F238E27FC236}">
                <a16:creationId xmlns:a16="http://schemas.microsoft.com/office/drawing/2014/main" id="{015F201C-6053-4DF0-8063-C13C6DA2F37D}"/>
              </a:ext>
            </a:extLst>
          </p:cNvPr>
          <p:cNvCxnSpPr>
            <a:cxnSpLocks/>
            <a:endCxn id="13" idx="2"/>
          </p:cNvCxnSpPr>
          <p:nvPr/>
        </p:nvCxnSpPr>
        <p:spPr>
          <a:xfrm>
            <a:off x="5700165" y="774620"/>
            <a:ext cx="1160340" cy="816286"/>
          </a:xfrm>
          <a:prstGeom prst="straightConnector1">
            <a:avLst/>
          </a:prstGeom>
          <a:noFill/>
          <a:ln w="38100" cap="flat" cmpd="sng" algn="ctr">
            <a:solidFill>
              <a:srgbClr val="FFC000"/>
            </a:solidFill>
            <a:prstDash val="solid"/>
            <a:miter lim="800000"/>
            <a:tailEnd type="triangle"/>
          </a:ln>
          <a:effectLst/>
        </p:spPr>
      </p:cxnSp>
      <p:cxnSp>
        <p:nvCxnSpPr>
          <p:cNvPr id="18" name="直線單箭頭接點 30">
            <a:extLst>
              <a:ext uri="{FF2B5EF4-FFF2-40B4-BE49-F238E27FC236}">
                <a16:creationId xmlns:a16="http://schemas.microsoft.com/office/drawing/2014/main" id="{11CEE136-822F-430C-9F57-226CB52B8380}"/>
              </a:ext>
            </a:extLst>
          </p:cNvPr>
          <p:cNvCxnSpPr>
            <a:cxnSpLocks/>
            <a:endCxn id="13" idx="2"/>
          </p:cNvCxnSpPr>
          <p:nvPr/>
        </p:nvCxnSpPr>
        <p:spPr>
          <a:xfrm flipV="1">
            <a:off x="5700165" y="1590906"/>
            <a:ext cx="1160340" cy="190190"/>
          </a:xfrm>
          <a:prstGeom prst="straightConnector1">
            <a:avLst/>
          </a:prstGeom>
          <a:noFill/>
          <a:ln w="38100" cap="flat" cmpd="sng" algn="ctr">
            <a:solidFill>
              <a:srgbClr val="00B050"/>
            </a:solidFill>
            <a:prstDash val="solid"/>
            <a:miter lim="800000"/>
            <a:tailEnd type="triangle"/>
          </a:ln>
          <a:effectLst/>
        </p:spPr>
      </p:cxnSp>
      <p:cxnSp>
        <p:nvCxnSpPr>
          <p:cNvPr id="19" name="直線單箭頭接點 32">
            <a:extLst>
              <a:ext uri="{FF2B5EF4-FFF2-40B4-BE49-F238E27FC236}">
                <a16:creationId xmlns:a16="http://schemas.microsoft.com/office/drawing/2014/main" id="{0B312F7B-6C33-477C-9DD4-B02700BE16E3}"/>
              </a:ext>
            </a:extLst>
          </p:cNvPr>
          <p:cNvCxnSpPr>
            <a:cxnSpLocks/>
          </p:cNvCxnSpPr>
          <p:nvPr/>
        </p:nvCxnSpPr>
        <p:spPr>
          <a:xfrm flipV="1">
            <a:off x="7180433" y="1909993"/>
            <a:ext cx="0" cy="587885"/>
          </a:xfrm>
          <a:prstGeom prst="straightConnector1">
            <a:avLst/>
          </a:prstGeom>
          <a:noFill/>
          <a:ln w="38100" cap="flat" cmpd="sng" algn="ctr">
            <a:solidFill>
              <a:sysClr val="windowText" lastClr="000000"/>
            </a:solidFill>
            <a:prstDash val="solid"/>
            <a:miter lim="800000"/>
            <a:tailEnd type="triangle"/>
          </a:ln>
          <a:effectLst/>
        </p:spPr>
      </p:cxnSp>
      <p:sp>
        <p:nvSpPr>
          <p:cNvPr id="20" name="矩形 19">
            <a:extLst>
              <a:ext uri="{FF2B5EF4-FFF2-40B4-BE49-F238E27FC236}">
                <a16:creationId xmlns:a16="http://schemas.microsoft.com/office/drawing/2014/main" id="{B8991681-62E4-49CD-AE8C-11D1481879FA}"/>
              </a:ext>
            </a:extLst>
          </p:cNvPr>
          <p:cNvSpPr/>
          <p:nvPr/>
        </p:nvSpPr>
        <p:spPr>
          <a:xfrm flipH="1">
            <a:off x="7030960" y="2542629"/>
            <a:ext cx="333714" cy="33371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1" name="直線單箭頭接點 34">
            <a:extLst>
              <a:ext uri="{FF2B5EF4-FFF2-40B4-BE49-F238E27FC236}">
                <a16:creationId xmlns:a16="http://schemas.microsoft.com/office/drawing/2014/main" id="{596FA4FF-D7C5-4FB1-8B9C-8248532109F3}"/>
              </a:ext>
            </a:extLst>
          </p:cNvPr>
          <p:cNvCxnSpPr>
            <a:cxnSpLocks/>
            <a:endCxn id="13" idx="2"/>
          </p:cNvCxnSpPr>
          <p:nvPr/>
        </p:nvCxnSpPr>
        <p:spPr>
          <a:xfrm flipV="1">
            <a:off x="5689426" y="1590906"/>
            <a:ext cx="1171079" cy="581372"/>
          </a:xfrm>
          <a:prstGeom prst="straightConnector1">
            <a:avLst/>
          </a:prstGeom>
          <a:noFill/>
          <a:ln w="38100" cap="flat" cmpd="sng" algn="ctr">
            <a:solidFill>
              <a:srgbClr val="00B0F0"/>
            </a:solidFill>
            <a:prstDash val="solid"/>
            <a:miter lim="800000"/>
            <a:tailEnd type="triangle"/>
          </a:ln>
          <a:effectLst/>
        </p:spPr>
      </p:cxnSp>
      <p:cxnSp>
        <p:nvCxnSpPr>
          <p:cNvPr id="22" name="直線單箭頭接點 35">
            <a:extLst>
              <a:ext uri="{FF2B5EF4-FFF2-40B4-BE49-F238E27FC236}">
                <a16:creationId xmlns:a16="http://schemas.microsoft.com/office/drawing/2014/main" id="{B8A01FD6-6918-4C57-9A25-A56DF9F1DB8A}"/>
              </a:ext>
            </a:extLst>
          </p:cNvPr>
          <p:cNvCxnSpPr>
            <a:cxnSpLocks/>
            <a:endCxn id="13" idx="2"/>
          </p:cNvCxnSpPr>
          <p:nvPr/>
        </p:nvCxnSpPr>
        <p:spPr>
          <a:xfrm flipV="1">
            <a:off x="5678687" y="1590906"/>
            <a:ext cx="1181818" cy="925722"/>
          </a:xfrm>
          <a:prstGeom prst="straightConnector1">
            <a:avLst/>
          </a:prstGeom>
          <a:noFill/>
          <a:ln w="38100" cap="flat" cmpd="sng" algn="ctr">
            <a:solidFill>
              <a:srgbClr val="7030A0"/>
            </a:solidFill>
            <a:prstDash val="solid"/>
            <a:miter lim="800000"/>
            <a:tailEnd type="triangle"/>
          </a:ln>
          <a:effectLst/>
        </p:spPr>
      </p:cxnSp>
      <p:sp>
        <p:nvSpPr>
          <p:cNvPr id="23" name="文字方塊 40">
            <a:extLst>
              <a:ext uri="{FF2B5EF4-FFF2-40B4-BE49-F238E27FC236}">
                <a16:creationId xmlns:a16="http://schemas.microsoft.com/office/drawing/2014/main" id="{EAC1EE1E-4427-4E63-A329-5619E7BC70F4}"/>
              </a:ext>
            </a:extLst>
          </p:cNvPr>
          <p:cNvSpPr txBox="1"/>
          <p:nvPr/>
        </p:nvSpPr>
        <p:spPr>
          <a:xfrm>
            <a:off x="7367646" y="2003070"/>
            <a:ext cx="1194619"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bias</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24" name="表格 23">
            <a:extLst>
              <a:ext uri="{FF2B5EF4-FFF2-40B4-BE49-F238E27FC236}">
                <a16:creationId xmlns:a16="http://schemas.microsoft.com/office/drawing/2014/main" id="{201648BF-1DD0-46DF-BE3A-3A1461EA677B}"/>
              </a:ext>
            </a:extLst>
          </p:cNvPr>
          <p:cNvGraphicFramePr>
            <a:graphicFrameLocks noGrp="1"/>
          </p:cNvGraphicFramePr>
          <p:nvPr>
            <p:extLst>
              <p:ext uri="{D42A27DB-BD31-4B8C-83A1-F6EECF244321}">
                <p14:modId xmlns:p14="http://schemas.microsoft.com/office/powerpoint/2010/main" val="1709851087"/>
              </p:ext>
            </p:extLst>
          </p:nvPr>
        </p:nvGraphicFramePr>
        <p:xfrm>
          <a:off x="5274079" y="3571274"/>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60000"/>
                        <a:lumOff val="4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60000"/>
                        <a:lumOff val="40000"/>
                      </a:srgbClr>
                    </a:solidFill>
                  </a:tcPr>
                </a:tc>
                <a:extLst>
                  <a:ext uri="{0D108BD9-81ED-4DB2-BD59-A6C34878D82A}">
                    <a16:rowId xmlns:a16="http://schemas.microsoft.com/office/drawing/2014/main" val="414211929"/>
                  </a:ext>
                </a:extLst>
              </a:tr>
            </a:tbl>
          </a:graphicData>
        </a:graphic>
      </p:graphicFrame>
      <p:graphicFrame>
        <p:nvGraphicFramePr>
          <p:cNvPr id="25" name="表格 23">
            <a:extLst>
              <a:ext uri="{FF2B5EF4-FFF2-40B4-BE49-F238E27FC236}">
                <a16:creationId xmlns:a16="http://schemas.microsoft.com/office/drawing/2014/main" id="{98CF0D69-C93D-47E0-AD81-07707006D63F}"/>
              </a:ext>
            </a:extLst>
          </p:cNvPr>
          <p:cNvGraphicFramePr>
            <a:graphicFrameLocks noGrp="1"/>
          </p:cNvGraphicFramePr>
          <p:nvPr>
            <p:extLst>
              <p:ext uri="{D42A27DB-BD31-4B8C-83A1-F6EECF244321}">
                <p14:modId xmlns:p14="http://schemas.microsoft.com/office/powerpoint/2010/main" val="555168968"/>
              </p:ext>
            </p:extLst>
          </p:nvPr>
        </p:nvGraphicFramePr>
        <p:xfrm>
          <a:off x="5274079" y="4941178"/>
          <a:ext cx="421389" cy="37084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60000"/>
                        <a:lumOff val="40000"/>
                      </a:srgbClr>
                    </a:solidFill>
                  </a:tcPr>
                </a:tc>
                <a:extLst>
                  <a:ext uri="{0D108BD9-81ED-4DB2-BD59-A6C34878D82A}">
                    <a16:rowId xmlns:a16="http://schemas.microsoft.com/office/drawing/2014/main" val="1825862684"/>
                  </a:ext>
                </a:extLst>
              </a:tr>
            </a:tbl>
          </a:graphicData>
        </a:graphic>
      </p:graphicFrame>
      <p:sp>
        <p:nvSpPr>
          <p:cNvPr id="26" name="文字方塊 43">
            <a:extLst>
              <a:ext uri="{FF2B5EF4-FFF2-40B4-BE49-F238E27FC236}">
                <a16:creationId xmlns:a16="http://schemas.microsoft.com/office/drawing/2014/main" id="{BF049B54-D38B-4EFB-AA70-72782CED497A}"/>
              </a:ext>
            </a:extLst>
          </p:cNvPr>
          <p:cNvSpPr txBox="1"/>
          <p:nvPr/>
        </p:nvSpPr>
        <p:spPr>
          <a:xfrm rot="5400000">
            <a:off x="5219916" y="4389505"/>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aphicFrame>
        <p:nvGraphicFramePr>
          <p:cNvPr id="27" name="表格 23">
            <a:extLst>
              <a:ext uri="{FF2B5EF4-FFF2-40B4-BE49-F238E27FC236}">
                <a16:creationId xmlns:a16="http://schemas.microsoft.com/office/drawing/2014/main" id="{D093D0EF-5CF2-46BE-88C8-D62C5B4D2431}"/>
              </a:ext>
            </a:extLst>
          </p:cNvPr>
          <p:cNvGraphicFramePr>
            <a:graphicFrameLocks noGrp="1"/>
          </p:cNvGraphicFramePr>
          <p:nvPr>
            <p:extLst>
              <p:ext uri="{D42A27DB-BD31-4B8C-83A1-F6EECF244321}">
                <p14:modId xmlns:p14="http://schemas.microsoft.com/office/powerpoint/2010/main" val="1783522932"/>
              </p:ext>
            </p:extLst>
          </p:nvPr>
        </p:nvGraphicFramePr>
        <p:xfrm>
          <a:off x="5274603" y="5342210"/>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lumMod val="60000"/>
                        <a:lumOff val="4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60000"/>
                        <a:lumOff val="40000"/>
                      </a:srgbClr>
                    </a:solidFill>
                  </a:tcPr>
                </a:tc>
                <a:extLst>
                  <a:ext uri="{0D108BD9-81ED-4DB2-BD59-A6C34878D82A}">
                    <a16:rowId xmlns:a16="http://schemas.microsoft.com/office/drawing/2014/main" val="414211929"/>
                  </a:ext>
                </a:extLst>
              </a:tr>
            </a:tbl>
          </a:graphicData>
        </a:graphic>
      </p:graphicFrame>
      <p:sp>
        <p:nvSpPr>
          <p:cNvPr id="28" name="文字方塊 45">
            <a:extLst>
              <a:ext uri="{FF2B5EF4-FFF2-40B4-BE49-F238E27FC236}">
                <a16:creationId xmlns:a16="http://schemas.microsoft.com/office/drawing/2014/main" id="{DEC8E3FF-4765-463F-9EB1-91D37ACB8484}"/>
              </a:ext>
            </a:extLst>
          </p:cNvPr>
          <p:cNvSpPr txBox="1"/>
          <p:nvPr/>
        </p:nvSpPr>
        <p:spPr>
          <a:xfrm rot="5400000">
            <a:off x="5220440" y="6160441"/>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p:nvGrpSpPr>
          <p:cNvPr id="29" name="群組 46">
            <a:extLst>
              <a:ext uri="{FF2B5EF4-FFF2-40B4-BE49-F238E27FC236}">
                <a16:creationId xmlns:a16="http://schemas.microsoft.com/office/drawing/2014/main" id="{2FAAD1B4-F17A-4DF8-891E-3CDF28B31610}"/>
              </a:ext>
            </a:extLst>
          </p:cNvPr>
          <p:cNvGrpSpPr/>
          <p:nvPr/>
        </p:nvGrpSpPr>
        <p:grpSpPr>
          <a:xfrm>
            <a:off x="6861345" y="4609474"/>
            <a:ext cx="638175" cy="638175"/>
            <a:chOff x="8370546" y="1983114"/>
            <a:chExt cx="638175" cy="638175"/>
          </a:xfrm>
        </p:grpSpPr>
        <p:sp>
          <p:nvSpPr>
            <p:cNvPr id="30" name="橢圓 47">
              <a:extLst>
                <a:ext uri="{FF2B5EF4-FFF2-40B4-BE49-F238E27FC236}">
                  <a16:creationId xmlns:a16="http://schemas.microsoft.com/office/drawing/2014/main" id="{F1EE9555-68F2-43CF-B1A3-C929B779201E}"/>
                </a:ext>
              </a:extLst>
            </p:cNvPr>
            <p:cNvSpPr/>
            <p:nvPr/>
          </p:nvSpPr>
          <p:spPr>
            <a:xfrm>
              <a:off x="8370546" y="1983114"/>
              <a:ext cx="638175" cy="63817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手繪多邊形 108">
              <a:extLst>
                <a:ext uri="{FF2B5EF4-FFF2-40B4-BE49-F238E27FC236}">
                  <a16:creationId xmlns:a16="http://schemas.microsoft.com/office/drawing/2014/main" id="{67DD13F3-5486-48FB-9ADA-CAA7E1D07F44}"/>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32" name="直線單箭頭接點 49">
            <a:extLst>
              <a:ext uri="{FF2B5EF4-FFF2-40B4-BE49-F238E27FC236}">
                <a16:creationId xmlns:a16="http://schemas.microsoft.com/office/drawing/2014/main" id="{C8827594-DAF7-418F-B4F7-3097E7783207}"/>
              </a:ext>
            </a:extLst>
          </p:cNvPr>
          <p:cNvCxnSpPr>
            <a:cxnSpLocks/>
          </p:cNvCxnSpPr>
          <p:nvPr/>
        </p:nvCxnSpPr>
        <p:spPr>
          <a:xfrm>
            <a:off x="7513603" y="4913246"/>
            <a:ext cx="658907" cy="0"/>
          </a:xfrm>
          <a:prstGeom prst="straightConnector1">
            <a:avLst/>
          </a:prstGeom>
          <a:noFill/>
          <a:ln w="38100" cap="flat" cmpd="sng" algn="ctr">
            <a:solidFill>
              <a:sysClr val="windowText" lastClr="000000"/>
            </a:solidFill>
            <a:prstDash val="solid"/>
            <a:miter lim="800000"/>
            <a:tailEnd type="triangle"/>
          </a:ln>
          <a:effectLst/>
        </p:spPr>
      </p:cxnSp>
      <p:cxnSp>
        <p:nvCxnSpPr>
          <p:cNvPr id="33" name="直線單箭頭接點 50">
            <a:extLst>
              <a:ext uri="{FF2B5EF4-FFF2-40B4-BE49-F238E27FC236}">
                <a16:creationId xmlns:a16="http://schemas.microsoft.com/office/drawing/2014/main" id="{D5C886B6-48D5-4A3F-B9FF-313C834A1B6A}"/>
              </a:ext>
            </a:extLst>
          </p:cNvPr>
          <p:cNvCxnSpPr>
            <a:cxnSpLocks/>
            <a:endCxn id="30" idx="2"/>
          </p:cNvCxnSpPr>
          <p:nvPr/>
        </p:nvCxnSpPr>
        <p:spPr>
          <a:xfrm>
            <a:off x="5695468" y="3753040"/>
            <a:ext cx="1165877" cy="1175522"/>
          </a:xfrm>
          <a:prstGeom prst="straightConnector1">
            <a:avLst/>
          </a:prstGeom>
          <a:noFill/>
          <a:ln w="38100" cap="flat" cmpd="sng" algn="ctr">
            <a:solidFill>
              <a:srgbClr val="FF0000"/>
            </a:solidFill>
            <a:prstDash val="solid"/>
            <a:miter lim="800000"/>
            <a:tailEnd type="triangle"/>
          </a:ln>
          <a:effectLst/>
        </p:spPr>
      </p:cxnSp>
      <p:cxnSp>
        <p:nvCxnSpPr>
          <p:cNvPr id="34" name="直線單箭頭接點 51">
            <a:extLst>
              <a:ext uri="{FF2B5EF4-FFF2-40B4-BE49-F238E27FC236}">
                <a16:creationId xmlns:a16="http://schemas.microsoft.com/office/drawing/2014/main" id="{DA3E0A6A-D8DA-4289-874C-2196A57D6BD7}"/>
              </a:ext>
            </a:extLst>
          </p:cNvPr>
          <p:cNvCxnSpPr>
            <a:cxnSpLocks/>
            <a:endCxn id="30" idx="2"/>
          </p:cNvCxnSpPr>
          <p:nvPr/>
        </p:nvCxnSpPr>
        <p:spPr>
          <a:xfrm>
            <a:off x="5701005" y="4112276"/>
            <a:ext cx="1160340" cy="816286"/>
          </a:xfrm>
          <a:prstGeom prst="straightConnector1">
            <a:avLst/>
          </a:prstGeom>
          <a:noFill/>
          <a:ln w="38100" cap="flat" cmpd="sng" algn="ctr">
            <a:solidFill>
              <a:srgbClr val="FFC000"/>
            </a:solidFill>
            <a:prstDash val="solid"/>
            <a:miter lim="800000"/>
            <a:tailEnd type="triangle"/>
          </a:ln>
          <a:effectLst/>
        </p:spPr>
      </p:cxnSp>
      <p:cxnSp>
        <p:nvCxnSpPr>
          <p:cNvPr id="35" name="直線單箭頭接點 52">
            <a:extLst>
              <a:ext uri="{FF2B5EF4-FFF2-40B4-BE49-F238E27FC236}">
                <a16:creationId xmlns:a16="http://schemas.microsoft.com/office/drawing/2014/main" id="{E1D87EC3-E30F-46CA-B8F4-3291CD59367D}"/>
              </a:ext>
            </a:extLst>
          </p:cNvPr>
          <p:cNvCxnSpPr>
            <a:cxnSpLocks/>
            <a:endCxn id="30" idx="2"/>
          </p:cNvCxnSpPr>
          <p:nvPr/>
        </p:nvCxnSpPr>
        <p:spPr>
          <a:xfrm flipV="1">
            <a:off x="5701005" y="4928562"/>
            <a:ext cx="1160340" cy="190190"/>
          </a:xfrm>
          <a:prstGeom prst="straightConnector1">
            <a:avLst/>
          </a:prstGeom>
          <a:noFill/>
          <a:ln w="38100" cap="flat" cmpd="sng" algn="ctr">
            <a:solidFill>
              <a:srgbClr val="00B050"/>
            </a:solidFill>
            <a:prstDash val="solid"/>
            <a:miter lim="800000"/>
            <a:tailEnd type="triangle"/>
          </a:ln>
          <a:effectLst/>
        </p:spPr>
      </p:cxnSp>
      <p:cxnSp>
        <p:nvCxnSpPr>
          <p:cNvPr id="36" name="直線單箭頭接點 54">
            <a:extLst>
              <a:ext uri="{FF2B5EF4-FFF2-40B4-BE49-F238E27FC236}">
                <a16:creationId xmlns:a16="http://schemas.microsoft.com/office/drawing/2014/main" id="{ADC485C0-4858-427E-B839-1D6AD9711382}"/>
              </a:ext>
            </a:extLst>
          </p:cNvPr>
          <p:cNvCxnSpPr>
            <a:cxnSpLocks/>
          </p:cNvCxnSpPr>
          <p:nvPr/>
        </p:nvCxnSpPr>
        <p:spPr>
          <a:xfrm flipV="1">
            <a:off x="7181273" y="5247649"/>
            <a:ext cx="0" cy="587885"/>
          </a:xfrm>
          <a:prstGeom prst="straightConnector1">
            <a:avLst/>
          </a:prstGeom>
          <a:noFill/>
          <a:ln w="38100" cap="flat" cmpd="sng" algn="ctr">
            <a:solidFill>
              <a:sysClr val="windowText" lastClr="000000"/>
            </a:solidFill>
            <a:prstDash val="solid"/>
            <a:miter lim="800000"/>
            <a:tailEnd type="triangle"/>
          </a:ln>
          <a:effectLst/>
        </p:spPr>
      </p:cxnSp>
      <p:sp>
        <p:nvSpPr>
          <p:cNvPr id="37" name="矩形 36">
            <a:extLst>
              <a:ext uri="{FF2B5EF4-FFF2-40B4-BE49-F238E27FC236}">
                <a16:creationId xmlns:a16="http://schemas.microsoft.com/office/drawing/2014/main" id="{E397AB87-EC55-4AF9-8DB5-97632F0FAA3E}"/>
              </a:ext>
            </a:extLst>
          </p:cNvPr>
          <p:cNvSpPr/>
          <p:nvPr/>
        </p:nvSpPr>
        <p:spPr>
          <a:xfrm flipH="1">
            <a:off x="7031800" y="5880285"/>
            <a:ext cx="333714" cy="33371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8" name="直線單箭頭接點 56">
            <a:extLst>
              <a:ext uri="{FF2B5EF4-FFF2-40B4-BE49-F238E27FC236}">
                <a16:creationId xmlns:a16="http://schemas.microsoft.com/office/drawing/2014/main" id="{F647582B-3E10-411A-AADA-8894503BBAFE}"/>
              </a:ext>
            </a:extLst>
          </p:cNvPr>
          <p:cNvCxnSpPr>
            <a:cxnSpLocks/>
            <a:endCxn id="30" idx="2"/>
          </p:cNvCxnSpPr>
          <p:nvPr/>
        </p:nvCxnSpPr>
        <p:spPr>
          <a:xfrm flipV="1">
            <a:off x="5690266" y="4928562"/>
            <a:ext cx="1171079" cy="581372"/>
          </a:xfrm>
          <a:prstGeom prst="straightConnector1">
            <a:avLst/>
          </a:prstGeom>
          <a:noFill/>
          <a:ln w="38100" cap="flat" cmpd="sng" algn="ctr">
            <a:solidFill>
              <a:srgbClr val="00B0F0"/>
            </a:solidFill>
            <a:prstDash val="solid"/>
            <a:miter lim="800000"/>
            <a:tailEnd type="triangle"/>
          </a:ln>
          <a:effectLst/>
        </p:spPr>
      </p:cxnSp>
      <p:cxnSp>
        <p:nvCxnSpPr>
          <p:cNvPr id="39" name="直線單箭頭接點 57">
            <a:extLst>
              <a:ext uri="{FF2B5EF4-FFF2-40B4-BE49-F238E27FC236}">
                <a16:creationId xmlns:a16="http://schemas.microsoft.com/office/drawing/2014/main" id="{CF3877ED-E1B1-45F7-B704-33AD0E693F07}"/>
              </a:ext>
            </a:extLst>
          </p:cNvPr>
          <p:cNvCxnSpPr>
            <a:cxnSpLocks/>
            <a:endCxn id="30" idx="2"/>
          </p:cNvCxnSpPr>
          <p:nvPr/>
        </p:nvCxnSpPr>
        <p:spPr>
          <a:xfrm flipV="1">
            <a:off x="5679527" y="4928562"/>
            <a:ext cx="1181818" cy="925722"/>
          </a:xfrm>
          <a:prstGeom prst="straightConnector1">
            <a:avLst/>
          </a:prstGeom>
          <a:noFill/>
          <a:ln w="38100" cap="flat" cmpd="sng" algn="ctr">
            <a:solidFill>
              <a:srgbClr val="7030A0"/>
            </a:solidFill>
            <a:prstDash val="solid"/>
            <a:miter lim="800000"/>
            <a:tailEnd type="triangle"/>
          </a:ln>
          <a:effectLst/>
        </p:spPr>
      </p:cxnSp>
      <p:sp>
        <p:nvSpPr>
          <p:cNvPr id="40" name="文字方塊 58">
            <a:extLst>
              <a:ext uri="{FF2B5EF4-FFF2-40B4-BE49-F238E27FC236}">
                <a16:creationId xmlns:a16="http://schemas.microsoft.com/office/drawing/2014/main" id="{79AC4916-AAC3-4540-AA47-9015E3E8D9E3}"/>
              </a:ext>
            </a:extLst>
          </p:cNvPr>
          <p:cNvSpPr txBox="1"/>
          <p:nvPr/>
        </p:nvSpPr>
        <p:spPr>
          <a:xfrm>
            <a:off x="7368486" y="5340726"/>
            <a:ext cx="1194619"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bias</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41" name="文字方塊 2">
                <a:extLst>
                  <a:ext uri="{FF2B5EF4-FFF2-40B4-BE49-F238E27FC236}">
                    <a16:creationId xmlns:a16="http://schemas.microsoft.com/office/drawing/2014/main" id="{5E3EA78B-0CC8-4BC3-83DC-245B0E0450DB}"/>
                  </a:ext>
                </a:extLst>
              </p:cNvPr>
              <p:cNvSpPr txBox="1"/>
              <p:nvPr/>
            </p:nvSpPr>
            <p:spPr>
              <a:xfrm>
                <a:off x="6266165" y="615859"/>
                <a:ext cx="421847"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TW" sz="2400" i="1" smtClean="0">
                              <a:solidFill>
                                <a:srgbClr val="FF0000"/>
                              </a:solidFill>
                              <a:latin typeface="Cambria Math" panose="02040503050406030204" pitchFamily="18" charset="0"/>
                            </a:rPr>
                          </m:ctrlPr>
                        </m:sSubPr>
                        <m:e>
                          <m:r>
                            <a:rPr lang="en-US" altLang="zh-TW" sz="2400" i="1" smtClean="0">
                              <a:solidFill>
                                <a:srgbClr val="FF0000"/>
                              </a:solidFill>
                              <a:latin typeface="Cambria Math" panose="02040503050406030204" pitchFamily="18" charset="0"/>
                            </a:rPr>
                            <m:t>𝑤</m:t>
                          </m:r>
                        </m:e>
                        <m:sub>
                          <m:r>
                            <a:rPr lang="en-US" altLang="zh-TW" sz="2400" i="1" smtClean="0">
                              <a:solidFill>
                                <a:srgbClr val="FF0000"/>
                              </a:solidFill>
                              <a:latin typeface="Cambria Math" panose="02040503050406030204" pitchFamily="18" charset="0"/>
                            </a:rPr>
                            <m:t>1</m:t>
                          </m:r>
                        </m:sub>
                      </m:sSub>
                    </m:oMath>
                  </m:oMathPara>
                </a14:m>
                <a:endParaRPr lang="zh-TW" altLang="en-US" sz="2400" dirty="0">
                  <a:solidFill>
                    <a:srgbClr val="FF0000"/>
                  </a:solidFill>
                  <a:latin typeface="Calibri" panose="020F0502020204030204"/>
                  <a:ea typeface="新細明體" panose="02020500000000000000" pitchFamily="18" charset="-120"/>
                </a:endParaRPr>
              </a:p>
            </p:txBody>
          </p:sp>
        </mc:Choice>
        <mc:Fallback xmlns="">
          <p:sp>
            <p:nvSpPr>
              <p:cNvPr id="41" name="文字方塊 2">
                <a:extLst>
                  <a:ext uri="{FF2B5EF4-FFF2-40B4-BE49-F238E27FC236}">
                    <a16:creationId xmlns:a16="http://schemas.microsoft.com/office/drawing/2014/main" id="{5E3EA78B-0CC8-4BC3-83DC-245B0E0450DB}"/>
                  </a:ext>
                </a:extLst>
              </p:cNvPr>
              <p:cNvSpPr txBox="1">
                <a:spLocks noRot="1" noChangeAspect="1" noMove="1" noResize="1" noEditPoints="1" noAdjustHandles="1" noChangeArrowheads="1" noChangeShapeType="1" noTextEdit="1"/>
              </p:cNvSpPr>
              <p:nvPr/>
            </p:nvSpPr>
            <p:spPr>
              <a:xfrm>
                <a:off x="6266165" y="615859"/>
                <a:ext cx="421847" cy="369332"/>
              </a:xfrm>
              <a:prstGeom prst="rect">
                <a:avLst/>
              </a:prstGeom>
              <a:blipFill>
                <a:blip r:embed="rId3"/>
                <a:stretch>
                  <a:fillRect l="-10145" r="-579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字方塊 62">
                <a:extLst>
                  <a:ext uri="{FF2B5EF4-FFF2-40B4-BE49-F238E27FC236}">
                    <a16:creationId xmlns:a16="http://schemas.microsoft.com/office/drawing/2014/main" id="{43F41E93-DCB8-43C1-AE51-96E7E04824D3}"/>
                  </a:ext>
                </a:extLst>
              </p:cNvPr>
              <p:cNvSpPr txBox="1"/>
              <p:nvPr/>
            </p:nvSpPr>
            <p:spPr>
              <a:xfrm>
                <a:off x="6221304" y="3966421"/>
                <a:ext cx="421847"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TW" sz="2400" i="1" smtClean="0">
                              <a:solidFill>
                                <a:srgbClr val="FF0000"/>
                              </a:solidFill>
                              <a:latin typeface="Cambria Math" panose="02040503050406030204" pitchFamily="18" charset="0"/>
                            </a:rPr>
                          </m:ctrlPr>
                        </m:sSubPr>
                        <m:e>
                          <m:r>
                            <a:rPr lang="en-US" altLang="zh-TW" sz="2400" i="1" smtClean="0">
                              <a:solidFill>
                                <a:srgbClr val="FF0000"/>
                              </a:solidFill>
                              <a:latin typeface="Cambria Math" panose="02040503050406030204" pitchFamily="18" charset="0"/>
                            </a:rPr>
                            <m:t>𝑤</m:t>
                          </m:r>
                        </m:e>
                        <m:sub>
                          <m:r>
                            <a:rPr lang="en-US" altLang="zh-TW" sz="2400" i="1" smtClean="0">
                              <a:solidFill>
                                <a:srgbClr val="FF0000"/>
                              </a:solidFill>
                              <a:latin typeface="Cambria Math" panose="02040503050406030204" pitchFamily="18" charset="0"/>
                            </a:rPr>
                            <m:t>1</m:t>
                          </m:r>
                        </m:sub>
                      </m:sSub>
                    </m:oMath>
                  </m:oMathPara>
                </a14:m>
                <a:endParaRPr lang="zh-TW" altLang="en-US" sz="2400" dirty="0">
                  <a:solidFill>
                    <a:srgbClr val="FF0000"/>
                  </a:solidFill>
                  <a:latin typeface="Calibri" panose="020F0502020204030204"/>
                  <a:ea typeface="新細明體" panose="02020500000000000000" pitchFamily="18" charset="-120"/>
                </a:endParaRPr>
              </a:p>
            </p:txBody>
          </p:sp>
        </mc:Choice>
        <mc:Fallback xmlns="">
          <p:sp>
            <p:nvSpPr>
              <p:cNvPr id="42" name="文字方塊 62">
                <a:extLst>
                  <a:ext uri="{FF2B5EF4-FFF2-40B4-BE49-F238E27FC236}">
                    <a16:creationId xmlns:a16="http://schemas.microsoft.com/office/drawing/2014/main" id="{43F41E93-DCB8-43C1-AE51-96E7E04824D3}"/>
                  </a:ext>
                </a:extLst>
              </p:cNvPr>
              <p:cNvSpPr txBox="1">
                <a:spLocks noRot="1" noChangeAspect="1" noMove="1" noResize="1" noEditPoints="1" noAdjustHandles="1" noChangeArrowheads="1" noChangeShapeType="1" noTextEdit="1"/>
              </p:cNvSpPr>
              <p:nvPr/>
            </p:nvSpPr>
            <p:spPr>
              <a:xfrm>
                <a:off x="6221304" y="3966421"/>
                <a:ext cx="421847" cy="369332"/>
              </a:xfrm>
              <a:prstGeom prst="rect">
                <a:avLst/>
              </a:prstGeom>
              <a:blipFill>
                <a:blip r:embed="rId4"/>
                <a:stretch>
                  <a:fillRect l="-10145" r="-579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63">
                <a:extLst>
                  <a:ext uri="{FF2B5EF4-FFF2-40B4-BE49-F238E27FC236}">
                    <a16:creationId xmlns:a16="http://schemas.microsoft.com/office/drawing/2014/main" id="{847D3F6E-D5C7-43EF-9471-9C44B9C96F39}"/>
                  </a:ext>
                </a:extLst>
              </p:cNvPr>
              <p:cNvSpPr txBox="1"/>
              <p:nvPr/>
            </p:nvSpPr>
            <p:spPr>
              <a:xfrm>
                <a:off x="5803924" y="1015058"/>
                <a:ext cx="428964"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TW" sz="2400" i="1" smtClean="0">
                              <a:solidFill>
                                <a:srgbClr val="FFC000"/>
                              </a:solidFill>
                              <a:latin typeface="Cambria Math" panose="02040503050406030204" pitchFamily="18" charset="0"/>
                            </a:rPr>
                          </m:ctrlPr>
                        </m:sSubPr>
                        <m:e>
                          <m:r>
                            <a:rPr lang="en-US" altLang="zh-TW" sz="2400" i="1" smtClean="0">
                              <a:solidFill>
                                <a:srgbClr val="FFC000"/>
                              </a:solidFill>
                              <a:latin typeface="Cambria Math" panose="02040503050406030204" pitchFamily="18" charset="0"/>
                            </a:rPr>
                            <m:t>𝑤</m:t>
                          </m:r>
                        </m:e>
                        <m:sub>
                          <m:r>
                            <a:rPr lang="en-US" altLang="zh-TW" sz="2400" i="1" smtClean="0">
                              <a:solidFill>
                                <a:srgbClr val="FFC000"/>
                              </a:solidFill>
                              <a:latin typeface="Cambria Math" panose="02040503050406030204" pitchFamily="18" charset="0"/>
                            </a:rPr>
                            <m:t>2</m:t>
                          </m:r>
                        </m:sub>
                      </m:sSub>
                    </m:oMath>
                  </m:oMathPara>
                </a14:m>
                <a:endParaRPr lang="zh-TW" altLang="en-US" sz="2400" dirty="0">
                  <a:solidFill>
                    <a:srgbClr val="FFC000"/>
                  </a:solidFill>
                  <a:latin typeface="Calibri" panose="020F0502020204030204"/>
                  <a:ea typeface="新細明體" panose="02020500000000000000" pitchFamily="18" charset="-120"/>
                </a:endParaRPr>
              </a:p>
            </p:txBody>
          </p:sp>
        </mc:Choice>
        <mc:Fallback xmlns="">
          <p:sp>
            <p:nvSpPr>
              <p:cNvPr id="43" name="文字方塊 63">
                <a:extLst>
                  <a:ext uri="{FF2B5EF4-FFF2-40B4-BE49-F238E27FC236}">
                    <a16:creationId xmlns:a16="http://schemas.microsoft.com/office/drawing/2014/main" id="{847D3F6E-D5C7-43EF-9471-9C44B9C96F39}"/>
                  </a:ext>
                </a:extLst>
              </p:cNvPr>
              <p:cNvSpPr txBox="1">
                <a:spLocks noRot="1" noChangeAspect="1" noMove="1" noResize="1" noEditPoints="1" noAdjustHandles="1" noChangeArrowheads="1" noChangeShapeType="1" noTextEdit="1"/>
              </p:cNvSpPr>
              <p:nvPr/>
            </p:nvSpPr>
            <p:spPr>
              <a:xfrm>
                <a:off x="5803924" y="1015058"/>
                <a:ext cx="428964" cy="369332"/>
              </a:xfrm>
              <a:prstGeom prst="rect">
                <a:avLst/>
              </a:prstGeom>
              <a:blipFill>
                <a:blip r:embed="rId5"/>
                <a:stretch>
                  <a:fillRect l="-8571" r="-5714"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字方塊 64">
                <a:extLst>
                  <a:ext uri="{FF2B5EF4-FFF2-40B4-BE49-F238E27FC236}">
                    <a16:creationId xmlns:a16="http://schemas.microsoft.com/office/drawing/2014/main" id="{F0389383-704B-418D-86E3-34FE4A13A52A}"/>
                  </a:ext>
                </a:extLst>
              </p:cNvPr>
              <p:cNvSpPr txBox="1"/>
              <p:nvPr/>
            </p:nvSpPr>
            <p:spPr>
              <a:xfrm>
                <a:off x="5828073" y="4418622"/>
                <a:ext cx="428964"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TW" sz="2400" i="1" smtClean="0">
                              <a:solidFill>
                                <a:srgbClr val="FFC000"/>
                              </a:solidFill>
                              <a:latin typeface="Cambria Math" panose="02040503050406030204" pitchFamily="18" charset="0"/>
                            </a:rPr>
                          </m:ctrlPr>
                        </m:sSubPr>
                        <m:e>
                          <m:r>
                            <a:rPr lang="en-US" altLang="zh-TW" sz="2400" i="1" smtClean="0">
                              <a:solidFill>
                                <a:srgbClr val="FFC000"/>
                              </a:solidFill>
                              <a:latin typeface="Cambria Math" panose="02040503050406030204" pitchFamily="18" charset="0"/>
                            </a:rPr>
                            <m:t>𝑤</m:t>
                          </m:r>
                        </m:e>
                        <m:sub>
                          <m:r>
                            <a:rPr lang="en-US" altLang="zh-TW" sz="2400" i="1" smtClean="0">
                              <a:solidFill>
                                <a:srgbClr val="FFC000"/>
                              </a:solidFill>
                              <a:latin typeface="Cambria Math" panose="02040503050406030204" pitchFamily="18" charset="0"/>
                            </a:rPr>
                            <m:t>2</m:t>
                          </m:r>
                        </m:sub>
                      </m:sSub>
                    </m:oMath>
                  </m:oMathPara>
                </a14:m>
                <a:endParaRPr lang="zh-TW" altLang="en-US" sz="2400" dirty="0">
                  <a:solidFill>
                    <a:srgbClr val="FFC000"/>
                  </a:solidFill>
                  <a:latin typeface="Calibri" panose="020F0502020204030204"/>
                  <a:ea typeface="新細明體" panose="02020500000000000000" pitchFamily="18" charset="-120"/>
                </a:endParaRPr>
              </a:p>
            </p:txBody>
          </p:sp>
        </mc:Choice>
        <mc:Fallback xmlns="">
          <p:sp>
            <p:nvSpPr>
              <p:cNvPr id="44" name="文字方塊 64">
                <a:extLst>
                  <a:ext uri="{FF2B5EF4-FFF2-40B4-BE49-F238E27FC236}">
                    <a16:creationId xmlns:a16="http://schemas.microsoft.com/office/drawing/2014/main" id="{F0389383-704B-418D-86E3-34FE4A13A52A}"/>
                  </a:ext>
                </a:extLst>
              </p:cNvPr>
              <p:cNvSpPr txBox="1">
                <a:spLocks noRot="1" noChangeAspect="1" noMove="1" noResize="1" noEditPoints="1" noAdjustHandles="1" noChangeArrowheads="1" noChangeShapeType="1" noTextEdit="1"/>
              </p:cNvSpPr>
              <p:nvPr/>
            </p:nvSpPr>
            <p:spPr>
              <a:xfrm>
                <a:off x="5828073" y="4418622"/>
                <a:ext cx="428964" cy="369332"/>
              </a:xfrm>
              <a:prstGeom prst="rect">
                <a:avLst/>
              </a:prstGeom>
              <a:blipFill>
                <a:blip r:embed="rId6"/>
                <a:stretch>
                  <a:fillRect l="-8571" r="-5714"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字方塊 65">
                <a:extLst>
                  <a:ext uri="{FF2B5EF4-FFF2-40B4-BE49-F238E27FC236}">
                    <a16:creationId xmlns:a16="http://schemas.microsoft.com/office/drawing/2014/main" id="{BCEE43C4-D3F2-4D5B-BF95-7D2B71281F6E}"/>
                  </a:ext>
                </a:extLst>
              </p:cNvPr>
              <p:cNvSpPr txBox="1"/>
              <p:nvPr/>
            </p:nvSpPr>
            <p:spPr>
              <a:xfrm>
                <a:off x="4883118" y="147499"/>
                <a:ext cx="364907"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i="1" smtClean="0">
                              <a:solidFill>
                                <a:schemeClr val="tx1"/>
                              </a:solidFill>
                              <a:latin typeface="Cambria Math" panose="02040503050406030204" pitchFamily="18" charset="0"/>
                            </a:rPr>
                            <m:t>𝑥</m:t>
                          </m:r>
                        </m:e>
                        <m:sub>
                          <m:r>
                            <a:rPr lang="en-US" altLang="zh-TW" sz="2400" i="1" smtClean="0">
                              <a:solidFill>
                                <a:schemeClr val="tx1"/>
                              </a:solidFill>
                              <a:latin typeface="Cambria Math" panose="02040503050406030204" pitchFamily="18" charset="0"/>
                            </a:rPr>
                            <m:t>1</m:t>
                          </m:r>
                        </m:sub>
                      </m:sSub>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5" name="文字方塊 65">
                <a:extLst>
                  <a:ext uri="{FF2B5EF4-FFF2-40B4-BE49-F238E27FC236}">
                    <a16:creationId xmlns:a16="http://schemas.microsoft.com/office/drawing/2014/main" id="{BCEE43C4-D3F2-4D5B-BF95-7D2B71281F6E}"/>
                  </a:ext>
                </a:extLst>
              </p:cNvPr>
              <p:cNvSpPr txBox="1">
                <a:spLocks noRot="1" noChangeAspect="1" noMove="1" noResize="1" noEditPoints="1" noAdjustHandles="1" noChangeArrowheads="1" noChangeShapeType="1" noTextEdit="1"/>
              </p:cNvSpPr>
              <p:nvPr/>
            </p:nvSpPr>
            <p:spPr>
              <a:xfrm>
                <a:off x="4883118" y="147499"/>
                <a:ext cx="364907" cy="369332"/>
              </a:xfrm>
              <a:prstGeom prst="rect">
                <a:avLst/>
              </a:prstGeom>
              <a:blipFill>
                <a:blip r:embed="rId7"/>
                <a:stretch>
                  <a:fillRect l="-10000" r="-8333"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字方塊 66">
                <a:extLst>
                  <a:ext uri="{FF2B5EF4-FFF2-40B4-BE49-F238E27FC236}">
                    <a16:creationId xmlns:a16="http://schemas.microsoft.com/office/drawing/2014/main" id="{918989C8-A518-467F-A284-040E9EF685D3}"/>
                  </a:ext>
                </a:extLst>
              </p:cNvPr>
              <p:cNvSpPr txBox="1"/>
              <p:nvPr/>
            </p:nvSpPr>
            <p:spPr>
              <a:xfrm>
                <a:off x="4869805" y="543090"/>
                <a:ext cx="372025"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i="1" smtClean="0">
                              <a:solidFill>
                                <a:schemeClr val="tx1"/>
                              </a:solidFill>
                              <a:latin typeface="Cambria Math" panose="02040503050406030204" pitchFamily="18" charset="0"/>
                            </a:rPr>
                            <m:t>𝑥</m:t>
                          </m:r>
                        </m:e>
                        <m:sub>
                          <m:r>
                            <a:rPr lang="en-US" altLang="zh-TW" sz="2400" i="1" smtClean="0">
                              <a:solidFill>
                                <a:schemeClr val="tx1"/>
                              </a:solidFill>
                              <a:latin typeface="Cambria Math" panose="02040503050406030204" pitchFamily="18" charset="0"/>
                            </a:rPr>
                            <m:t>2</m:t>
                          </m:r>
                        </m:sub>
                      </m:sSub>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6" name="文字方塊 66">
                <a:extLst>
                  <a:ext uri="{FF2B5EF4-FFF2-40B4-BE49-F238E27FC236}">
                    <a16:creationId xmlns:a16="http://schemas.microsoft.com/office/drawing/2014/main" id="{918989C8-A518-467F-A284-040E9EF685D3}"/>
                  </a:ext>
                </a:extLst>
              </p:cNvPr>
              <p:cNvSpPr txBox="1">
                <a:spLocks noRot="1" noChangeAspect="1" noMove="1" noResize="1" noEditPoints="1" noAdjustHandles="1" noChangeArrowheads="1" noChangeShapeType="1" noTextEdit="1"/>
              </p:cNvSpPr>
              <p:nvPr/>
            </p:nvSpPr>
            <p:spPr>
              <a:xfrm>
                <a:off x="4869805" y="543090"/>
                <a:ext cx="372025" cy="369332"/>
              </a:xfrm>
              <a:prstGeom prst="rect">
                <a:avLst/>
              </a:prstGeom>
              <a:blipFill>
                <a:blip r:embed="rId8"/>
                <a:stretch>
                  <a:fillRect l="-11475" r="-819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67">
                <a:extLst>
                  <a:ext uri="{FF2B5EF4-FFF2-40B4-BE49-F238E27FC236}">
                    <a16:creationId xmlns:a16="http://schemas.microsoft.com/office/drawing/2014/main" id="{EAC3BFBC-5C28-4F92-ABA5-48C63615BEE8}"/>
                  </a:ext>
                </a:extLst>
              </p:cNvPr>
              <p:cNvSpPr txBox="1"/>
              <p:nvPr/>
            </p:nvSpPr>
            <p:spPr>
              <a:xfrm>
                <a:off x="4886746" y="3552509"/>
                <a:ext cx="364908"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TW" sz="2400" i="1" smtClean="0">
                              <a:solidFill>
                                <a:schemeClr val="tx1"/>
                              </a:solidFill>
                              <a:latin typeface="Cambria Math" panose="02040503050406030204" pitchFamily="18" charset="0"/>
                            </a:rPr>
                          </m:ctrlPr>
                        </m:sSubSupPr>
                        <m:e>
                          <m:r>
                            <a:rPr lang="en-US" altLang="zh-TW" sz="2400" i="1" smtClean="0">
                              <a:solidFill>
                                <a:schemeClr val="tx1"/>
                              </a:solidFill>
                              <a:latin typeface="Cambria Math" panose="02040503050406030204" pitchFamily="18" charset="0"/>
                            </a:rPr>
                            <m:t>𝑥</m:t>
                          </m:r>
                        </m:e>
                        <m:sub>
                          <m:r>
                            <a:rPr lang="en-US" altLang="zh-TW" sz="2400" i="1" smtClean="0">
                              <a:solidFill>
                                <a:schemeClr val="tx1"/>
                              </a:solidFill>
                              <a:latin typeface="Cambria Math" panose="02040503050406030204" pitchFamily="18" charset="0"/>
                            </a:rPr>
                            <m:t>1</m:t>
                          </m:r>
                        </m:sub>
                        <m:sup>
                          <m:r>
                            <a:rPr lang="en-US" altLang="zh-TW" sz="2400" i="1" smtClean="0">
                              <a:solidFill>
                                <a:schemeClr val="tx1"/>
                              </a:solidFill>
                              <a:latin typeface="Cambria Math" panose="02040503050406030204" pitchFamily="18" charset="0"/>
                            </a:rPr>
                            <m:t>′</m:t>
                          </m:r>
                        </m:sup>
                      </m:sSub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7" name="文字方塊 67">
                <a:extLst>
                  <a:ext uri="{FF2B5EF4-FFF2-40B4-BE49-F238E27FC236}">
                    <a16:creationId xmlns:a16="http://schemas.microsoft.com/office/drawing/2014/main" id="{EAC3BFBC-5C28-4F92-ABA5-48C63615BEE8}"/>
                  </a:ext>
                </a:extLst>
              </p:cNvPr>
              <p:cNvSpPr txBox="1">
                <a:spLocks noRot="1" noChangeAspect="1" noMove="1" noResize="1" noEditPoints="1" noAdjustHandles="1" noChangeArrowheads="1" noChangeShapeType="1" noTextEdit="1"/>
              </p:cNvSpPr>
              <p:nvPr/>
            </p:nvSpPr>
            <p:spPr>
              <a:xfrm>
                <a:off x="4886746" y="3552509"/>
                <a:ext cx="364908" cy="369332"/>
              </a:xfrm>
              <a:prstGeom prst="rect">
                <a:avLst/>
              </a:prstGeom>
              <a:blipFill>
                <a:blip r:embed="rId9"/>
                <a:stretch>
                  <a:fillRect l="-11864" r="-10169"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68">
                <a:extLst>
                  <a:ext uri="{FF2B5EF4-FFF2-40B4-BE49-F238E27FC236}">
                    <a16:creationId xmlns:a16="http://schemas.microsoft.com/office/drawing/2014/main" id="{819939E7-3777-487D-B014-CA20FB6F2D13}"/>
                  </a:ext>
                </a:extLst>
              </p:cNvPr>
              <p:cNvSpPr txBox="1"/>
              <p:nvPr/>
            </p:nvSpPr>
            <p:spPr>
              <a:xfrm>
                <a:off x="4886746" y="3947841"/>
                <a:ext cx="372025"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TW" sz="2400" i="1" smtClean="0">
                              <a:solidFill>
                                <a:schemeClr val="tx1"/>
                              </a:solidFill>
                              <a:latin typeface="Cambria Math" panose="02040503050406030204" pitchFamily="18" charset="0"/>
                            </a:rPr>
                          </m:ctrlPr>
                        </m:sSubSupPr>
                        <m:e>
                          <m:r>
                            <a:rPr lang="en-US" altLang="zh-TW" sz="2400" i="1" smtClean="0">
                              <a:solidFill>
                                <a:schemeClr val="tx1"/>
                              </a:solidFill>
                              <a:latin typeface="Cambria Math" panose="02040503050406030204" pitchFamily="18" charset="0"/>
                            </a:rPr>
                            <m:t>𝑥</m:t>
                          </m:r>
                        </m:e>
                        <m:sub>
                          <m:r>
                            <a:rPr lang="en-US" altLang="zh-TW" sz="2400" i="1" smtClean="0">
                              <a:solidFill>
                                <a:schemeClr val="tx1"/>
                              </a:solidFill>
                              <a:latin typeface="Cambria Math" panose="02040503050406030204" pitchFamily="18" charset="0"/>
                            </a:rPr>
                            <m:t>2</m:t>
                          </m:r>
                        </m:sub>
                        <m:sup>
                          <m:r>
                            <a:rPr lang="en-US" altLang="zh-TW" sz="2400" i="1" smtClean="0">
                              <a:solidFill>
                                <a:schemeClr val="tx1"/>
                              </a:solidFill>
                              <a:latin typeface="Cambria Math" panose="02040503050406030204" pitchFamily="18" charset="0"/>
                            </a:rPr>
                            <m:t>′</m:t>
                          </m:r>
                        </m:sup>
                      </m:sSub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8" name="文字方塊 68">
                <a:extLst>
                  <a:ext uri="{FF2B5EF4-FFF2-40B4-BE49-F238E27FC236}">
                    <a16:creationId xmlns:a16="http://schemas.microsoft.com/office/drawing/2014/main" id="{819939E7-3777-487D-B014-CA20FB6F2D13}"/>
                  </a:ext>
                </a:extLst>
              </p:cNvPr>
              <p:cNvSpPr txBox="1">
                <a:spLocks noRot="1" noChangeAspect="1" noMove="1" noResize="1" noEditPoints="1" noAdjustHandles="1" noChangeArrowheads="1" noChangeShapeType="1" noTextEdit="1"/>
              </p:cNvSpPr>
              <p:nvPr/>
            </p:nvSpPr>
            <p:spPr>
              <a:xfrm>
                <a:off x="4886746" y="3947841"/>
                <a:ext cx="372025" cy="369332"/>
              </a:xfrm>
              <a:prstGeom prst="rect">
                <a:avLst/>
              </a:prstGeom>
              <a:blipFill>
                <a:blip r:embed="rId10"/>
                <a:stretch>
                  <a:fillRect l="-11475" r="-8197"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12">
                <a:extLst>
                  <a:ext uri="{FF2B5EF4-FFF2-40B4-BE49-F238E27FC236}">
                    <a16:creationId xmlns:a16="http://schemas.microsoft.com/office/drawing/2014/main" id="{CB9E5CB9-BB67-451D-A395-FA6054C49142}"/>
                  </a:ext>
                </a:extLst>
              </p:cNvPr>
              <p:cNvSpPr txBox="1"/>
              <p:nvPr/>
            </p:nvSpPr>
            <p:spPr>
              <a:xfrm>
                <a:off x="6029335" y="126308"/>
                <a:ext cx="2938690"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zh-TW" altLang="en-US" sz="2400" i="1" smtClean="0">
                          <a:solidFill>
                            <a:prstClr val="black"/>
                          </a:solidFill>
                          <a:latin typeface="Cambria Math" panose="02040503050406030204" pitchFamily="18" charset="0"/>
                        </a:rPr>
                        <m:t>𝜎</m:t>
                      </m:r>
                      <m:d>
                        <m:dPr>
                          <m:ctrlPr>
                            <a:rPr lang="en-US" altLang="zh-TW" sz="2400" i="1" smtClean="0">
                              <a:solidFill>
                                <a:prstClr val="black"/>
                              </a:solidFill>
                              <a:latin typeface="Cambria Math" panose="02040503050406030204" pitchFamily="18" charset="0"/>
                            </a:rPr>
                          </m:ctrlPr>
                        </m:dPr>
                        <m:e>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𝑤</m:t>
                              </m:r>
                            </m:e>
                            <m:sub>
                              <m:r>
                                <a:rPr lang="en-US" altLang="zh-TW" sz="2400" i="1">
                                  <a:solidFill>
                                    <a:srgbClr val="FF0000"/>
                                  </a:solidFill>
                                  <a:latin typeface="Cambria Math" panose="02040503050406030204" pitchFamily="18" charset="0"/>
                                </a:rPr>
                                <m:t>1</m:t>
                              </m:r>
                            </m:sub>
                          </m:sSub>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𝑥</m:t>
                              </m:r>
                            </m:e>
                            <m:sub>
                              <m:r>
                                <a:rPr lang="en-US" altLang="zh-TW" sz="2400" i="1">
                                  <a:solidFill>
                                    <a:prstClr val="black"/>
                                  </a:solidFill>
                                  <a:latin typeface="Cambria Math" panose="02040503050406030204" pitchFamily="18" charset="0"/>
                                </a:rPr>
                                <m:t>1</m:t>
                              </m:r>
                            </m:sub>
                          </m:sSub>
                          <m:r>
                            <a:rPr lang="en-US" altLang="zh-TW" sz="2400" i="1" smtClean="0">
                              <a:solidFill>
                                <a:prstClr val="black"/>
                              </a:solidFill>
                              <a:latin typeface="Cambria Math" panose="02040503050406030204" pitchFamily="18" charset="0"/>
                            </a:rPr>
                            <m:t>+</m:t>
                          </m:r>
                          <m:sSub>
                            <m:sSubPr>
                              <m:ctrlPr>
                                <a:rPr lang="en-US" altLang="zh-TW" sz="2400" i="1">
                                  <a:solidFill>
                                    <a:srgbClr val="FFC000"/>
                                  </a:solidFill>
                                  <a:latin typeface="Cambria Math" panose="02040503050406030204" pitchFamily="18" charset="0"/>
                                </a:rPr>
                              </m:ctrlPr>
                            </m:sSubPr>
                            <m:e>
                              <m:r>
                                <a:rPr lang="en-US" altLang="zh-TW" sz="2400" i="1">
                                  <a:solidFill>
                                    <a:srgbClr val="FFC000"/>
                                  </a:solidFill>
                                  <a:latin typeface="Cambria Math" panose="02040503050406030204" pitchFamily="18" charset="0"/>
                                </a:rPr>
                                <m:t>𝑤</m:t>
                              </m:r>
                            </m:e>
                            <m:sub>
                              <m:r>
                                <a:rPr lang="en-US" altLang="zh-TW" sz="2400" i="1">
                                  <a:solidFill>
                                    <a:srgbClr val="FFC000"/>
                                  </a:solidFill>
                                  <a:latin typeface="Cambria Math" panose="02040503050406030204" pitchFamily="18" charset="0"/>
                                </a:rPr>
                                <m:t>2</m:t>
                              </m:r>
                            </m:sub>
                          </m:sSub>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𝑥</m:t>
                              </m:r>
                            </m:e>
                            <m:sub>
                              <m:r>
                                <a:rPr lang="en-US" altLang="zh-TW" sz="2400" i="1">
                                  <a:solidFill>
                                    <a:prstClr val="black"/>
                                  </a:solidFill>
                                  <a:latin typeface="Cambria Math" panose="02040503050406030204" pitchFamily="18" charset="0"/>
                                </a:rPr>
                                <m:t>2</m:t>
                              </m:r>
                            </m:sub>
                          </m:sSub>
                          <m:r>
                            <a:rPr lang="en-US" altLang="zh-TW" sz="2400" i="1" smtClean="0">
                              <a:solidFill>
                                <a:prstClr val="black"/>
                              </a:solidFill>
                              <a:latin typeface="Cambria Math" panose="02040503050406030204" pitchFamily="18" charset="0"/>
                            </a:rPr>
                            <m:t>+…</m:t>
                          </m:r>
                          <m:r>
                            <m:rPr>
                              <m:nor/>
                            </m:rPr>
                            <a:rPr lang="zh-TW" altLang="en-US" sz="2400" dirty="0">
                              <a:solidFill>
                                <a:prstClr val="black"/>
                              </a:solidFill>
                              <a:latin typeface="Calibri" panose="020F0502020204030204"/>
                              <a:ea typeface="新細明體" panose="02020500000000000000" pitchFamily="18" charset="-120"/>
                            </a:rPr>
                            <m:t> </m:t>
                          </m: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9" name="文字方塊 12">
                <a:extLst>
                  <a:ext uri="{FF2B5EF4-FFF2-40B4-BE49-F238E27FC236}">
                    <a16:creationId xmlns:a16="http://schemas.microsoft.com/office/drawing/2014/main" id="{CB9E5CB9-BB67-451D-A395-FA6054C49142}"/>
                  </a:ext>
                </a:extLst>
              </p:cNvPr>
              <p:cNvSpPr txBox="1">
                <a:spLocks noRot="1" noChangeAspect="1" noMove="1" noResize="1" noEditPoints="1" noAdjustHandles="1" noChangeArrowheads="1" noChangeShapeType="1" noTextEdit="1"/>
              </p:cNvSpPr>
              <p:nvPr/>
            </p:nvSpPr>
            <p:spPr>
              <a:xfrm>
                <a:off x="6029335" y="126308"/>
                <a:ext cx="2938690" cy="369332"/>
              </a:xfrm>
              <a:prstGeom prst="rect">
                <a:avLst/>
              </a:prstGeom>
              <a:blipFill>
                <a:blip r:embed="rId11"/>
                <a:stretch>
                  <a:fillRect l="-830"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字方塊 69">
                <a:extLst>
                  <a:ext uri="{FF2B5EF4-FFF2-40B4-BE49-F238E27FC236}">
                    <a16:creationId xmlns:a16="http://schemas.microsoft.com/office/drawing/2014/main" id="{80543813-E54B-446B-818D-A1276D5CB902}"/>
                  </a:ext>
                </a:extLst>
              </p:cNvPr>
              <p:cNvSpPr txBox="1"/>
              <p:nvPr/>
            </p:nvSpPr>
            <p:spPr>
              <a:xfrm>
                <a:off x="6088256" y="3555655"/>
                <a:ext cx="2938690"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zh-TW" altLang="en-US" sz="2400" i="1" smtClean="0">
                          <a:solidFill>
                            <a:prstClr val="black"/>
                          </a:solidFill>
                          <a:latin typeface="Cambria Math" panose="02040503050406030204" pitchFamily="18" charset="0"/>
                        </a:rPr>
                        <m:t>𝜎</m:t>
                      </m:r>
                      <m:d>
                        <m:dPr>
                          <m:ctrlPr>
                            <a:rPr lang="en-US" altLang="zh-TW" sz="2400" i="1" smtClean="0">
                              <a:solidFill>
                                <a:prstClr val="black"/>
                              </a:solidFill>
                              <a:latin typeface="Cambria Math" panose="02040503050406030204" pitchFamily="18" charset="0"/>
                            </a:rPr>
                          </m:ctrlPr>
                        </m:dPr>
                        <m:e>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𝑤</m:t>
                              </m:r>
                            </m:e>
                            <m:sub>
                              <m:r>
                                <a:rPr lang="en-US" altLang="zh-TW" sz="2400" i="1">
                                  <a:solidFill>
                                    <a:srgbClr val="FF0000"/>
                                  </a:solidFill>
                                  <a:latin typeface="Cambria Math" panose="02040503050406030204" pitchFamily="18" charset="0"/>
                                </a:rPr>
                                <m:t>1</m:t>
                              </m:r>
                            </m:sub>
                          </m:sSub>
                          <m:sSubSup>
                            <m:sSubSupPr>
                              <m:ctrlPr>
                                <a:rPr lang="en-US" altLang="zh-TW" sz="2400" i="1">
                                  <a:solidFill>
                                    <a:prstClr val="black"/>
                                  </a:solidFill>
                                  <a:latin typeface="Cambria Math" panose="02040503050406030204" pitchFamily="18" charset="0"/>
                                </a:rPr>
                              </m:ctrlPr>
                            </m:sSubSupPr>
                            <m:e>
                              <m:r>
                                <a:rPr lang="en-US" altLang="zh-TW" sz="2400" i="1">
                                  <a:solidFill>
                                    <a:prstClr val="black"/>
                                  </a:solidFill>
                                  <a:latin typeface="Cambria Math" panose="02040503050406030204" pitchFamily="18" charset="0"/>
                                </a:rPr>
                                <m:t>𝑥</m:t>
                              </m:r>
                            </m:e>
                            <m:sub>
                              <m:r>
                                <a:rPr lang="en-US" altLang="zh-TW" sz="2400" i="1">
                                  <a:solidFill>
                                    <a:prstClr val="black"/>
                                  </a:solidFill>
                                  <a:latin typeface="Cambria Math" panose="02040503050406030204" pitchFamily="18" charset="0"/>
                                </a:rPr>
                                <m:t>1</m:t>
                              </m:r>
                            </m:sub>
                            <m:sup>
                              <m:r>
                                <a:rPr lang="en-US" altLang="zh-TW" sz="2400" i="1">
                                  <a:solidFill>
                                    <a:prstClr val="black"/>
                                  </a:solidFill>
                                  <a:latin typeface="Cambria Math" panose="02040503050406030204" pitchFamily="18" charset="0"/>
                                </a:rPr>
                                <m:t>′</m:t>
                              </m:r>
                            </m:sup>
                          </m:sSubSup>
                          <m:r>
                            <a:rPr lang="en-US" altLang="zh-TW" sz="2400" i="1" smtClean="0">
                              <a:solidFill>
                                <a:prstClr val="black"/>
                              </a:solidFill>
                              <a:latin typeface="Cambria Math" panose="02040503050406030204" pitchFamily="18" charset="0"/>
                            </a:rPr>
                            <m:t>+</m:t>
                          </m:r>
                          <m:sSub>
                            <m:sSubPr>
                              <m:ctrlPr>
                                <a:rPr lang="en-US" altLang="zh-TW" sz="2400" i="1">
                                  <a:solidFill>
                                    <a:srgbClr val="FFC000"/>
                                  </a:solidFill>
                                  <a:latin typeface="Cambria Math" panose="02040503050406030204" pitchFamily="18" charset="0"/>
                                </a:rPr>
                              </m:ctrlPr>
                            </m:sSubPr>
                            <m:e>
                              <m:r>
                                <a:rPr lang="en-US" altLang="zh-TW" sz="2400" i="1">
                                  <a:solidFill>
                                    <a:srgbClr val="FFC000"/>
                                  </a:solidFill>
                                  <a:latin typeface="Cambria Math" panose="02040503050406030204" pitchFamily="18" charset="0"/>
                                </a:rPr>
                                <m:t>𝑤</m:t>
                              </m:r>
                            </m:e>
                            <m:sub>
                              <m:r>
                                <a:rPr lang="en-US" altLang="zh-TW" sz="2400" i="1">
                                  <a:solidFill>
                                    <a:srgbClr val="FFC000"/>
                                  </a:solidFill>
                                  <a:latin typeface="Cambria Math" panose="02040503050406030204" pitchFamily="18" charset="0"/>
                                </a:rPr>
                                <m:t>2</m:t>
                              </m:r>
                            </m:sub>
                          </m:sSub>
                          <m:sSubSup>
                            <m:sSubSupPr>
                              <m:ctrlPr>
                                <a:rPr lang="en-US" altLang="zh-TW" sz="2400" i="1">
                                  <a:solidFill>
                                    <a:prstClr val="black"/>
                                  </a:solidFill>
                                  <a:latin typeface="Cambria Math" panose="02040503050406030204" pitchFamily="18" charset="0"/>
                                </a:rPr>
                              </m:ctrlPr>
                            </m:sSubSupPr>
                            <m:e>
                              <m:r>
                                <a:rPr lang="en-US" altLang="zh-TW" sz="2400" i="1">
                                  <a:solidFill>
                                    <a:prstClr val="black"/>
                                  </a:solidFill>
                                  <a:latin typeface="Cambria Math" panose="02040503050406030204" pitchFamily="18" charset="0"/>
                                </a:rPr>
                                <m:t>𝑥</m:t>
                              </m:r>
                            </m:e>
                            <m:sub>
                              <m:r>
                                <a:rPr lang="en-US" altLang="zh-TW" sz="2400" i="1">
                                  <a:solidFill>
                                    <a:prstClr val="black"/>
                                  </a:solidFill>
                                  <a:latin typeface="Cambria Math" panose="02040503050406030204" pitchFamily="18" charset="0"/>
                                </a:rPr>
                                <m:t>2</m:t>
                              </m:r>
                            </m:sub>
                            <m:sup>
                              <m:r>
                                <a:rPr lang="en-US" altLang="zh-TW" sz="2400" i="1">
                                  <a:solidFill>
                                    <a:prstClr val="black"/>
                                  </a:solidFill>
                                  <a:latin typeface="Cambria Math" panose="02040503050406030204" pitchFamily="18" charset="0"/>
                                </a:rPr>
                                <m:t>′</m:t>
                              </m:r>
                            </m:sup>
                          </m:sSubSup>
                          <m:r>
                            <a:rPr lang="en-US" altLang="zh-TW" sz="2400" i="1" smtClean="0">
                              <a:solidFill>
                                <a:prstClr val="black"/>
                              </a:solidFill>
                              <a:latin typeface="Cambria Math" panose="02040503050406030204" pitchFamily="18" charset="0"/>
                            </a:rPr>
                            <m:t>+…</m:t>
                          </m:r>
                          <m:r>
                            <m:rPr>
                              <m:nor/>
                            </m:rPr>
                            <a:rPr lang="zh-TW" altLang="en-US" sz="2400" dirty="0">
                              <a:solidFill>
                                <a:prstClr val="black"/>
                              </a:solidFill>
                              <a:latin typeface="Calibri" panose="020F0502020204030204"/>
                              <a:ea typeface="新細明體" panose="02020500000000000000" pitchFamily="18" charset="-120"/>
                            </a:rPr>
                            <m:t> </m:t>
                          </m: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50" name="文字方塊 69">
                <a:extLst>
                  <a:ext uri="{FF2B5EF4-FFF2-40B4-BE49-F238E27FC236}">
                    <a16:creationId xmlns:a16="http://schemas.microsoft.com/office/drawing/2014/main" id="{80543813-E54B-446B-818D-A1276D5CB902}"/>
                  </a:ext>
                </a:extLst>
              </p:cNvPr>
              <p:cNvSpPr txBox="1">
                <a:spLocks noRot="1" noChangeAspect="1" noMove="1" noResize="1" noEditPoints="1" noAdjustHandles="1" noChangeArrowheads="1" noChangeShapeType="1" noTextEdit="1"/>
              </p:cNvSpPr>
              <p:nvPr/>
            </p:nvSpPr>
            <p:spPr>
              <a:xfrm>
                <a:off x="6088256" y="3555655"/>
                <a:ext cx="2938690" cy="369332"/>
              </a:xfrm>
              <a:prstGeom prst="rect">
                <a:avLst/>
              </a:prstGeom>
              <a:blipFill>
                <a:blip r:embed="rId12"/>
                <a:stretch>
                  <a:fillRect l="-1037" b="-14754"/>
                </a:stretch>
              </a:blipFill>
            </p:spPr>
            <p:txBody>
              <a:bodyPr/>
              <a:lstStyle/>
              <a:p>
                <a:r>
                  <a:rPr lang="zh-CN" altLang="en-US">
                    <a:noFill/>
                  </a:rPr>
                  <a:t> </a:t>
                </a:r>
              </a:p>
            </p:txBody>
          </p:sp>
        </mc:Fallback>
      </mc:AlternateContent>
      <p:sp>
        <p:nvSpPr>
          <p:cNvPr id="51" name="文字方塊 17">
            <a:extLst>
              <a:ext uri="{FF2B5EF4-FFF2-40B4-BE49-F238E27FC236}">
                <a16:creationId xmlns:a16="http://schemas.microsoft.com/office/drawing/2014/main" id="{A0FE2E70-39DB-4557-A3AF-35F4B80AB811}"/>
              </a:ext>
            </a:extLst>
          </p:cNvPr>
          <p:cNvSpPr txBox="1"/>
          <p:nvPr/>
        </p:nvSpPr>
        <p:spPr>
          <a:xfrm>
            <a:off x="295111" y="5471625"/>
            <a:ext cx="5290810" cy="830997"/>
          </a:xfrm>
          <a:prstGeom prst="rect">
            <a:avLst/>
          </a:prstGeom>
          <a:noFill/>
        </p:spPr>
        <p:txBody>
          <a:bodyPr wrap="square" rtlCol="0">
            <a:spAutoFit/>
          </a:bodyPr>
          <a:lstStyle/>
          <a:p>
            <a:pPr defTabSz="457200"/>
            <a:r>
              <a:rPr lang="en-US" altLang="zh-TW" sz="2400" b="1" dirty="0">
                <a:solidFill>
                  <a:prstClr val="black"/>
                </a:solidFill>
                <a:latin typeface="Calibri" panose="020F0502020204030204"/>
                <a:ea typeface="新細明體" panose="02020500000000000000" pitchFamily="18" charset="-120"/>
              </a:rPr>
              <a:t>Two neurons with the same receptive field would not share parameters.</a:t>
            </a:r>
            <a:endParaRPr lang="zh-TW" altLang="en-US" sz="2400" b="1" dirty="0">
              <a:solidFill>
                <a:prstClr val="black"/>
              </a:solidFill>
              <a:latin typeface="Calibri" panose="020F0502020204030204"/>
              <a:ea typeface="新細明體" panose="02020500000000000000" pitchFamily="18" charset="-120"/>
            </a:endParaRPr>
          </a:p>
        </p:txBody>
      </p:sp>
      <p:graphicFrame>
        <p:nvGraphicFramePr>
          <p:cNvPr id="52" name="內容版面配置區 3">
            <a:extLst>
              <a:ext uri="{FF2B5EF4-FFF2-40B4-BE49-F238E27FC236}">
                <a16:creationId xmlns:a16="http://schemas.microsoft.com/office/drawing/2014/main" id="{0529771E-1AEA-435D-A65C-302D1240D509}"/>
              </a:ext>
            </a:extLst>
          </p:cNvPr>
          <p:cNvGraphicFramePr>
            <a:graphicFrameLocks/>
          </p:cNvGraphicFramePr>
          <p:nvPr>
            <p:extLst>
              <p:ext uri="{D42A27DB-BD31-4B8C-83A1-F6EECF244321}">
                <p14:modId xmlns:p14="http://schemas.microsoft.com/office/powerpoint/2010/main" val="1438626656"/>
              </p:ext>
            </p:extLst>
          </p:nvPr>
        </p:nvGraphicFramePr>
        <p:xfrm>
          <a:off x="610618" y="2483425"/>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5"/>
                  </a:ext>
                </a:extLst>
              </a:tr>
            </a:tbl>
          </a:graphicData>
        </a:graphic>
      </p:graphicFrame>
      <p:sp>
        <p:nvSpPr>
          <p:cNvPr id="53" name="矩形 52">
            <a:extLst>
              <a:ext uri="{FF2B5EF4-FFF2-40B4-BE49-F238E27FC236}">
                <a16:creationId xmlns:a16="http://schemas.microsoft.com/office/drawing/2014/main" id="{B5E511A9-369E-4818-AA91-18D210CF7481}"/>
              </a:ext>
            </a:extLst>
          </p:cNvPr>
          <p:cNvSpPr/>
          <p:nvPr/>
        </p:nvSpPr>
        <p:spPr>
          <a:xfrm>
            <a:off x="635257" y="2521063"/>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aphicFrame>
        <p:nvGraphicFramePr>
          <p:cNvPr id="54" name="內容版面配置區 3">
            <a:extLst>
              <a:ext uri="{FF2B5EF4-FFF2-40B4-BE49-F238E27FC236}">
                <a16:creationId xmlns:a16="http://schemas.microsoft.com/office/drawing/2014/main" id="{69454117-DBC2-4F2D-B792-B98F002A1E62}"/>
              </a:ext>
            </a:extLst>
          </p:cNvPr>
          <p:cNvGraphicFramePr>
            <a:graphicFrameLocks/>
          </p:cNvGraphicFramePr>
          <p:nvPr>
            <p:extLst>
              <p:ext uri="{D42A27DB-BD31-4B8C-83A1-F6EECF244321}">
                <p14:modId xmlns:p14="http://schemas.microsoft.com/office/powerpoint/2010/main" val="2032855328"/>
              </p:ext>
            </p:extLst>
          </p:nvPr>
        </p:nvGraphicFramePr>
        <p:xfrm>
          <a:off x="765740" y="2646936"/>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5"/>
                  </a:ext>
                </a:extLst>
              </a:tr>
            </a:tbl>
          </a:graphicData>
        </a:graphic>
      </p:graphicFrame>
      <p:graphicFrame>
        <p:nvGraphicFramePr>
          <p:cNvPr id="55" name="內容版面配置區 3">
            <a:extLst>
              <a:ext uri="{FF2B5EF4-FFF2-40B4-BE49-F238E27FC236}">
                <a16:creationId xmlns:a16="http://schemas.microsoft.com/office/drawing/2014/main" id="{FD7258BE-02A8-4CB9-B295-3FC5DB97F0DD}"/>
              </a:ext>
            </a:extLst>
          </p:cNvPr>
          <p:cNvGraphicFramePr>
            <a:graphicFrameLocks/>
          </p:cNvGraphicFramePr>
          <p:nvPr>
            <p:extLst>
              <p:ext uri="{D42A27DB-BD31-4B8C-83A1-F6EECF244321}">
                <p14:modId xmlns:p14="http://schemas.microsoft.com/office/powerpoint/2010/main" val="3571010183"/>
              </p:ext>
            </p:extLst>
          </p:nvPr>
        </p:nvGraphicFramePr>
        <p:xfrm>
          <a:off x="949961" y="2789351"/>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5"/>
                  </a:ext>
                </a:extLst>
              </a:tr>
            </a:tbl>
          </a:graphicData>
        </a:graphic>
      </p:graphicFrame>
      <p:sp>
        <p:nvSpPr>
          <p:cNvPr id="56" name="矩形 55">
            <a:extLst>
              <a:ext uri="{FF2B5EF4-FFF2-40B4-BE49-F238E27FC236}">
                <a16:creationId xmlns:a16="http://schemas.microsoft.com/office/drawing/2014/main" id="{3B61A03B-7BF0-4349-86FA-2AD1A919CD08}"/>
              </a:ext>
            </a:extLst>
          </p:cNvPr>
          <p:cNvSpPr/>
          <p:nvPr/>
        </p:nvSpPr>
        <p:spPr>
          <a:xfrm>
            <a:off x="964475" y="2818379"/>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7" name="直線接點 75">
            <a:extLst>
              <a:ext uri="{FF2B5EF4-FFF2-40B4-BE49-F238E27FC236}">
                <a16:creationId xmlns:a16="http://schemas.microsoft.com/office/drawing/2014/main" id="{76C5A23B-353B-435F-A7B2-9A3048F11FC6}"/>
              </a:ext>
            </a:extLst>
          </p:cNvPr>
          <p:cNvCxnSpPr>
            <a:cxnSpLocks/>
          </p:cNvCxnSpPr>
          <p:nvPr/>
        </p:nvCxnSpPr>
        <p:spPr>
          <a:xfrm>
            <a:off x="610618" y="3829850"/>
            <a:ext cx="339343" cy="316587"/>
          </a:xfrm>
          <a:prstGeom prst="line">
            <a:avLst/>
          </a:prstGeom>
          <a:noFill/>
          <a:ln w="38100" cap="flat" cmpd="sng" algn="ctr">
            <a:solidFill>
              <a:srgbClr val="FF0000"/>
            </a:solidFill>
            <a:prstDash val="solid"/>
            <a:miter lim="800000"/>
          </a:ln>
          <a:effectLst/>
        </p:spPr>
      </p:cxnSp>
      <p:cxnSp>
        <p:nvCxnSpPr>
          <p:cNvPr id="58" name="直線接點 76">
            <a:extLst>
              <a:ext uri="{FF2B5EF4-FFF2-40B4-BE49-F238E27FC236}">
                <a16:creationId xmlns:a16="http://schemas.microsoft.com/office/drawing/2014/main" id="{CE4FDD2F-929F-46C7-9556-5988B270B859}"/>
              </a:ext>
            </a:extLst>
          </p:cNvPr>
          <p:cNvCxnSpPr>
            <a:cxnSpLocks/>
          </p:cNvCxnSpPr>
          <p:nvPr/>
        </p:nvCxnSpPr>
        <p:spPr>
          <a:xfrm>
            <a:off x="2023566" y="2483425"/>
            <a:ext cx="339343" cy="316587"/>
          </a:xfrm>
          <a:prstGeom prst="line">
            <a:avLst/>
          </a:prstGeom>
          <a:noFill/>
          <a:ln w="38100" cap="flat" cmpd="sng" algn="ctr">
            <a:solidFill>
              <a:srgbClr val="FF0000"/>
            </a:solidFill>
            <a:prstDash val="solid"/>
            <a:miter lim="800000"/>
          </a:ln>
          <a:effectLst/>
        </p:spPr>
      </p:cxnSp>
      <p:cxnSp>
        <p:nvCxnSpPr>
          <p:cNvPr id="59" name="直線接點 77">
            <a:extLst>
              <a:ext uri="{FF2B5EF4-FFF2-40B4-BE49-F238E27FC236}">
                <a16:creationId xmlns:a16="http://schemas.microsoft.com/office/drawing/2014/main" id="{8574418C-6B9A-4050-BB13-4F00E90FB2FC}"/>
              </a:ext>
            </a:extLst>
          </p:cNvPr>
          <p:cNvCxnSpPr>
            <a:cxnSpLocks/>
          </p:cNvCxnSpPr>
          <p:nvPr/>
        </p:nvCxnSpPr>
        <p:spPr>
          <a:xfrm>
            <a:off x="635257" y="2541218"/>
            <a:ext cx="339343" cy="316587"/>
          </a:xfrm>
          <a:prstGeom prst="line">
            <a:avLst/>
          </a:prstGeom>
          <a:noFill/>
          <a:ln w="38100" cap="flat" cmpd="sng" algn="ctr">
            <a:solidFill>
              <a:srgbClr val="FF0000"/>
            </a:solidFill>
            <a:prstDash val="solid"/>
            <a:miter lim="800000"/>
          </a:ln>
          <a:effectLst/>
        </p:spPr>
      </p:cxnSp>
      <p:sp>
        <p:nvSpPr>
          <p:cNvPr id="60" name="矩形 59">
            <a:extLst>
              <a:ext uri="{FF2B5EF4-FFF2-40B4-BE49-F238E27FC236}">
                <a16:creationId xmlns:a16="http://schemas.microsoft.com/office/drawing/2014/main" id="{11B04C19-2140-4975-800D-2E0BAC20E505}"/>
              </a:ext>
            </a:extLst>
          </p:cNvPr>
          <p:cNvSpPr/>
          <p:nvPr/>
        </p:nvSpPr>
        <p:spPr>
          <a:xfrm>
            <a:off x="1878672" y="3688220"/>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1" name="直線接點 79">
            <a:extLst>
              <a:ext uri="{FF2B5EF4-FFF2-40B4-BE49-F238E27FC236}">
                <a16:creationId xmlns:a16="http://schemas.microsoft.com/office/drawing/2014/main" id="{201ED158-0223-40EF-8504-11212C5C8B29}"/>
              </a:ext>
            </a:extLst>
          </p:cNvPr>
          <p:cNvCxnSpPr>
            <a:cxnSpLocks/>
          </p:cNvCxnSpPr>
          <p:nvPr/>
        </p:nvCxnSpPr>
        <p:spPr>
          <a:xfrm flipV="1">
            <a:off x="1462028" y="2065706"/>
            <a:ext cx="0" cy="581230"/>
          </a:xfrm>
          <a:prstGeom prst="line">
            <a:avLst/>
          </a:prstGeom>
          <a:noFill/>
          <a:ln w="57150" cap="flat" cmpd="sng" algn="ctr">
            <a:solidFill>
              <a:srgbClr val="FF0000"/>
            </a:solidFill>
            <a:prstDash val="sysDot"/>
            <a:miter lim="800000"/>
          </a:ln>
          <a:effectLst/>
        </p:spPr>
      </p:cxnSp>
      <p:cxnSp>
        <p:nvCxnSpPr>
          <p:cNvPr id="62" name="直線接點 80">
            <a:extLst>
              <a:ext uri="{FF2B5EF4-FFF2-40B4-BE49-F238E27FC236}">
                <a16:creationId xmlns:a16="http://schemas.microsoft.com/office/drawing/2014/main" id="{1BA4879A-4646-437B-90A0-F4711B1E6E9F}"/>
              </a:ext>
            </a:extLst>
          </p:cNvPr>
          <p:cNvCxnSpPr>
            <a:cxnSpLocks/>
          </p:cNvCxnSpPr>
          <p:nvPr/>
        </p:nvCxnSpPr>
        <p:spPr>
          <a:xfrm>
            <a:off x="1458722" y="2036678"/>
            <a:ext cx="3688296" cy="0"/>
          </a:xfrm>
          <a:prstGeom prst="line">
            <a:avLst/>
          </a:prstGeom>
          <a:noFill/>
          <a:ln w="57150" cap="flat" cmpd="sng" algn="ctr">
            <a:solidFill>
              <a:srgbClr val="FF0000"/>
            </a:solidFill>
            <a:prstDash val="sysDot"/>
            <a:miter lim="800000"/>
            <a:headEnd type="none" w="med" len="med"/>
            <a:tailEnd type="triangle" w="med" len="med"/>
          </a:ln>
          <a:effectLst/>
        </p:spPr>
      </p:cxnSp>
      <p:cxnSp>
        <p:nvCxnSpPr>
          <p:cNvPr id="63" name="直線接點 81">
            <a:extLst>
              <a:ext uri="{FF2B5EF4-FFF2-40B4-BE49-F238E27FC236}">
                <a16:creationId xmlns:a16="http://schemas.microsoft.com/office/drawing/2014/main" id="{8B5B3BA1-F7D1-421E-8960-FE39C238A0ED}"/>
              </a:ext>
            </a:extLst>
          </p:cNvPr>
          <p:cNvCxnSpPr>
            <a:cxnSpLocks/>
          </p:cNvCxnSpPr>
          <p:nvPr/>
        </p:nvCxnSpPr>
        <p:spPr>
          <a:xfrm>
            <a:off x="2701027" y="4446865"/>
            <a:ext cx="2445991" cy="0"/>
          </a:xfrm>
          <a:prstGeom prst="line">
            <a:avLst/>
          </a:prstGeom>
          <a:noFill/>
          <a:ln w="57150" cap="flat" cmpd="sng" algn="ctr">
            <a:solidFill>
              <a:srgbClr val="FF0000"/>
            </a:solidFill>
            <a:prstDash val="sysDot"/>
            <a:miter lim="800000"/>
            <a:headEnd type="none" w="med" len="med"/>
            <a:tailEnd type="triangle" w="med" len="med"/>
          </a:ln>
          <a:effectLst/>
        </p:spPr>
      </p:cxnSp>
      <p:sp>
        <p:nvSpPr>
          <p:cNvPr id="2" name="矩形 1">
            <a:extLst>
              <a:ext uri="{FF2B5EF4-FFF2-40B4-BE49-F238E27FC236}">
                <a16:creationId xmlns:a16="http://schemas.microsoft.com/office/drawing/2014/main" id="{27EFC3B8-8501-40C0-AAB8-55B4737CA1E9}"/>
              </a:ext>
            </a:extLst>
          </p:cNvPr>
          <p:cNvSpPr/>
          <p:nvPr/>
        </p:nvSpPr>
        <p:spPr bwMode="auto">
          <a:xfrm>
            <a:off x="6029335" y="3552509"/>
            <a:ext cx="3114665" cy="361108"/>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64" name="矩形 63">
            <a:extLst>
              <a:ext uri="{FF2B5EF4-FFF2-40B4-BE49-F238E27FC236}">
                <a16:creationId xmlns:a16="http://schemas.microsoft.com/office/drawing/2014/main" id="{BC5009E8-54F6-4206-BF16-34C7290AD6CF}"/>
              </a:ext>
            </a:extLst>
          </p:cNvPr>
          <p:cNvSpPr/>
          <p:nvPr/>
        </p:nvSpPr>
        <p:spPr bwMode="auto">
          <a:xfrm>
            <a:off x="5928222" y="129505"/>
            <a:ext cx="3114665" cy="361108"/>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4760518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1530E569-F66F-45B4-AF38-B340087D3825}"/>
              </a:ext>
            </a:extLst>
          </p:cNvPr>
          <p:cNvSpPr txBox="1">
            <a:spLocks/>
          </p:cNvSpPr>
          <p:nvPr/>
        </p:nvSpPr>
        <p:spPr>
          <a:xfrm>
            <a:off x="1257300" y="33836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Simplification 2 – Typical Setting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7" name="內容版面配置區 3">
            <a:extLst>
              <a:ext uri="{FF2B5EF4-FFF2-40B4-BE49-F238E27FC236}">
                <a16:creationId xmlns:a16="http://schemas.microsoft.com/office/drawing/2014/main" id="{4DB6261A-A2E3-4839-9F08-B2E61B3586B3}"/>
              </a:ext>
            </a:extLst>
          </p:cNvPr>
          <p:cNvGraphicFramePr>
            <a:graphicFrameLocks/>
          </p:cNvGraphicFramePr>
          <p:nvPr>
            <p:extLst>
              <p:ext uri="{D42A27DB-BD31-4B8C-83A1-F6EECF244321}">
                <p14:modId xmlns:p14="http://schemas.microsoft.com/office/powerpoint/2010/main" val="3192757966"/>
              </p:ext>
            </p:extLst>
          </p:nvPr>
        </p:nvGraphicFramePr>
        <p:xfrm>
          <a:off x="3004223" y="2660497"/>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5"/>
                  </a:ext>
                </a:extLst>
              </a:tr>
            </a:tbl>
          </a:graphicData>
        </a:graphic>
      </p:graphicFrame>
      <p:sp>
        <p:nvSpPr>
          <p:cNvPr id="8" name="矩形 7">
            <a:extLst>
              <a:ext uri="{FF2B5EF4-FFF2-40B4-BE49-F238E27FC236}">
                <a16:creationId xmlns:a16="http://schemas.microsoft.com/office/drawing/2014/main" id="{7FB16EC4-BA73-454C-98B1-7DFAA984DF81}"/>
              </a:ext>
            </a:extLst>
          </p:cNvPr>
          <p:cNvSpPr/>
          <p:nvPr/>
        </p:nvSpPr>
        <p:spPr>
          <a:xfrm>
            <a:off x="3028862" y="2698135"/>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aphicFrame>
        <p:nvGraphicFramePr>
          <p:cNvPr id="9" name="內容版面配置區 3">
            <a:extLst>
              <a:ext uri="{FF2B5EF4-FFF2-40B4-BE49-F238E27FC236}">
                <a16:creationId xmlns:a16="http://schemas.microsoft.com/office/drawing/2014/main" id="{4BA14A88-27DC-4F31-95E5-93FC8F363CEB}"/>
              </a:ext>
            </a:extLst>
          </p:cNvPr>
          <p:cNvGraphicFramePr>
            <a:graphicFrameLocks/>
          </p:cNvGraphicFramePr>
          <p:nvPr>
            <p:extLst>
              <p:ext uri="{D42A27DB-BD31-4B8C-83A1-F6EECF244321}">
                <p14:modId xmlns:p14="http://schemas.microsoft.com/office/powerpoint/2010/main" val="3877684662"/>
              </p:ext>
            </p:extLst>
          </p:nvPr>
        </p:nvGraphicFramePr>
        <p:xfrm>
          <a:off x="3159345" y="2824008"/>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5"/>
                  </a:ext>
                </a:extLst>
              </a:tr>
            </a:tbl>
          </a:graphicData>
        </a:graphic>
      </p:graphicFrame>
      <p:graphicFrame>
        <p:nvGraphicFramePr>
          <p:cNvPr id="10" name="內容版面配置區 3">
            <a:extLst>
              <a:ext uri="{FF2B5EF4-FFF2-40B4-BE49-F238E27FC236}">
                <a16:creationId xmlns:a16="http://schemas.microsoft.com/office/drawing/2014/main" id="{1ECF32AF-15CE-465E-89D8-ECE49F4FC1FD}"/>
              </a:ext>
            </a:extLst>
          </p:cNvPr>
          <p:cNvGraphicFramePr>
            <a:graphicFrameLocks/>
          </p:cNvGraphicFramePr>
          <p:nvPr>
            <p:extLst>
              <p:ext uri="{D42A27DB-BD31-4B8C-83A1-F6EECF244321}">
                <p14:modId xmlns:p14="http://schemas.microsoft.com/office/powerpoint/2010/main" val="1913047141"/>
              </p:ext>
            </p:extLst>
          </p:nvPr>
        </p:nvGraphicFramePr>
        <p:xfrm>
          <a:off x="3343566" y="2966423"/>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5"/>
                  </a:ext>
                </a:extLst>
              </a:tr>
            </a:tbl>
          </a:graphicData>
        </a:graphic>
      </p:graphicFrame>
      <p:sp>
        <p:nvSpPr>
          <p:cNvPr id="11" name="矩形 10">
            <a:extLst>
              <a:ext uri="{FF2B5EF4-FFF2-40B4-BE49-F238E27FC236}">
                <a16:creationId xmlns:a16="http://schemas.microsoft.com/office/drawing/2014/main" id="{2278A3E1-39E7-4973-997C-6323EC5E766F}"/>
              </a:ext>
            </a:extLst>
          </p:cNvPr>
          <p:cNvSpPr/>
          <p:nvPr/>
        </p:nvSpPr>
        <p:spPr>
          <a:xfrm>
            <a:off x="3358080" y="2995451"/>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2" name="直線接點 11">
            <a:extLst>
              <a:ext uri="{FF2B5EF4-FFF2-40B4-BE49-F238E27FC236}">
                <a16:creationId xmlns:a16="http://schemas.microsoft.com/office/drawing/2014/main" id="{31819B19-6444-48E1-BB32-922D6DE2BB67}"/>
              </a:ext>
            </a:extLst>
          </p:cNvPr>
          <p:cNvCxnSpPr>
            <a:cxnSpLocks/>
          </p:cNvCxnSpPr>
          <p:nvPr/>
        </p:nvCxnSpPr>
        <p:spPr>
          <a:xfrm>
            <a:off x="3004223" y="4006922"/>
            <a:ext cx="339343" cy="316587"/>
          </a:xfrm>
          <a:prstGeom prst="line">
            <a:avLst/>
          </a:prstGeom>
          <a:noFill/>
          <a:ln w="38100" cap="flat" cmpd="sng" algn="ctr">
            <a:solidFill>
              <a:srgbClr val="FF0000"/>
            </a:solidFill>
            <a:prstDash val="solid"/>
            <a:miter lim="800000"/>
          </a:ln>
          <a:effectLst/>
        </p:spPr>
      </p:cxnSp>
      <p:cxnSp>
        <p:nvCxnSpPr>
          <p:cNvPr id="13" name="直線接點 12">
            <a:extLst>
              <a:ext uri="{FF2B5EF4-FFF2-40B4-BE49-F238E27FC236}">
                <a16:creationId xmlns:a16="http://schemas.microsoft.com/office/drawing/2014/main" id="{720723E6-AA16-4271-8F4C-D2F9E4E7C8FB}"/>
              </a:ext>
            </a:extLst>
          </p:cNvPr>
          <p:cNvCxnSpPr>
            <a:cxnSpLocks/>
          </p:cNvCxnSpPr>
          <p:nvPr/>
        </p:nvCxnSpPr>
        <p:spPr>
          <a:xfrm>
            <a:off x="3028862" y="2718290"/>
            <a:ext cx="339343" cy="316587"/>
          </a:xfrm>
          <a:prstGeom prst="line">
            <a:avLst/>
          </a:prstGeom>
          <a:noFill/>
          <a:ln w="38100" cap="flat" cmpd="sng" algn="ctr">
            <a:solidFill>
              <a:srgbClr val="FF0000"/>
            </a:solidFill>
            <a:prstDash val="solid"/>
            <a:miter lim="800000"/>
          </a:ln>
          <a:effectLst/>
        </p:spPr>
      </p:cxnSp>
      <p:sp>
        <p:nvSpPr>
          <p:cNvPr id="14" name="文字方塊 23">
            <a:extLst>
              <a:ext uri="{FF2B5EF4-FFF2-40B4-BE49-F238E27FC236}">
                <a16:creationId xmlns:a16="http://schemas.microsoft.com/office/drawing/2014/main" id="{443A626E-931C-4488-8FE5-46F7DC7B8D15}"/>
              </a:ext>
            </a:extLst>
          </p:cNvPr>
          <p:cNvSpPr txBox="1"/>
          <p:nvPr/>
        </p:nvSpPr>
        <p:spPr>
          <a:xfrm>
            <a:off x="783933" y="1853324"/>
            <a:ext cx="7625248" cy="461665"/>
          </a:xfrm>
          <a:prstGeom prst="rect">
            <a:avLst/>
          </a:prstGeom>
          <a:noFill/>
        </p:spPr>
        <p:txBody>
          <a:bodyPr wrap="square" rtlCol="0">
            <a:spAutoFit/>
          </a:bodyPr>
          <a:lstStyle/>
          <a:p>
            <a:pPr algn="ctr" defTabSz="457200"/>
            <a:r>
              <a:rPr lang="en-US" altLang="zh-TW" sz="2400" b="1" dirty="0">
                <a:solidFill>
                  <a:prstClr val="black"/>
                </a:solidFill>
                <a:latin typeface="Calibri" panose="020F0502020204030204"/>
                <a:ea typeface="新細明體" panose="02020500000000000000" pitchFamily="18" charset="-120"/>
              </a:rPr>
              <a:t>Each receptive field has a set of neurons </a:t>
            </a:r>
            <a:r>
              <a:rPr lang="en-US" altLang="zh-TW" sz="2400" dirty="0">
                <a:solidFill>
                  <a:prstClr val="black"/>
                </a:solidFill>
                <a:latin typeface="Calibri" panose="020F0502020204030204"/>
                <a:ea typeface="新細明體" panose="02020500000000000000" pitchFamily="18" charset="-120"/>
              </a:rPr>
              <a:t>(e.g., 64 neurons).  </a:t>
            </a:r>
            <a:endParaRPr lang="zh-TW" altLang="en-US" sz="2400" dirty="0">
              <a:solidFill>
                <a:prstClr val="black"/>
              </a:solidFill>
              <a:latin typeface="Calibri" panose="020F0502020204030204"/>
              <a:ea typeface="新細明體" panose="02020500000000000000" pitchFamily="18" charset="-120"/>
            </a:endParaRPr>
          </a:p>
        </p:txBody>
      </p:sp>
      <p:cxnSp>
        <p:nvCxnSpPr>
          <p:cNvPr id="15" name="直線接點 32">
            <a:extLst>
              <a:ext uri="{FF2B5EF4-FFF2-40B4-BE49-F238E27FC236}">
                <a16:creationId xmlns:a16="http://schemas.microsoft.com/office/drawing/2014/main" id="{9CFA4D35-4A6E-4E03-968A-3057AA6EFF5C}"/>
              </a:ext>
            </a:extLst>
          </p:cNvPr>
          <p:cNvCxnSpPr>
            <a:cxnSpLocks/>
          </p:cNvCxnSpPr>
          <p:nvPr/>
        </p:nvCxnSpPr>
        <p:spPr>
          <a:xfrm>
            <a:off x="4448212" y="2698841"/>
            <a:ext cx="339343" cy="316587"/>
          </a:xfrm>
          <a:prstGeom prst="line">
            <a:avLst/>
          </a:prstGeom>
          <a:noFill/>
          <a:ln w="38100" cap="flat" cmpd="sng" algn="ctr">
            <a:solidFill>
              <a:srgbClr val="FF0000"/>
            </a:solidFill>
            <a:prstDash val="solid"/>
            <a:miter lim="800000"/>
          </a:ln>
          <a:effectLst/>
        </p:spPr>
      </p:cxnSp>
      <p:sp>
        <p:nvSpPr>
          <p:cNvPr id="16" name="矩形 15">
            <a:extLst>
              <a:ext uri="{FF2B5EF4-FFF2-40B4-BE49-F238E27FC236}">
                <a16:creationId xmlns:a16="http://schemas.microsoft.com/office/drawing/2014/main" id="{86761038-9E38-4599-A113-D88B8F2B1C32}"/>
              </a:ext>
            </a:extLst>
          </p:cNvPr>
          <p:cNvSpPr/>
          <p:nvPr/>
        </p:nvSpPr>
        <p:spPr>
          <a:xfrm>
            <a:off x="4288919" y="3902258"/>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橢圓 36">
            <a:extLst>
              <a:ext uri="{FF2B5EF4-FFF2-40B4-BE49-F238E27FC236}">
                <a16:creationId xmlns:a16="http://schemas.microsoft.com/office/drawing/2014/main" id="{3E94A9AA-2F3F-47F7-9100-ED776443FAFA}"/>
              </a:ext>
            </a:extLst>
          </p:cNvPr>
          <p:cNvSpPr/>
          <p:nvPr/>
        </p:nvSpPr>
        <p:spPr>
          <a:xfrm>
            <a:off x="1391694" y="2807938"/>
            <a:ext cx="343327" cy="343327"/>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橢圓 37">
            <a:extLst>
              <a:ext uri="{FF2B5EF4-FFF2-40B4-BE49-F238E27FC236}">
                <a16:creationId xmlns:a16="http://schemas.microsoft.com/office/drawing/2014/main" id="{8F770109-167C-46E5-91FC-37854BAB619F}"/>
              </a:ext>
            </a:extLst>
          </p:cNvPr>
          <p:cNvSpPr/>
          <p:nvPr/>
        </p:nvSpPr>
        <p:spPr>
          <a:xfrm>
            <a:off x="1395574" y="3305880"/>
            <a:ext cx="343327" cy="343327"/>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橢圓 38">
            <a:extLst>
              <a:ext uri="{FF2B5EF4-FFF2-40B4-BE49-F238E27FC236}">
                <a16:creationId xmlns:a16="http://schemas.microsoft.com/office/drawing/2014/main" id="{09BDDE4A-D628-493A-9771-FC6D1469F818}"/>
              </a:ext>
            </a:extLst>
          </p:cNvPr>
          <p:cNvSpPr/>
          <p:nvPr/>
        </p:nvSpPr>
        <p:spPr>
          <a:xfrm>
            <a:off x="1391694" y="3787363"/>
            <a:ext cx="343327" cy="343327"/>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橢圓 39">
            <a:extLst>
              <a:ext uri="{FF2B5EF4-FFF2-40B4-BE49-F238E27FC236}">
                <a16:creationId xmlns:a16="http://schemas.microsoft.com/office/drawing/2014/main" id="{DE1518D2-A340-416C-AED2-862EC9C1684C}"/>
              </a:ext>
            </a:extLst>
          </p:cNvPr>
          <p:cNvSpPr/>
          <p:nvPr/>
        </p:nvSpPr>
        <p:spPr>
          <a:xfrm>
            <a:off x="1395808" y="4286479"/>
            <a:ext cx="343327" cy="343327"/>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文字方塊 40">
            <a:extLst>
              <a:ext uri="{FF2B5EF4-FFF2-40B4-BE49-F238E27FC236}">
                <a16:creationId xmlns:a16="http://schemas.microsoft.com/office/drawing/2014/main" id="{7D2990F7-2477-4DFF-B63F-6BC9B6821905}"/>
              </a:ext>
            </a:extLst>
          </p:cNvPr>
          <p:cNvSpPr txBox="1"/>
          <p:nvPr/>
        </p:nvSpPr>
        <p:spPr>
          <a:xfrm rot="5400000">
            <a:off x="1098176" y="5004294"/>
            <a:ext cx="1159677"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22" name="橢圓 41">
            <a:extLst>
              <a:ext uri="{FF2B5EF4-FFF2-40B4-BE49-F238E27FC236}">
                <a16:creationId xmlns:a16="http://schemas.microsoft.com/office/drawing/2014/main" id="{BFEE0740-0EEE-40A2-8D22-1FC1102FC7BE}"/>
              </a:ext>
            </a:extLst>
          </p:cNvPr>
          <p:cNvSpPr/>
          <p:nvPr/>
        </p:nvSpPr>
        <p:spPr>
          <a:xfrm>
            <a:off x="7282134" y="2807817"/>
            <a:ext cx="343327" cy="343327"/>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橢圓 42">
            <a:extLst>
              <a:ext uri="{FF2B5EF4-FFF2-40B4-BE49-F238E27FC236}">
                <a16:creationId xmlns:a16="http://schemas.microsoft.com/office/drawing/2014/main" id="{6BDCDB4D-82A5-4204-AE69-1A83B7689612}"/>
              </a:ext>
            </a:extLst>
          </p:cNvPr>
          <p:cNvSpPr/>
          <p:nvPr/>
        </p:nvSpPr>
        <p:spPr>
          <a:xfrm>
            <a:off x="7286014" y="3305759"/>
            <a:ext cx="343327" cy="343327"/>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橢圓 43">
            <a:extLst>
              <a:ext uri="{FF2B5EF4-FFF2-40B4-BE49-F238E27FC236}">
                <a16:creationId xmlns:a16="http://schemas.microsoft.com/office/drawing/2014/main" id="{AF107174-BB99-427E-93D2-51D4B79DE856}"/>
              </a:ext>
            </a:extLst>
          </p:cNvPr>
          <p:cNvSpPr/>
          <p:nvPr/>
        </p:nvSpPr>
        <p:spPr>
          <a:xfrm>
            <a:off x="7282134" y="3787242"/>
            <a:ext cx="343327" cy="343327"/>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橢圓 44">
            <a:extLst>
              <a:ext uri="{FF2B5EF4-FFF2-40B4-BE49-F238E27FC236}">
                <a16:creationId xmlns:a16="http://schemas.microsoft.com/office/drawing/2014/main" id="{C738F077-8823-4AB8-8591-C850BE58F01F}"/>
              </a:ext>
            </a:extLst>
          </p:cNvPr>
          <p:cNvSpPr/>
          <p:nvPr/>
        </p:nvSpPr>
        <p:spPr>
          <a:xfrm>
            <a:off x="7286248" y="4286358"/>
            <a:ext cx="343327" cy="343327"/>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45">
            <a:extLst>
              <a:ext uri="{FF2B5EF4-FFF2-40B4-BE49-F238E27FC236}">
                <a16:creationId xmlns:a16="http://schemas.microsoft.com/office/drawing/2014/main" id="{069E3A5E-70F4-4FFE-990A-34C26B4D59D8}"/>
              </a:ext>
            </a:extLst>
          </p:cNvPr>
          <p:cNvSpPr txBox="1"/>
          <p:nvPr/>
        </p:nvSpPr>
        <p:spPr>
          <a:xfrm rot="5400000">
            <a:off x="7007151" y="4963949"/>
            <a:ext cx="1159677"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cxnSp>
        <p:nvCxnSpPr>
          <p:cNvPr id="27" name="直線單箭頭接點 47">
            <a:extLst>
              <a:ext uri="{FF2B5EF4-FFF2-40B4-BE49-F238E27FC236}">
                <a16:creationId xmlns:a16="http://schemas.microsoft.com/office/drawing/2014/main" id="{BE2789E3-BE8A-4113-8DDC-3F8015F2AABC}"/>
              </a:ext>
            </a:extLst>
          </p:cNvPr>
          <p:cNvCxnSpPr>
            <a:cxnSpLocks/>
          </p:cNvCxnSpPr>
          <p:nvPr/>
        </p:nvCxnSpPr>
        <p:spPr>
          <a:xfrm flipH="1">
            <a:off x="1939625" y="3477543"/>
            <a:ext cx="1549454" cy="0"/>
          </a:xfrm>
          <a:prstGeom prst="straightConnector1">
            <a:avLst/>
          </a:prstGeom>
          <a:noFill/>
          <a:ln w="76200" cap="flat" cmpd="sng" algn="ctr">
            <a:solidFill>
              <a:srgbClr val="FF0000"/>
            </a:solidFill>
            <a:prstDash val="sysDot"/>
            <a:miter lim="800000"/>
            <a:tailEnd type="triangle"/>
          </a:ln>
          <a:effectLst/>
        </p:spPr>
      </p:cxnSp>
      <p:cxnSp>
        <p:nvCxnSpPr>
          <p:cNvPr id="28" name="直線單箭頭接點 50">
            <a:extLst>
              <a:ext uri="{FF2B5EF4-FFF2-40B4-BE49-F238E27FC236}">
                <a16:creationId xmlns:a16="http://schemas.microsoft.com/office/drawing/2014/main" id="{929FF882-86E0-4BA1-8B61-905256A77702}"/>
              </a:ext>
            </a:extLst>
          </p:cNvPr>
          <p:cNvCxnSpPr>
            <a:cxnSpLocks/>
          </p:cNvCxnSpPr>
          <p:nvPr/>
        </p:nvCxnSpPr>
        <p:spPr>
          <a:xfrm>
            <a:off x="5115359" y="4585507"/>
            <a:ext cx="1987075" cy="0"/>
          </a:xfrm>
          <a:prstGeom prst="straightConnector1">
            <a:avLst/>
          </a:prstGeom>
          <a:noFill/>
          <a:ln w="76200" cap="flat" cmpd="sng" algn="ctr">
            <a:solidFill>
              <a:srgbClr val="FF0000"/>
            </a:solidFill>
            <a:prstDash val="sysDot"/>
            <a:miter lim="800000"/>
            <a:tailEnd type="triangle"/>
          </a:ln>
          <a:effectLst/>
        </p:spPr>
      </p:cxnSp>
    </p:spTree>
    <p:extLst>
      <p:ext uri="{BB962C8B-B14F-4D97-AF65-F5344CB8AC3E}">
        <p14:creationId xmlns:p14="http://schemas.microsoft.com/office/powerpoint/2010/main" val="25735398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9C3562F4-7E74-4459-BE1D-A836EF252FA7}"/>
              </a:ext>
            </a:extLst>
          </p:cNvPr>
          <p:cNvSpPr txBox="1">
            <a:spLocks/>
          </p:cNvSpPr>
          <p:nvPr/>
        </p:nvSpPr>
        <p:spPr>
          <a:xfrm>
            <a:off x="1180474" y="3329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Simplification 2 – Typical Setting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7" name="內容版面配置區 3">
            <a:extLst>
              <a:ext uri="{FF2B5EF4-FFF2-40B4-BE49-F238E27FC236}">
                <a16:creationId xmlns:a16="http://schemas.microsoft.com/office/drawing/2014/main" id="{0D392768-3D81-4E37-A05D-B8877D904747}"/>
              </a:ext>
            </a:extLst>
          </p:cNvPr>
          <p:cNvGraphicFramePr>
            <a:graphicFrameLocks/>
          </p:cNvGraphicFramePr>
          <p:nvPr>
            <p:extLst>
              <p:ext uri="{D42A27DB-BD31-4B8C-83A1-F6EECF244321}">
                <p14:modId xmlns:p14="http://schemas.microsoft.com/office/powerpoint/2010/main" val="1154048647"/>
              </p:ext>
            </p:extLst>
          </p:nvPr>
        </p:nvGraphicFramePr>
        <p:xfrm>
          <a:off x="3012688" y="2894881"/>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5"/>
                  </a:ext>
                </a:extLst>
              </a:tr>
            </a:tbl>
          </a:graphicData>
        </a:graphic>
      </p:graphicFrame>
      <p:sp>
        <p:nvSpPr>
          <p:cNvPr id="8" name="矩形 7">
            <a:extLst>
              <a:ext uri="{FF2B5EF4-FFF2-40B4-BE49-F238E27FC236}">
                <a16:creationId xmlns:a16="http://schemas.microsoft.com/office/drawing/2014/main" id="{CF7B8ADD-5938-41D4-B93C-64F137F31AC4}"/>
              </a:ext>
            </a:extLst>
          </p:cNvPr>
          <p:cNvSpPr/>
          <p:nvPr/>
        </p:nvSpPr>
        <p:spPr>
          <a:xfrm>
            <a:off x="3037327" y="2932519"/>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aphicFrame>
        <p:nvGraphicFramePr>
          <p:cNvPr id="9" name="內容版面配置區 3">
            <a:extLst>
              <a:ext uri="{FF2B5EF4-FFF2-40B4-BE49-F238E27FC236}">
                <a16:creationId xmlns:a16="http://schemas.microsoft.com/office/drawing/2014/main" id="{48F8A648-8E50-44A5-8582-E59859F1B2F8}"/>
              </a:ext>
            </a:extLst>
          </p:cNvPr>
          <p:cNvGraphicFramePr>
            <a:graphicFrameLocks/>
          </p:cNvGraphicFramePr>
          <p:nvPr>
            <p:extLst>
              <p:ext uri="{D42A27DB-BD31-4B8C-83A1-F6EECF244321}">
                <p14:modId xmlns:p14="http://schemas.microsoft.com/office/powerpoint/2010/main" val="2461277766"/>
              </p:ext>
            </p:extLst>
          </p:nvPr>
        </p:nvGraphicFramePr>
        <p:xfrm>
          <a:off x="3167810" y="3058392"/>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5"/>
                  </a:ext>
                </a:extLst>
              </a:tr>
            </a:tbl>
          </a:graphicData>
        </a:graphic>
      </p:graphicFrame>
      <p:graphicFrame>
        <p:nvGraphicFramePr>
          <p:cNvPr id="10" name="內容版面配置區 3">
            <a:extLst>
              <a:ext uri="{FF2B5EF4-FFF2-40B4-BE49-F238E27FC236}">
                <a16:creationId xmlns:a16="http://schemas.microsoft.com/office/drawing/2014/main" id="{7E87598A-4FE1-4C08-AAD2-97E5ABF14E0F}"/>
              </a:ext>
            </a:extLst>
          </p:cNvPr>
          <p:cNvGraphicFramePr>
            <a:graphicFrameLocks/>
          </p:cNvGraphicFramePr>
          <p:nvPr>
            <p:extLst>
              <p:ext uri="{D42A27DB-BD31-4B8C-83A1-F6EECF244321}">
                <p14:modId xmlns:p14="http://schemas.microsoft.com/office/powerpoint/2010/main" val="2061592472"/>
              </p:ext>
            </p:extLst>
          </p:nvPr>
        </p:nvGraphicFramePr>
        <p:xfrm>
          <a:off x="3352031" y="3200807"/>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5"/>
                  </a:ext>
                </a:extLst>
              </a:tr>
            </a:tbl>
          </a:graphicData>
        </a:graphic>
      </p:graphicFrame>
      <p:sp>
        <p:nvSpPr>
          <p:cNvPr id="11" name="矩形 10">
            <a:extLst>
              <a:ext uri="{FF2B5EF4-FFF2-40B4-BE49-F238E27FC236}">
                <a16:creationId xmlns:a16="http://schemas.microsoft.com/office/drawing/2014/main" id="{46CC0B44-9571-4CB4-9382-249BDE16CB15}"/>
              </a:ext>
            </a:extLst>
          </p:cNvPr>
          <p:cNvSpPr/>
          <p:nvPr/>
        </p:nvSpPr>
        <p:spPr>
          <a:xfrm>
            <a:off x="3366545" y="3229835"/>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2" name="直線接點 11">
            <a:extLst>
              <a:ext uri="{FF2B5EF4-FFF2-40B4-BE49-F238E27FC236}">
                <a16:creationId xmlns:a16="http://schemas.microsoft.com/office/drawing/2014/main" id="{1390F98F-3742-4BF9-8B94-3CD3F1482818}"/>
              </a:ext>
            </a:extLst>
          </p:cNvPr>
          <p:cNvCxnSpPr>
            <a:cxnSpLocks/>
          </p:cNvCxnSpPr>
          <p:nvPr/>
        </p:nvCxnSpPr>
        <p:spPr>
          <a:xfrm>
            <a:off x="3012688" y="4241306"/>
            <a:ext cx="339343" cy="316587"/>
          </a:xfrm>
          <a:prstGeom prst="line">
            <a:avLst/>
          </a:prstGeom>
          <a:noFill/>
          <a:ln w="38100" cap="flat" cmpd="sng" algn="ctr">
            <a:solidFill>
              <a:srgbClr val="FF0000"/>
            </a:solidFill>
            <a:prstDash val="solid"/>
            <a:miter lim="800000"/>
          </a:ln>
          <a:effectLst/>
        </p:spPr>
      </p:cxnSp>
      <p:cxnSp>
        <p:nvCxnSpPr>
          <p:cNvPr id="13" name="直線接點 12">
            <a:extLst>
              <a:ext uri="{FF2B5EF4-FFF2-40B4-BE49-F238E27FC236}">
                <a16:creationId xmlns:a16="http://schemas.microsoft.com/office/drawing/2014/main" id="{91E44338-A350-42AC-B4D4-33939649EB1A}"/>
              </a:ext>
            </a:extLst>
          </p:cNvPr>
          <p:cNvCxnSpPr>
            <a:cxnSpLocks/>
          </p:cNvCxnSpPr>
          <p:nvPr/>
        </p:nvCxnSpPr>
        <p:spPr>
          <a:xfrm>
            <a:off x="3037327" y="2952674"/>
            <a:ext cx="339343" cy="316587"/>
          </a:xfrm>
          <a:prstGeom prst="line">
            <a:avLst/>
          </a:prstGeom>
          <a:noFill/>
          <a:ln w="38100" cap="flat" cmpd="sng" algn="ctr">
            <a:solidFill>
              <a:srgbClr val="FF0000"/>
            </a:solidFill>
            <a:prstDash val="solid"/>
            <a:miter lim="800000"/>
          </a:ln>
          <a:effectLst/>
        </p:spPr>
      </p:cxnSp>
      <p:sp>
        <p:nvSpPr>
          <p:cNvPr id="14" name="文字方塊 23">
            <a:extLst>
              <a:ext uri="{FF2B5EF4-FFF2-40B4-BE49-F238E27FC236}">
                <a16:creationId xmlns:a16="http://schemas.microsoft.com/office/drawing/2014/main" id="{0E86811B-DF2B-4264-84E0-240216481354}"/>
              </a:ext>
            </a:extLst>
          </p:cNvPr>
          <p:cNvSpPr txBox="1"/>
          <p:nvPr/>
        </p:nvSpPr>
        <p:spPr>
          <a:xfrm>
            <a:off x="58918" y="1594972"/>
            <a:ext cx="7625248"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Each receptive field has a set of neurons (e.g., 64 neurons).  </a:t>
            </a:r>
            <a:endParaRPr lang="zh-TW" altLang="en-US" sz="2400" dirty="0">
              <a:solidFill>
                <a:prstClr val="black"/>
              </a:solidFill>
              <a:latin typeface="Calibri" panose="020F0502020204030204"/>
              <a:ea typeface="新細明體" panose="02020500000000000000" pitchFamily="18" charset="-120"/>
            </a:endParaRPr>
          </a:p>
        </p:txBody>
      </p:sp>
      <p:cxnSp>
        <p:nvCxnSpPr>
          <p:cNvPr id="15" name="直線接點 32">
            <a:extLst>
              <a:ext uri="{FF2B5EF4-FFF2-40B4-BE49-F238E27FC236}">
                <a16:creationId xmlns:a16="http://schemas.microsoft.com/office/drawing/2014/main" id="{F8D1509D-2D5E-4FF2-A7E2-B4DF639FF6D8}"/>
              </a:ext>
            </a:extLst>
          </p:cNvPr>
          <p:cNvCxnSpPr>
            <a:cxnSpLocks/>
          </p:cNvCxnSpPr>
          <p:nvPr/>
        </p:nvCxnSpPr>
        <p:spPr>
          <a:xfrm>
            <a:off x="4456677" y="2933225"/>
            <a:ext cx="339343" cy="316587"/>
          </a:xfrm>
          <a:prstGeom prst="line">
            <a:avLst/>
          </a:prstGeom>
          <a:noFill/>
          <a:ln w="38100" cap="flat" cmpd="sng" algn="ctr">
            <a:solidFill>
              <a:srgbClr val="FF0000"/>
            </a:solidFill>
            <a:prstDash val="solid"/>
            <a:miter lim="800000"/>
          </a:ln>
          <a:effectLst/>
        </p:spPr>
      </p:cxnSp>
      <p:sp>
        <p:nvSpPr>
          <p:cNvPr id="16" name="矩形 15">
            <a:extLst>
              <a:ext uri="{FF2B5EF4-FFF2-40B4-BE49-F238E27FC236}">
                <a16:creationId xmlns:a16="http://schemas.microsoft.com/office/drawing/2014/main" id="{F4CACC51-CE21-4FE2-A428-B4902F5CD06D}"/>
              </a:ext>
            </a:extLst>
          </p:cNvPr>
          <p:cNvSpPr/>
          <p:nvPr/>
        </p:nvSpPr>
        <p:spPr>
          <a:xfrm>
            <a:off x="4297384" y="4136642"/>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文字方塊 35">
            <a:extLst>
              <a:ext uri="{FF2B5EF4-FFF2-40B4-BE49-F238E27FC236}">
                <a16:creationId xmlns:a16="http://schemas.microsoft.com/office/drawing/2014/main" id="{D3E4D94A-E4A4-417C-B2C6-4D71864F117F}"/>
              </a:ext>
            </a:extLst>
          </p:cNvPr>
          <p:cNvSpPr txBox="1"/>
          <p:nvPr/>
        </p:nvSpPr>
        <p:spPr>
          <a:xfrm>
            <a:off x="147106" y="2165126"/>
            <a:ext cx="9077825" cy="461665"/>
          </a:xfrm>
          <a:prstGeom prst="rect">
            <a:avLst/>
          </a:prstGeom>
          <a:noFill/>
        </p:spPr>
        <p:txBody>
          <a:bodyPr wrap="square" rtlCol="0">
            <a:spAutoFit/>
          </a:bodyPr>
          <a:lstStyle/>
          <a:p>
            <a:pPr defTabSz="457200"/>
            <a:r>
              <a:rPr lang="en-US" altLang="zh-TW" sz="2400" b="1" dirty="0">
                <a:solidFill>
                  <a:prstClr val="black"/>
                </a:solidFill>
                <a:latin typeface="Calibri" panose="020F0502020204030204"/>
                <a:ea typeface="新細明體" panose="02020500000000000000" pitchFamily="18" charset="-120"/>
              </a:rPr>
              <a:t>Each receptive field has the neurons </a:t>
            </a:r>
            <a:r>
              <a:rPr lang="en-US" altLang="zh-TW" sz="2400" b="1" dirty="0">
                <a:solidFill>
                  <a:srgbClr val="C00000"/>
                </a:solidFill>
                <a:latin typeface="Calibri" panose="020F0502020204030204"/>
                <a:ea typeface="新細明體" panose="02020500000000000000" pitchFamily="18" charset="-120"/>
              </a:rPr>
              <a:t>with the same set of parameters. </a:t>
            </a:r>
            <a:endParaRPr lang="zh-TW" altLang="en-US" sz="2400" b="1" dirty="0">
              <a:solidFill>
                <a:srgbClr val="C00000"/>
              </a:solidFill>
              <a:latin typeface="Calibri" panose="020F0502020204030204"/>
              <a:ea typeface="新細明體" panose="02020500000000000000" pitchFamily="18" charset="-120"/>
            </a:endParaRPr>
          </a:p>
        </p:txBody>
      </p:sp>
      <p:sp>
        <p:nvSpPr>
          <p:cNvPr id="18" name="橢圓 36">
            <a:extLst>
              <a:ext uri="{FF2B5EF4-FFF2-40B4-BE49-F238E27FC236}">
                <a16:creationId xmlns:a16="http://schemas.microsoft.com/office/drawing/2014/main" id="{A39B3108-3C3A-4C0E-BBA5-5EA3FA084D9B}"/>
              </a:ext>
            </a:extLst>
          </p:cNvPr>
          <p:cNvSpPr/>
          <p:nvPr/>
        </p:nvSpPr>
        <p:spPr>
          <a:xfrm>
            <a:off x="1400159" y="3042322"/>
            <a:ext cx="343327" cy="343327"/>
          </a:xfrm>
          <a:prstGeom prst="ellipse">
            <a:avLst/>
          </a:prstGeom>
          <a:solidFill>
            <a:srgbClr val="FF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橢圓 37">
            <a:extLst>
              <a:ext uri="{FF2B5EF4-FFF2-40B4-BE49-F238E27FC236}">
                <a16:creationId xmlns:a16="http://schemas.microsoft.com/office/drawing/2014/main" id="{814C5D2C-61D3-47C6-84C9-D9AD00DE0719}"/>
              </a:ext>
            </a:extLst>
          </p:cNvPr>
          <p:cNvSpPr/>
          <p:nvPr/>
        </p:nvSpPr>
        <p:spPr>
          <a:xfrm>
            <a:off x="1404039" y="3540264"/>
            <a:ext cx="343327" cy="343327"/>
          </a:xfrm>
          <a:prstGeom prst="ellipse">
            <a:avLst/>
          </a:prstGeom>
          <a:solidFill>
            <a:srgbClr val="FFC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橢圓 38">
            <a:extLst>
              <a:ext uri="{FF2B5EF4-FFF2-40B4-BE49-F238E27FC236}">
                <a16:creationId xmlns:a16="http://schemas.microsoft.com/office/drawing/2014/main" id="{F897045D-7487-40CC-8CE6-A2DEAFB6AEAB}"/>
              </a:ext>
            </a:extLst>
          </p:cNvPr>
          <p:cNvSpPr/>
          <p:nvPr/>
        </p:nvSpPr>
        <p:spPr>
          <a:xfrm>
            <a:off x="1400159" y="4021747"/>
            <a:ext cx="343327" cy="343327"/>
          </a:xfrm>
          <a:prstGeom prst="ellipse">
            <a:avLst/>
          </a:prstGeom>
          <a:solidFill>
            <a:srgbClr val="00B05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橢圓 39">
            <a:extLst>
              <a:ext uri="{FF2B5EF4-FFF2-40B4-BE49-F238E27FC236}">
                <a16:creationId xmlns:a16="http://schemas.microsoft.com/office/drawing/2014/main" id="{D0D3F054-E010-4E54-B4B8-9EDBB883F65D}"/>
              </a:ext>
            </a:extLst>
          </p:cNvPr>
          <p:cNvSpPr/>
          <p:nvPr/>
        </p:nvSpPr>
        <p:spPr>
          <a:xfrm>
            <a:off x="1404273" y="4520863"/>
            <a:ext cx="343327" cy="343327"/>
          </a:xfrm>
          <a:prstGeom prst="ellipse">
            <a:avLst/>
          </a:prstGeom>
          <a:solidFill>
            <a:srgbClr val="0070C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40">
            <a:extLst>
              <a:ext uri="{FF2B5EF4-FFF2-40B4-BE49-F238E27FC236}">
                <a16:creationId xmlns:a16="http://schemas.microsoft.com/office/drawing/2014/main" id="{12A096A3-67C9-44C0-BE11-2146966376AC}"/>
              </a:ext>
            </a:extLst>
          </p:cNvPr>
          <p:cNvSpPr txBox="1"/>
          <p:nvPr/>
        </p:nvSpPr>
        <p:spPr>
          <a:xfrm rot="5400000">
            <a:off x="1106641" y="5238678"/>
            <a:ext cx="1159677"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sp>
        <p:nvSpPr>
          <p:cNvPr id="23" name="橢圓 41">
            <a:extLst>
              <a:ext uri="{FF2B5EF4-FFF2-40B4-BE49-F238E27FC236}">
                <a16:creationId xmlns:a16="http://schemas.microsoft.com/office/drawing/2014/main" id="{06935D9A-8450-40D8-894B-64A2497FB1ED}"/>
              </a:ext>
            </a:extLst>
          </p:cNvPr>
          <p:cNvSpPr/>
          <p:nvPr/>
        </p:nvSpPr>
        <p:spPr>
          <a:xfrm>
            <a:off x="7290599" y="3042201"/>
            <a:ext cx="343327" cy="343327"/>
          </a:xfrm>
          <a:prstGeom prst="ellipse">
            <a:avLst/>
          </a:prstGeom>
          <a:solidFill>
            <a:srgbClr val="FF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橢圓 42">
            <a:extLst>
              <a:ext uri="{FF2B5EF4-FFF2-40B4-BE49-F238E27FC236}">
                <a16:creationId xmlns:a16="http://schemas.microsoft.com/office/drawing/2014/main" id="{D504287D-EACA-438C-A695-9DE46B77D25C}"/>
              </a:ext>
            </a:extLst>
          </p:cNvPr>
          <p:cNvSpPr/>
          <p:nvPr/>
        </p:nvSpPr>
        <p:spPr>
          <a:xfrm>
            <a:off x="7294479" y="3540143"/>
            <a:ext cx="343327" cy="343327"/>
          </a:xfrm>
          <a:prstGeom prst="ellipse">
            <a:avLst/>
          </a:prstGeom>
          <a:solidFill>
            <a:srgbClr val="FFC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橢圓 43">
            <a:extLst>
              <a:ext uri="{FF2B5EF4-FFF2-40B4-BE49-F238E27FC236}">
                <a16:creationId xmlns:a16="http://schemas.microsoft.com/office/drawing/2014/main" id="{8FDDBE8A-A772-44D5-99F2-072BE65D4B68}"/>
              </a:ext>
            </a:extLst>
          </p:cNvPr>
          <p:cNvSpPr/>
          <p:nvPr/>
        </p:nvSpPr>
        <p:spPr>
          <a:xfrm>
            <a:off x="7290599" y="4021626"/>
            <a:ext cx="343327" cy="343327"/>
          </a:xfrm>
          <a:prstGeom prst="ellipse">
            <a:avLst/>
          </a:prstGeom>
          <a:solidFill>
            <a:srgbClr val="00B05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橢圓 44">
            <a:extLst>
              <a:ext uri="{FF2B5EF4-FFF2-40B4-BE49-F238E27FC236}">
                <a16:creationId xmlns:a16="http://schemas.microsoft.com/office/drawing/2014/main" id="{9DB13248-AA3A-44B1-92F5-4C6E355AE970}"/>
              </a:ext>
            </a:extLst>
          </p:cNvPr>
          <p:cNvSpPr/>
          <p:nvPr/>
        </p:nvSpPr>
        <p:spPr>
          <a:xfrm>
            <a:off x="7294713" y="4520742"/>
            <a:ext cx="343327" cy="343327"/>
          </a:xfrm>
          <a:prstGeom prst="ellipse">
            <a:avLst/>
          </a:prstGeom>
          <a:solidFill>
            <a:srgbClr val="0070C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45">
            <a:extLst>
              <a:ext uri="{FF2B5EF4-FFF2-40B4-BE49-F238E27FC236}">
                <a16:creationId xmlns:a16="http://schemas.microsoft.com/office/drawing/2014/main" id="{B4039315-4898-4F2A-B64D-60884936AC1C}"/>
              </a:ext>
            </a:extLst>
          </p:cNvPr>
          <p:cNvSpPr txBox="1"/>
          <p:nvPr/>
        </p:nvSpPr>
        <p:spPr>
          <a:xfrm rot="5400000">
            <a:off x="7015616" y="5198333"/>
            <a:ext cx="1159677"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cxnSp>
        <p:nvCxnSpPr>
          <p:cNvPr id="28" name="直線單箭頭接點 47">
            <a:extLst>
              <a:ext uri="{FF2B5EF4-FFF2-40B4-BE49-F238E27FC236}">
                <a16:creationId xmlns:a16="http://schemas.microsoft.com/office/drawing/2014/main" id="{92E38192-75F3-4C50-B475-E8B24AC56739}"/>
              </a:ext>
            </a:extLst>
          </p:cNvPr>
          <p:cNvCxnSpPr>
            <a:cxnSpLocks/>
          </p:cNvCxnSpPr>
          <p:nvPr/>
        </p:nvCxnSpPr>
        <p:spPr>
          <a:xfrm flipH="1">
            <a:off x="1948090" y="3711927"/>
            <a:ext cx="1549454" cy="0"/>
          </a:xfrm>
          <a:prstGeom prst="straightConnector1">
            <a:avLst/>
          </a:prstGeom>
          <a:noFill/>
          <a:ln w="76200" cap="flat" cmpd="sng" algn="ctr">
            <a:solidFill>
              <a:srgbClr val="FF0000"/>
            </a:solidFill>
            <a:prstDash val="sysDot"/>
            <a:miter lim="800000"/>
            <a:tailEnd type="triangle"/>
          </a:ln>
          <a:effectLst/>
        </p:spPr>
      </p:cxnSp>
      <p:cxnSp>
        <p:nvCxnSpPr>
          <p:cNvPr id="29" name="直線單箭頭接點 50">
            <a:extLst>
              <a:ext uri="{FF2B5EF4-FFF2-40B4-BE49-F238E27FC236}">
                <a16:creationId xmlns:a16="http://schemas.microsoft.com/office/drawing/2014/main" id="{C31236ED-5154-47D2-A4FA-375601A147E5}"/>
              </a:ext>
            </a:extLst>
          </p:cNvPr>
          <p:cNvCxnSpPr>
            <a:cxnSpLocks/>
          </p:cNvCxnSpPr>
          <p:nvPr/>
        </p:nvCxnSpPr>
        <p:spPr>
          <a:xfrm>
            <a:off x="5123824" y="4819891"/>
            <a:ext cx="1987075" cy="0"/>
          </a:xfrm>
          <a:prstGeom prst="straightConnector1">
            <a:avLst/>
          </a:prstGeom>
          <a:noFill/>
          <a:ln w="76200" cap="flat" cmpd="sng" algn="ctr">
            <a:solidFill>
              <a:srgbClr val="FF0000"/>
            </a:solidFill>
            <a:prstDash val="sysDot"/>
            <a:miter lim="800000"/>
            <a:tailEnd type="triangle"/>
          </a:ln>
          <a:effectLst/>
        </p:spPr>
      </p:cxnSp>
      <p:sp>
        <p:nvSpPr>
          <p:cNvPr id="30" name="文字方塊 2">
            <a:extLst>
              <a:ext uri="{FF2B5EF4-FFF2-40B4-BE49-F238E27FC236}">
                <a16:creationId xmlns:a16="http://schemas.microsoft.com/office/drawing/2014/main" id="{20F1FDB0-09B7-48D5-AC84-5342971266E2}"/>
              </a:ext>
            </a:extLst>
          </p:cNvPr>
          <p:cNvSpPr txBox="1"/>
          <p:nvPr/>
        </p:nvSpPr>
        <p:spPr>
          <a:xfrm>
            <a:off x="416303" y="2983031"/>
            <a:ext cx="124574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filter 1</a:t>
            </a:r>
            <a:endParaRPr lang="zh-TW" altLang="en-US" sz="2400" dirty="0">
              <a:solidFill>
                <a:prstClr val="black"/>
              </a:solidFill>
              <a:latin typeface="Calibri" panose="020F0502020204030204"/>
              <a:ea typeface="新細明體" panose="02020500000000000000" pitchFamily="18" charset="-120"/>
            </a:endParaRPr>
          </a:p>
        </p:txBody>
      </p:sp>
      <p:sp>
        <p:nvSpPr>
          <p:cNvPr id="31" name="文字方塊 26">
            <a:extLst>
              <a:ext uri="{FF2B5EF4-FFF2-40B4-BE49-F238E27FC236}">
                <a16:creationId xmlns:a16="http://schemas.microsoft.com/office/drawing/2014/main" id="{A0A97CA9-B673-4A89-92FC-A4688F3E1001}"/>
              </a:ext>
            </a:extLst>
          </p:cNvPr>
          <p:cNvSpPr txBox="1"/>
          <p:nvPr/>
        </p:nvSpPr>
        <p:spPr>
          <a:xfrm>
            <a:off x="407205" y="3460552"/>
            <a:ext cx="124574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filter 2</a:t>
            </a:r>
            <a:endParaRPr lang="zh-TW" altLang="en-US" sz="2400" dirty="0">
              <a:solidFill>
                <a:prstClr val="black"/>
              </a:solidFill>
              <a:latin typeface="Calibri" panose="020F0502020204030204"/>
              <a:ea typeface="新細明體" panose="02020500000000000000" pitchFamily="18" charset="-120"/>
            </a:endParaRPr>
          </a:p>
        </p:txBody>
      </p:sp>
      <p:sp>
        <p:nvSpPr>
          <p:cNvPr id="32" name="文字方塊 27">
            <a:extLst>
              <a:ext uri="{FF2B5EF4-FFF2-40B4-BE49-F238E27FC236}">
                <a16:creationId xmlns:a16="http://schemas.microsoft.com/office/drawing/2014/main" id="{F02E8E3C-9628-4E04-9ACE-A1B1D1178AAC}"/>
              </a:ext>
            </a:extLst>
          </p:cNvPr>
          <p:cNvSpPr txBox="1"/>
          <p:nvPr/>
        </p:nvSpPr>
        <p:spPr>
          <a:xfrm>
            <a:off x="407172" y="3967430"/>
            <a:ext cx="124574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filter 3</a:t>
            </a:r>
            <a:endParaRPr lang="zh-TW" altLang="en-US" sz="2400" dirty="0">
              <a:solidFill>
                <a:prstClr val="black"/>
              </a:solidFill>
              <a:latin typeface="Calibri" panose="020F0502020204030204"/>
              <a:ea typeface="新細明體" panose="02020500000000000000" pitchFamily="18" charset="-120"/>
            </a:endParaRPr>
          </a:p>
        </p:txBody>
      </p:sp>
      <p:sp>
        <p:nvSpPr>
          <p:cNvPr id="33" name="文字方塊 28">
            <a:extLst>
              <a:ext uri="{FF2B5EF4-FFF2-40B4-BE49-F238E27FC236}">
                <a16:creationId xmlns:a16="http://schemas.microsoft.com/office/drawing/2014/main" id="{7566265C-1E03-44DC-A8AE-85258EEF0C83}"/>
              </a:ext>
            </a:extLst>
          </p:cNvPr>
          <p:cNvSpPr txBox="1"/>
          <p:nvPr/>
        </p:nvSpPr>
        <p:spPr>
          <a:xfrm>
            <a:off x="414462" y="4458784"/>
            <a:ext cx="124574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filter 4</a:t>
            </a:r>
            <a:endParaRPr lang="zh-TW" altLang="en-US" sz="2400" dirty="0">
              <a:solidFill>
                <a:prstClr val="black"/>
              </a:solidFill>
              <a:latin typeface="Calibri" panose="020F0502020204030204"/>
              <a:ea typeface="新細明體" panose="02020500000000000000" pitchFamily="18" charset="-120"/>
            </a:endParaRPr>
          </a:p>
        </p:txBody>
      </p:sp>
      <p:sp>
        <p:nvSpPr>
          <p:cNvPr id="34" name="文字方塊 29">
            <a:extLst>
              <a:ext uri="{FF2B5EF4-FFF2-40B4-BE49-F238E27FC236}">
                <a16:creationId xmlns:a16="http://schemas.microsoft.com/office/drawing/2014/main" id="{9AE20666-4977-490F-A3B4-4FBCFE0A84AC}"/>
              </a:ext>
            </a:extLst>
          </p:cNvPr>
          <p:cNvSpPr txBox="1"/>
          <p:nvPr/>
        </p:nvSpPr>
        <p:spPr>
          <a:xfrm>
            <a:off x="7713787" y="3003739"/>
            <a:ext cx="124574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filter 1</a:t>
            </a:r>
            <a:endParaRPr lang="zh-TW" altLang="en-US" sz="2400" dirty="0">
              <a:solidFill>
                <a:prstClr val="black"/>
              </a:solidFill>
              <a:latin typeface="Calibri" panose="020F0502020204030204"/>
              <a:ea typeface="新細明體" panose="02020500000000000000" pitchFamily="18" charset="-120"/>
            </a:endParaRPr>
          </a:p>
        </p:txBody>
      </p:sp>
      <p:sp>
        <p:nvSpPr>
          <p:cNvPr id="35" name="文字方塊 30">
            <a:extLst>
              <a:ext uri="{FF2B5EF4-FFF2-40B4-BE49-F238E27FC236}">
                <a16:creationId xmlns:a16="http://schemas.microsoft.com/office/drawing/2014/main" id="{93E0314F-4F42-4A57-8486-43FCF080C7FF}"/>
              </a:ext>
            </a:extLst>
          </p:cNvPr>
          <p:cNvSpPr txBox="1"/>
          <p:nvPr/>
        </p:nvSpPr>
        <p:spPr>
          <a:xfrm>
            <a:off x="7704689" y="3481260"/>
            <a:ext cx="124574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filter 2</a:t>
            </a:r>
            <a:endParaRPr lang="zh-TW" altLang="en-US" sz="2400" dirty="0">
              <a:solidFill>
                <a:prstClr val="black"/>
              </a:solidFill>
              <a:latin typeface="Calibri" panose="020F0502020204030204"/>
              <a:ea typeface="新細明體" panose="02020500000000000000" pitchFamily="18" charset="-120"/>
            </a:endParaRPr>
          </a:p>
        </p:txBody>
      </p:sp>
      <p:sp>
        <p:nvSpPr>
          <p:cNvPr id="36" name="文字方塊 31">
            <a:extLst>
              <a:ext uri="{FF2B5EF4-FFF2-40B4-BE49-F238E27FC236}">
                <a16:creationId xmlns:a16="http://schemas.microsoft.com/office/drawing/2014/main" id="{E1DD4EF4-44DE-48A5-ABA2-393DC59CC257}"/>
              </a:ext>
            </a:extLst>
          </p:cNvPr>
          <p:cNvSpPr txBox="1"/>
          <p:nvPr/>
        </p:nvSpPr>
        <p:spPr>
          <a:xfrm>
            <a:off x="7704656" y="3988138"/>
            <a:ext cx="124574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filter 3</a:t>
            </a:r>
            <a:endParaRPr lang="zh-TW" altLang="en-US" sz="2400" dirty="0">
              <a:solidFill>
                <a:prstClr val="black"/>
              </a:solidFill>
              <a:latin typeface="Calibri" panose="020F0502020204030204"/>
              <a:ea typeface="新細明體" panose="02020500000000000000" pitchFamily="18" charset="-120"/>
            </a:endParaRPr>
          </a:p>
        </p:txBody>
      </p:sp>
      <p:sp>
        <p:nvSpPr>
          <p:cNvPr id="37" name="文字方塊 34">
            <a:extLst>
              <a:ext uri="{FF2B5EF4-FFF2-40B4-BE49-F238E27FC236}">
                <a16:creationId xmlns:a16="http://schemas.microsoft.com/office/drawing/2014/main" id="{F74C9638-41B2-4159-90BF-FE228368377E}"/>
              </a:ext>
            </a:extLst>
          </p:cNvPr>
          <p:cNvSpPr txBox="1"/>
          <p:nvPr/>
        </p:nvSpPr>
        <p:spPr>
          <a:xfrm>
            <a:off x="7711946" y="4479492"/>
            <a:ext cx="124574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filter 4</a:t>
            </a:r>
            <a:endParaRPr lang="zh-TW" altLang="en-US" sz="2400"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3138723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A7683473-F0BF-41FD-A644-56C54FD91365}"/>
              </a:ext>
            </a:extLst>
          </p:cNvPr>
          <p:cNvSpPr txBox="1">
            <a:spLocks/>
          </p:cNvSpPr>
          <p:nvPr/>
        </p:nvSpPr>
        <p:spPr>
          <a:xfrm>
            <a:off x="1200150" y="27324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Benefit of Convolutional Layer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橢圓 3">
            <a:extLst>
              <a:ext uri="{FF2B5EF4-FFF2-40B4-BE49-F238E27FC236}">
                <a16:creationId xmlns:a16="http://schemas.microsoft.com/office/drawing/2014/main" id="{2E96A78B-C9B9-4C1D-9EF7-0E9ABF112F37}"/>
              </a:ext>
            </a:extLst>
          </p:cNvPr>
          <p:cNvSpPr/>
          <p:nvPr/>
        </p:nvSpPr>
        <p:spPr>
          <a:xfrm>
            <a:off x="546304" y="1643964"/>
            <a:ext cx="5914103" cy="3451123"/>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4">
            <a:extLst>
              <a:ext uri="{FF2B5EF4-FFF2-40B4-BE49-F238E27FC236}">
                <a16:creationId xmlns:a16="http://schemas.microsoft.com/office/drawing/2014/main" id="{3FB0EECE-3A1B-4994-9BB6-AFB0B30E5413}"/>
              </a:ext>
            </a:extLst>
          </p:cNvPr>
          <p:cNvSpPr txBox="1"/>
          <p:nvPr/>
        </p:nvSpPr>
        <p:spPr>
          <a:xfrm>
            <a:off x="1713879" y="1871580"/>
            <a:ext cx="3628102" cy="461665"/>
          </a:xfrm>
          <a:prstGeom prst="rect">
            <a:avLst/>
          </a:prstGeom>
          <a:noFill/>
        </p:spPr>
        <p:txBody>
          <a:bodyPr wrap="square" rtlCol="0">
            <a:spAutoFit/>
          </a:bodyPr>
          <a:lstStyle/>
          <a:p>
            <a:pPr algn="ctr" defTabSz="457200"/>
            <a:r>
              <a:rPr lang="en-US" altLang="zh-TW" sz="2400" b="1" i="1" u="sng" dirty="0">
                <a:solidFill>
                  <a:prstClr val="black"/>
                </a:solidFill>
                <a:latin typeface="Calibri" panose="020F0502020204030204"/>
                <a:ea typeface="新細明體" panose="02020500000000000000" pitchFamily="18" charset="-120"/>
              </a:rPr>
              <a:t>Fully Connected Layer</a:t>
            </a:r>
            <a:endParaRPr lang="zh-TW" altLang="en-US" sz="2400" b="1" i="1" u="sng" dirty="0">
              <a:solidFill>
                <a:prstClr val="black"/>
              </a:solidFill>
              <a:latin typeface="Calibri" panose="020F0502020204030204"/>
              <a:ea typeface="新細明體" panose="02020500000000000000" pitchFamily="18" charset="-120"/>
            </a:endParaRPr>
          </a:p>
        </p:txBody>
      </p:sp>
      <p:sp>
        <p:nvSpPr>
          <p:cNvPr id="10" name="橢圓 7">
            <a:extLst>
              <a:ext uri="{FF2B5EF4-FFF2-40B4-BE49-F238E27FC236}">
                <a16:creationId xmlns:a16="http://schemas.microsoft.com/office/drawing/2014/main" id="{05390359-7B66-46B8-8B05-27A66ACC38C2}"/>
              </a:ext>
            </a:extLst>
          </p:cNvPr>
          <p:cNvSpPr/>
          <p:nvPr/>
        </p:nvSpPr>
        <p:spPr>
          <a:xfrm>
            <a:off x="1200150" y="2400597"/>
            <a:ext cx="4603955" cy="2513047"/>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8">
            <a:extLst>
              <a:ext uri="{FF2B5EF4-FFF2-40B4-BE49-F238E27FC236}">
                <a16:creationId xmlns:a16="http://schemas.microsoft.com/office/drawing/2014/main" id="{9A876B4F-754B-4A6B-BDE3-C9838E141CEB}"/>
              </a:ext>
            </a:extLst>
          </p:cNvPr>
          <p:cNvSpPr txBox="1"/>
          <p:nvPr/>
        </p:nvSpPr>
        <p:spPr>
          <a:xfrm>
            <a:off x="2394145" y="2629407"/>
            <a:ext cx="2344995"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Receptive Field</a:t>
            </a:r>
            <a:endParaRPr lang="zh-TW" altLang="en-US" sz="2400" dirty="0">
              <a:solidFill>
                <a:prstClr val="black"/>
              </a:solidFill>
              <a:latin typeface="Calibri" panose="020F0502020204030204"/>
              <a:ea typeface="新細明體" panose="02020500000000000000" pitchFamily="18" charset="-120"/>
            </a:endParaRPr>
          </a:p>
        </p:txBody>
      </p:sp>
      <p:sp>
        <p:nvSpPr>
          <p:cNvPr id="13" name="橢圓 11">
            <a:extLst>
              <a:ext uri="{FF2B5EF4-FFF2-40B4-BE49-F238E27FC236}">
                <a16:creationId xmlns:a16="http://schemas.microsoft.com/office/drawing/2014/main" id="{9252267E-8F4D-412D-A1D2-E49B31E3E502}"/>
              </a:ext>
            </a:extLst>
          </p:cNvPr>
          <p:cNvSpPr/>
          <p:nvPr/>
        </p:nvSpPr>
        <p:spPr>
          <a:xfrm>
            <a:off x="1689306" y="3109664"/>
            <a:ext cx="3628102" cy="1616776"/>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2">
            <a:extLst>
              <a:ext uri="{FF2B5EF4-FFF2-40B4-BE49-F238E27FC236}">
                <a16:creationId xmlns:a16="http://schemas.microsoft.com/office/drawing/2014/main" id="{97E38022-18D7-4CB8-8F1F-477AF8F2A429}"/>
              </a:ext>
            </a:extLst>
          </p:cNvPr>
          <p:cNvSpPr txBox="1"/>
          <p:nvPr/>
        </p:nvSpPr>
        <p:spPr>
          <a:xfrm>
            <a:off x="2218852" y="3318005"/>
            <a:ext cx="2695583"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Parameter Sharing</a:t>
            </a:r>
            <a:endParaRPr lang="zh-TW" altLang="en-US" sz="2400" dirty="0">
              <a:solidFill>
                <a:prstClr val="black"/>
              </a:solidFill>
              <a:latin typeface="Calibri" panose="020F0502020204030204"/>
              <a:ea typeface="新細明體" panose="02020500000000000000" pitchFamily="18" charset="-120"/>
            </a:endParaRPr>
          </a:p>
        </p:txBody>
      </p:sp>
      <p:sp>
        <p:nvSpPr>
          <p:cNvPr id="15" name="文字方塊 13">
            <a:extLst>
              <a:ext uri="{FF2B5EF4-FFF2-40B4-BE49-F238E27FC236}">
                <a16:creationId xmlns:a16="http://schemas.microsoft.com/office/drawing/2014/main" id="{32BD64DC-D40F-4C7D-986B-9D065CDC8A21}"/>
              </a:ext>
            </a:extLst>
          </p:cNvPr>
          <p:cNvSpPr txBox="1"/>
          <p:nvPr/>
        </p:nvSpPr>
        <p:spPr>
          <a:xfrm>
            <a:off x="2180139" y="3848751"/>
            <a:ext cx="2695583" cy="461665"/>
          </a:xfrm>
          <a:prstGeom prst="rect">
            <a:avLst/>
          </a:prstGeom>
          <a:noFill/>
        </p:spPr>
        <p:txBody>
          <a:bodyPr wrap="square" rtlCol="0">
            <a:spAutoFit/>
          </a:bodyPr>
          <a:lstStyle/>
          <a:p>
            <a:pPr defTabSz="457200"/>
            <a:r>
              <a:rPr lang="en-US" altLang="zh-TW" sz="2400" b="1" i="1" u="sng" dirty="0">
                <a:solidFill>
                  <a:srgbClr val="C00000"/>
                </a:solidFill>
                <a:latin typeface="Calibri" panose="020F0502020204030204"/>
                <a:ea typeface="新細明體" panose="02020500000000000000" pitchFamily="18" charset="-120"/>
              </a:rPr>
              <a:t>Convolutional Layer</a:t>
            </a:r>
            <a:endParaRPr lang="zh-TW" altLang="en-US" sz="2400" b="1" i="1" u="sng" dirty="0">
              <a:solidFill>
                <a:srgbClr val="C00000"/>
              </a:solidFill>
              <a:latin typeface="Calibri" panose="020F0502020204030204"/>
              <a:ea typeface="新細明體" panose="02020500000000000000" pitchFamily="18" charset="-120"/>
            </a:endParaRPr>
          </a:p>
        </p:txBody>
      </p:sp>
      <p:cxnSp>
        <p:nvCxnSpPr>
          <p:cNvPr id="17" name="直線單箭頭接點 9">
            <a:extLst>
              <a:ext uri="{FF2B5EF4-FFF2-40B4-BE49-F238E27FC236}">
                <a16:creationId xmlns:a16="http://schemas.microsoft.com/office/drawing/2014/main" id="{556C1804-9F2F-4EEB-A5FF-C363CC0325D0}"/>
              </a:ext>
            </a:extLst>
          </p:cNvPr>
          <p:cNvCxnSpPr>
            <a:cxnSpLocks/>
          </p:cNvCxnSpPr>
          <p:nvPr/>
        </p:nvCxnSpPr>
        <p:spPr>
          <a:xfrm>
            <a:off x="4909790" y="4111849"/>
            <a:ext cx="1543516" cy="0"/>
          </a:xfrm>
          <a:prstGeom prst="straightConnector1">
            <a:avLst/>
          </a:prstGeom>
          <a:noFill/>
          <a:ln w="28575" cap="flat" cmpd="sng" algn="ctr">
            <a:solidFill>
              <a:sysClr val="windowText" lastClr="000000"/>
            </a:solidFill>
            <a:prstDash val="solid"/>
            <a:miter lim="800000"/>
            <a:tailEnd type="triangle"/>
          </a:ln>
          <a:effectLst/>
        </p:spPr>
      </p:cxnSp>
      <p:sp>
        <p:nvSpPr>
          <p:cNvPr id="18" name="文字方塊 15">
            <a:extLst>
              <a:ext uri="{FF2B5EF4-FFF2-40B4-BE49-F238E27FC236}">
                <a16:creationId xmlns:a16="http://schemas.microsoft.com/office/drawing/2014/main" id="{5CA41587-4A0B-4CE8-AC16-F3BE5237625F}"/>
              </a:ext>
            </a:extLst>
          </p:cNvPr>
          <p:cNvSpPr txBox="1"/>
          <p:nvPr/>
        </p:nvSpPr>
        <p:spPr>
          <a:xfrm>
            <a:off x="6448734" y="4292815"/>
            <a:ext cx="1973943"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(for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19" name="直線單箭頭接點 21">
            <a:extLst>
              <a:ext uri="{FF2B5EF4-FFF2-40B4-BE49-F238E27FC236}">
                <a16:creationId xmlns:a16="http://schemas.microsoft.com/office/drawing/2014/main" id="{A44576AD-A0B0-4B42-8459-1A7DC9B0E18F}"/>
              </a:ext>
            </a:extLst>
          </p:cNvPr>
          <p:cNvCxnSpPr>
            <a:cxnSpLocks/>
          </p:cNvCxnSpPr>
          <p:nvPr/>
        </p:nvCxnSpPr>
        <p:spPr>
          <a:xfrm flipV="1">
            <a:off x="5032347" y="2113839"/>
            <a:ext cx="1386891" cy="1"/>
          </a:xfrm>
          <a:prstGeom prst="straightConnector1">
            <a:avLst/>
          </a:prstGeom>
          <a:noFill/>
          <a:ln w="28575" cap="flat" cmpd="sng" algn="ctr">
            <a:solidFill>
              <a:sysClr val="windowText" lastClr="000000"/>
            </a:solidFill>
            <a:prstDash val="solid"/>
            <a:miter lim="800000"/>
            <a:tailEnd type="triangle"/>
          </a:ln>
          <a:effectLst/>
        </p:spPr>
      </p:cxnSp>
      <p:sp>
        <p:nvSpPr>
          <p:cNvPr id="20" name="文字方塊 18">
            <a:extLst>
              <a:ext uri="{FF2B5EF4-FFF2-40B4-BE49-F238E27FC236}">
                <a16:creationId xmlns:a16="http://schemas.microsoft.com/office/drawing/2014/main" id="{638E804C-ADE7-4E1F-8B1B-4247A6F174C2}"/>
              </a:ext>
            </a:extLst>
          </p:cNvPr>
          <p:cNvSpPr txBox="1"/>
          <p:nvPr/>
        </p:nvSpPr>
        <p:spPr>
          <a:xfrm>
            <a:off x="6457951" y="1912419"/>
            <a:ext cx="2627788" cy="830997"/>
          </a:xfrm>
          <a:prstGeom prst="rect">
            <a:avLst/>
          </a:prstGeom>
          <a:noFill/>
        </p:spPr>
        <p:txBody>
          <a:bodyPr wrap="square">
            <a:spAutoFit/>
          </a:bodyPr>
          <a:lstStyle/>
          <a:p>
            <a:pPr defTabSz="457200"/>
            <a:r>
              <a:rPr lang="en-US" altLang="zh-TW" sz="2400" dirty="0">
                <a:solidFill>
                  <a:prstClr val="black"/>
                </a:solidFill>
                <a:latin typeface="Calibri" panose="020F0502020204030204"/>
                <a:ea typeface="新細明體" panose="02020500000000000000" pitchFamily="18" charset="-120"/>
              </a:rPr>
              <a:t>Jack of all trades, </a:t>
            </a:r>
          </a:p>
          <a:p>
            <a:pPr defTabSz="457200"/>
            <a:r>
              <a:rPr lang="en-US" altLang="zh-TW" sz="2400" dirty="0">
                <a:solidFill>
                  <a:prstClr val="black"/>
                </a:solidFill>
                <a:latin typeface="Calibri" panose="020F0502020204030204"/>
                <a:ea typeface="新細明體" panose="02020500000000000000" pitchFamily="18" charset="-120"/>
              </a:rPr>
              <a:t>master of none</a:t>
            </a:r>
            <a:endParaRPr lang="zh-TW" altLang="en-US" sz="2400" dirty="0">
              <a:solidFill>
                <a:prstClr val="black"/>
              </a:solidFill>
              <a:latin typeface="Calibri" panose="020F0502020204030204"/>
              <a:ea typeface="新細明體" panose="02020500000000000000" pitchFamily="18" charset="-120"/>
            </a:endParaRPr>
          </a:p>
        </p:txBody>
      </p:sp>
      <p:sp>
        <p:nvSpPr>
          <p:cNvPr id="22" name="文字方塊 2">
            <a:extLst>
              <a:ext uri="{FF2B5EF4-FFF2-40B4-BE49-F238E27FC236}">
                <a16:creationId xmlns:a16="http://schemas.microsoft.com/office/drawing/2014/main" id="{411F8734-DCF5-47F7-B4E1-716CA5532757}"/>
              </a:ext>
            </a:extLst>
          </p:cNvPr>
          <p:cNvSpPr txBox="1"/>
          <p:nvPr/>
        </p:nvSpPr>
        <p:spPr>
          <a:xfrm>
            <a:off x="6448734" y="3946149"/>
            <a:ext cx="2627787" cy="461665"/>
          </a:xfrm>
          <a:prstGeom prst="rect">
            <a:avLst/>
          </a:prstGeom>
          <a:noFill/>
        </p:spPr>
        <p:txBody>
          <a:bodyPr wrap="square" rtlCol="0">
            <a:spAutoFit/>
          </a:bodyPr>
          <a:lstStyle/>
          <a:p>
            <a:pPr defTabSz="457200"/>
            <a:r>
              <a:rPr lang="en-US" altLang="zh-TW" sz="2400" dirty="0">
                <a:solidFill>
                  <a:srgbClr val="C00000"/>
                </a:solidFill>
                <a:latin typeface="Calibri" panose="020F0502020204030204"/>
                <a:ea typeface="新細明體" panose="02020500000000000000" pitchFamily="18" charset="-120"/>
              </a:rPr>
              <a:t>Larger model bias</a:t>
            </a:r>
            <a:endParaRPr lang="zh-TW" altLang="en-US" sz="2400" dirty="0">
              <a:solidFill>
                <a:srgbClr val="C00000"/>
              </a:solidFill>
              <a:latin typeface="Calibri" panose="020F0502020204030204"/>
              <a:ea typeface="新細明體" panose="02020500000000000000" pitchFamily="18" charset="-120"/>
            </a:endParaRPr>
          </a:p>
        </p:txBody>
      </p:sp>
      <p:sp>
        <p:nvSpPr>
          <p:cNvPr id="21" name="文本框 20">
            <a:extLst>
              <a:ext uri="{FF2B5EF4-FFF2-40B4-BE49-F238E27FC236}">
                <a16:creationId xmlns:a16="http://schemas.microsoft.com/office/drawing/2014/main" id="{ABD26E5F-5CDF-4285-8D17-7313FA3DF165}"/>
              </a:ext>
            </a:extLst>
          </p:cNvPr>
          <p:cNvSpPr txBox="1"/>
          <p:nvPr/>
        </p:nvSpPr>
        <p:spPr>
          <a:xfrm>
            <a:off x="3867945" y="5322703"/>
            <a:ext cx="5180012" cy="646331"/>
          </a:xfrm>
          <a:prstGeom prst="rect">
            <a:avLst/>
          </a:prstGeom>
          <a:noFill/>
        </p:spPr>
        <p:txBody>
          <a:bodyPr wrap="square">
            <a:spAutoFit/>
          </a:bodyPr>
          <a:lstStyle/>
          <a:p>
            <a:r>
              <a:rPr lang="zh-CN" altLang="en-US" dirty="0"/>
              <a:t>太简单</a:t>
            </a:r>
            <a:r>
              <a:rPr lang="en-US" altLang="zh-CN" dirty="0"/>
              <a:t>----</a:t>
            </a:r>
            <a:r>
              <a:rPr lang="zh-CN" altLang="en-US" dirty="0"/>
              <a:t>欠拟合，没有充分的挖掘数据间的规律</a:t>
            </a:r>
          </a:p>
          <a:p>
            <a:r>
              <a:rPr lang="zh-CN" altLang="en-US" dirty="0"/>
              <a:t>太复杂</a:t>
            </a:r>
            <a:r>
              <a:rPr lang="en-US" altLang="zh-CN" dirty="0"/>
              <a:t>----</a:t>
            </a:r>
            <a:r>
              <a:rPr lang="zh-CN" altLang="en-US" dirty="0"/>
              <a:t>过拟合，过分挖掘数据间的规律了</a:t>
            </a:r>
          </a:p>
        </p:txBody>
      </p:sp>
      <p:sp>
        <p:nvSpPr>
          <p:cNvPr id="23" name="文本框 22">
            <a:extLst>
              <a:ext uri="{FF2B5EF4-FFF2-40B4-BE49-F238E27FC236}">
                <a16:creationId xmlns:a16="http://schemas.microsoft.com/office/drawing/2014/main" id="{C9A53ED8-5A22-4529-BAA8-CE4C137724AE}"/>
              </a:ext>
            </a:extLst>
          </p:cNvPr>
          <p:cNvSpPr txBox="1"/>
          <p:nvPr/>
        </p:nvSpPr>
        <p:spPr>
          <a:xfrm>
            <a:off x="4204741" y="6228834"/>
            <a:ext cx="4783995" cy="276999"/>
          </a:xfrm>
          <a:prstGeom prst="rect">
            <a:avLst/>
          </a:prstGeom>
          <a:noFill/>
        </p:spPr>
        <p:txBody>
          <a:bodyPr wrap="square">
            <a:spAutoFit/>
          </a:bodyPr>
          <a:lstStyle/>
          <a:p>
            <a:r>
              <a:rPr lang="en-US" altLang="zh-CN" sz="1200" dirty="0"/>
              <a:t>https://www.hrwhisper.me/machine-learning-regularization</a:t>
            </a:r>
            <a:endParaRPr lang="zh-CN" altLang="en-US" sz="1200" dirty="0"/>
          </a:p>
        </p:txBody>
      </p:sp>
      <p:pic>
        <p:nvPicPr>
          <p:cNvPr id="12" name="图片 11">
            <a:extLst>
              <a:ext uri="{FF2B5EF4-FFF2-40B4-BE49-F238E27FC236}">
                <a16:creationId xmlns:a16="http://schemas.microsoft.com/office/drawing/2014/main" id="{62C84F37-2DED-4AEA-8E2F-904066CBB4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241" y="4952491"/>
            <a:ext cx="3133886" cy="1231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40926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解决什么问题</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4</a:t>
            </a:fld>
            <a:endParaRPr lang="zh-TW" altLang="en-US">
              <a:solidFill>
                <a:prstClr val="black">
                  <a:tint val="75000"/>
                </a:prstClr>
              </a:solidFill>
              <a:latin typeface="Calibri" panose="020F0502020204030204"/>
              <a:ea typeface="新細明體" panose="02020500000000000000" pitchFamily="18" charset="-120"/>
            </a:endParaRPr>
          </a:p>
        </p:txBody>
      </p:sp>
      <p:pic>
        <p:nvPicPr>
          <p:cNvPr id="21506" name="Picture 2" descr="人类视觉原理1">
            <a:extLst>
              <a:ext uri="{FF2B5EF4-FFF2-40B4-BE49-F238E27FC236}">
                <a16:creationId xmlns:a16="http://schemas.microsoft.com/office/drawing/2014/main" id="{619A89E7-04DA-4991-AFB5-F0B5DA617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671" y="1511642"/>
            <a:ext cx="6074674" cy="465834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ABF833A-4E33-4366-9796-A181CDCC7D18}"/>
              </a:ext>
            </a:extLst>
          </p:cNvPr>
          <p:cNvSpPr txBox="1"/>
          <p:nvPr/>
        </p:nvSpPr>
        <p:spPr>
          <a:xfrm>
            <a:off x="4430730" y="6254235"/>
            <a:ext cx="4587410" cy="369332"/>
          </a:xfrm>
          <a:prstGeom prst="rect">
            <a:avLst/>
          </a:prstGeom>
          <a:noFill/>
        </p:spPr>
        <p:txBody>
          <a:bodyPr wrap="square">
            <a:spAutoFit/>
          </a:bodyPr>
          <a:lstStyle/>
          <a:p>
            <a:r>
              <a:rPr lang="en-US" altLang="zh-CN" dirty="0"/>
              <a:t>https://easyai.tech/ai-definition/cnn/</a:t>
            </a:r>
            <a:endParaRPr lang="zh-CN" altLang="en-US" dirty="0"/>
          </a:p>
        </p:txBody>
      </p:sp>
    </p:spTree>
    <p:extLst>
      <p:ext uri="{BB962C8B-B14F-4D97-AF65-F5344CB8AC3E}">
        <p14:creationId xmlns:p14="http://schemas.microsoft.com/office/powerpoint/2010/main" val="395089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A7683473-F0BF-41FD-A644-56C54FD91365}"/>
              </a:ext>
            </a:extLst>
          </p:cNvPr>
          <p:cNvSpPr txBox="1">
            <a:spLocks/>
          </p:cNvSpPr>
          <p:nvPr/>
        </p:nvSpPr>
        <p:spPr>
          <a:xfrm>
            <a:off x="1200150" y="27324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Benefit of Convolutional Layer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橢圓 3">
            <a:extLst>
              <a:ext uri="{FF2B5EF4-FFF2-40B4-BE49-F238E27FC236}">
                <a16:creationId xmlns:a16="http://schemas.microsoft.com/office/drawing/2014/main" id="{2E96A78B-C9B9-4C1D-9EF7-0E9ABF112F37}"/>
              </a:ext>
            </a:extLst>
          </p:cNvPr>
          <p:cNvSpPr/>
          <p:nvPr/>
        </p:nvSpPr>
        <p:spPr>
          <a:xfrm>
            <a:off x="546304" y="1643964"/>
            <a:ext cx="5914103" cy="3451123"/>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4">
            <a:extLst>
              <a:ext uri="{FF2B5EF4-FFF2-40B4-BE49-F238E27FC236}">
                <a16:creationId xmlns:a16="http://schemas.microsoft.com/office/drawing/2014/main" id="{3FB0EECE-3A1B-4994-9BB6-AFB0B30E5413}"/>
              </a:ext>
            </a:extLst>
          </p:cNvPr>
          <p:cNvSpPr txBox="1"/>
          <p:nvPr/>
        </p:nvSpPr>
        <p:spPr>
          <a:xfrm>
            <a:off x="1713879" y="1871580"/>
            <a:ext cx="3628102" cy="461665"/>
          </a:xfrm>
          <a:prstGeom prst="rect">
            <a:avLst/>
          </a:prstGeom>
          <a:noFill/>
        </p:spPr>
        <p:txBody>
          <a:bodyPr wrap="square" rtlCol="0">
            <a:spAutoFit/>
          </a:bodyPr>
          <a:lstStyle/>
          <a:p>
            <a:pPr algn="ctr" defTabSz="457200"/>
            <a:r>
              <a:rPr lang="en-US" altLang="zh-TW" sz="2400" b="1" i="1" u="sng" dirty="0">
                <a:solidFill>
                  <a:prstClr val="black"/>
                </a:solidFill>
                <a:latin typeface="Calibri" panose="020F0502020204030204"/>
                <a:ea typeface="新細明體" panose="02020500000000000000" pitchFamily="18" charset="-120"/>
              </a:rPr>
              <a:t>Fully Connected Layer</a:t>
            </a:r>
            <a:endParaRPr lang="zh-TW" altLang="en-US" sz="2400" b="1" i="1" u="sng" dirty="0">
              <a:solidFill>
                <a:prstClr val="black"/>
              </a:solidFill>
              <a:latin typeface="Calibri" panose="020F0502020204030204"/>
              <a:ea typeface="新細明體" panose="02020500000000000000" pitchFamily="18" charset="-120"/>
            </a:endParaRPr>
          </a:p>
        </p:txBody>
      </p:sp>
      <p:sp>
        <p:nvSpPr>
          <p:cNvPr id="9" name="文字方塊 6">
            <a:extLst>
              <a:ext uri="{FF2B5EF4-FFF2-40B4-BE49-F238E27FC236}">
                <a16:creationId xmlns:a16="http://schemas.microsoft.com/office/drawing/2014/main" id="{4B853C78-DD17-48BC-B427-2B30B0633746}"/>
              </a:ext>
            </a:extLst>
          </p:cNvPr>
          <p:cNvSpPr txBox="1"/>
          <p:nvPr/>
        </p:nvSpPr>
        <p:spPr>
          <a:xfrm>
            <a:off x="1104282" y="5222720"/>
            <a:ext cx="7573300" cy="461665"/>
          </a:xfrm>
          <a:prstGeom prst="rect">
            <a:avLst/>
          </a:prstGeom>
          <a:noFill/>
        </p:spPr>
        <p:txBody>
          <a:bodyPr wrap="square">
            <a:spAutoFit/>
          </a:bodyPr>
          <a:lstStyle/>
          <a:p>
            <a:pPr marL="285750" indent="-285750" defTabSz="457200">
              <a:buFont typeface="Arial" panose="020B0604020202020204" pitchFamily="34" charset="0"/>
              <a:buChar char="•"/>
            </a:pPr>
            <a:r>
              <a:rPr lang="en-US" altLang="zh-TW" sz="2400" dirty="0">
                <a:solidFill>
                  <a:srgbClr val="0000FF"/>
                </a:solidFill>
                <a:latin typeface="Calibri" panose="020F0502020204030204"/>
                <a:ea typeface="新細明體" panose="02020500000000000000" pitchFamily="18" charset="-120"/>
              </a:rPr>
              <a:t>Some patterns are much smaller than the whole image.</a:t>
            </a:r>
            <a:endParaRPr lang="zh-TW" altLang="en-US" sz="2400" dirty="0">
              <a:solidFill>
                <a:srgbClr val="0000FF"/>
              </a:solidFill>
              <a:latin typeface="Calibri" panose="020F0502020204030204"/>
              <a:ea typeface="新細明體" panose="02020500000000000000" pitchFamily="18" charset="-120"/>
            </a:endParaRPr>
          </a:p>
        </p:txBody>
      </p:sp>
      <p:sp>
        <p:nvSpPr>
          <p:cNvPr id="10" name="橢圓 7">
            <a:extLst>
              <a:ext uri="{FF2B5EF4-FFF2-40B4-BE49-F238E27FC236}">
                <a16:creationId xmlns:a16="http://schemas.microsoft.com/office/drawing/2014/main" id="{05390359-7B66-46B8-8B05-27A66ACC38C2}"/>
              </a:ext>
            </a:extLst>
          </p:cNvPr>
          <p:cNvSpPr/>
          <p:nvPr/>
        </p:nvSpPr>
        <p:spPr>
          <a:xfrm>
            <a:off x="1200150" y="2400597"/>
            <a:ext cx="4603955" cy="2513047"/>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8">
            <a:extLst>
              <a:ext uri="{FF2B5EF4-FFF2-40B4-BE49-F238E27FC236}">
                <a16:creationId xmlns:a16="http://schemas.microsoft.com/office/drawing/2014/main" id="{9A876B4F-754B-4A6B-BDE3-C9838E141CEB}"/>
              </a:ext>
            </a:extLst>
          </p:cNvPr>
          <p:cNvSpPr txBox="1"/>
          <p:nvPr/>
        </p:nvSpPr>
        <p:spPr>
          <a:xfrm>
            <a:off x="2394145" y="2629407"/>
            <a:ext cx="2344995"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Receptive Field</a:t>
            </a:r>
            <a:endParaRPr lang="zh-TW" altLang="en-US" sz="2400" dirty="0">
              <a:solidFill>
                <a:prstClr val="black"/>
              </a:solidFill>
              <a:latin typeface="Calibri" panose="020F0502020204030204"/>
              <a:ea typeface="新細明體" panose="02020500000000000000" pitchFamily="18" charset="-120"/>
            </a:endParaRPr>
          </a:p>
        </p:txBody>
      </p:sp>
      <p:sp>
        <p:nvSpPr>
          <p:cNvPr id="12" name="文字方塊 10">
            <a:extLst>
              <a:ext uri="{FF2B5EF4-FFF2-40B4-BE49-F238E27FC236}">
                <a16:creationId xmlns:a16="http://schemas.microsoft.com/office/drawing/2014/main" id="{02ED6EC6-BAE4-4FBB-977A-BE9E281BA841}"/>
              </a:ext>
            </a:extLst>
          </p:cNvPr>
          <p:cNvSpPr txBox="1"/>
          <p:nvPr/>
        </p:nvSpPr>
        <p:spPr>
          <a:xfrm>
            <a:off x="1104282" y="5702977"/>
            <a:ext cx="7005484" cy="461665"/>
          </a:xfrm>
          <a:prstGeom prst="rect">
            <a:avLst/>
          </a:prstGeom>
          <a:noFill/>
        </p:spPr>
        <p:txBody>
          <a:bodyPr wrap="square">
            <a:spAutoFit/>
          </a:bodyPr>
          <a:lstStyle/>
          <a:p>
            <a:pPr marL="285750" indent="-285750" defTabSz="457200">
              <a:buFont typeface="Arial" panose="020B0604020202020204" pitchFamily="34" charset="0"/>
              <a:buChar char="•"/>
            </a:pPr>
            <a:r>
              <a:rPr lang="en-US" altLang="zh-TW" sz="2400" dirty="0">
                <a:solidFill>
                  <a:srgbClr val="0000FF"/>
                </a:solidFill>
                <a:latin typeface="Calibri" panose="020F0502020204030204"/>
                <a:ea typeface="新細明體" panose="02020500000000000000" pitchFamily="18" charset="-120"/>
              </a:rPr>
              <a:t>The same patterns appear in different regions.</a:t>
            </a:r>
            <a:endParaRPr lang="zh-TW" altLang="en-US" sz="2400" dirty="0">
              <a:solidFill>
                <a:srgbClr val="0000FF"/>
              </a:solidFill>
              <a:latin typeface="Calibri" panose="020F0502020204030204"/>
              <a:ea typeface="新細明體" panose="02020500000000000000" pitchFamily="18" charset="-120"/>
            </a:endParaRPr>
          </a:p>
        </p:txBody>
      </p:sp>
      <p:sp>
        <p:nvSpPr>
          <p:cNvPr id="13" name="橢圓 11">
            <a:extLst>
              <a:ext uri="{FF2B5EF4-FFF2-40B4-BE49-F238E27FC236}">
                <a16:creationId xmlns:a16="http://schemas.microsoft.com/office/drawing/2014/main" id="{9252267E-8F4D-412D-A1D2-E49B31E3E502}"/>
              </a:ext>
            </a:extLst>
          </p:cNvPr>
          <p:cNvSpPr/>
          <p:nvPr/>
        </p:nvSpPr>
        <p:spPr>
          <a:xfrm>
            <a:off x="1689306" y="3109664"/>
            <a:ext cx="3628102" cy="1616776"/>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2">
            <a:extLst>
              <a:ext uri="{FF2B5EF4-FFF2-40B4-BE49-F238E27FC236}">
                <a16:creationId xmlns:a16="http://schemas.microsoft.com/office/drawing/2014/main" id="{97E38022-18D7-4CB8-8F1F-477AF8F2A429}"/>
              </a:ext>
            </a:extLst>
          </p:cNvPr>
          <p:cNvSpPr txBox="1"/>
          <p:nvPr/>
        </p:nvSpPr>
        <p:spPr>
          <a:xfrm>
            <a:off x="2218852" y="3318005"/>
            <a:ext cx="2695583"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Parameter Sharing</a:t>
            </a:r>
            <a:endParaRPr lang="zh-TW" altLang="en-US" sz="2400" dirty="0">
              <a:solidFill>
                <a:prstClr val="black"/>
              </a:solidFill>
              <a:latin typeface="Calibri" panose="020F0502020204030204"/>
              <a:ea typeface="新細明體" panose="02020500000000000000" pitchFamily="18" charset="-120"/>
            </a:endParaRPr>
          </a:p>
        </p:txBody>
      </p:sp>
      <p:sp>
        <p:nvSpPr>
          <p:cNvPr id="15" name="文字方塊 13">
            <a:extLst>
              <a:ext uri="{FF2B5EF4-FFF2-40B4-BE49-F238E27FC236}">
                <a16:creationId xmlns:a16="http://schemas.microsoft.com/office/drawing/2014/main" id="{32BD64DC-D40F-4C7D-986B-9D065CDC8A21}"/>
              </a:ext>
            </a:extLst>
          </p:cNvPr>
          <p:cNvSpPr txBox="1"/>
          <p:nvPr/>
        </p:nvSpPr>
        <p:spPr>
          <a:xfrm>
            <a:off x="2180139" y="3848751"/>
            <a:ext cx="2695583" cy="461665"/>
          </a:xfrm>
          <a:prstGeom prst="rect">
            <a:avLst/>
          </a:prstGeom>
          <a:noFill/>
        </p:spPr>
        <p:txBody>
          <a:bodyPr wrap="square" rtlCol="0">
            <a:spAutoFit/>
          </a:bodyPr>
          <a:lstStyle/>
          <a:p>
            <a:pPr defTabSz="457200"/>
            <a:r>
              <a:rPr lang="en-US" altLang="zh-TW" sz="2400" b="1" i="1" u="sng" dirty="0">
                <a:solidFill>
                  <a:srgbClr val="C00000"/>
                </a:solidFill>
                <a:latin typeface="Calibri" panose="020F0502020204030204"/>
                <a:ea typeface="新細明體" panose="02020500000000000000" pitchFamily="18" charset="-120"/>
              </a:rPr>
              <a:t>Convolutional Layer</a:t>
            </a:r>
            <a:endParaRPr lang="zh-TW" altLang="en-US" sz="2400" b="1" i="1" u="sng" dirty="0">
              <a:solidFill>
                <a:srgbClr val="C00000"/>
              </a:solidFill>
              <a:latin typeface="Calibri" panose="020F0502020204030204"/>
              <a:ea typeface="新細明體" panose="02020500000000000000" pitchFamily="18" charset="-120"/>
            </a:endParaRPr>
          </a:p>
        </p:txBody>
      </p:sp>
      <p:cxnSp>
        <p:nvCxnSpPr>
          <p:cNvPr id="17" name="直線單箭頭接點 9">
            <a:extLst>
              <a:ext uri="{FF2B5EF4-FFF2-40B4-BE49-F238E27FC236}">
                <a16:creationId xmlns:a16="http://schemas.microsoft.com/office/drawing/2014/main" id="{556C1804-9F2F-4EEB-A5FF-C363CC0325D0}"/>
              </a:ext>
            </a:extLst>
          </p:cNvPr>
          <p:cNvCxnSpPr>
            <a:cxnSpLocks/>
          </p:cNvCxnSpPr>
          <p:nvPr/>
        </p:nvCxnSpPr>
        <p:spPr>
          <a:xfrm>
            <a:off x="4909790" y="4111849"/>
            <a:ext cx="1543516" cy="0"/>
          </a:xfrm>
          <a:prstGeom prst="straightConnector1">
            <a:avLst/>
          </a:prstGeom>
          <a:noFill/>
          <a:ln w="28575" cap="flat" cmpd="sng" algn="ctr">
            <a:solidFill>
              <a:sysClr val="windowText" lastClr="000000"/>
            </a:solidFill>
            <a:prstDash val="solid"/>
            <a:miter lim="800000"/>
            <a:tailEnd type="triangle"/>
          </a:ln>
          <a:effectLst/>
        </p:spPr>
      </p:cxnSp>
      <p:sp>
        <p:nvSpPr>
          <p:cNvPr id="18" name="文字方塊 15">
            <a:extLst>
              <a:ext uri="{FF2B5EF4-FFF2-40B4-BE49-F238E27FC236}">
                <a16:creationId xmlns:a16="http://schemas.microsoft.com/office/drawing/2014/main" id="{5CA41587-4A0B-4CE8-AC16-F3BE5237625F}"/>
              </a:ext>
            </a:extLst>
          </p:cNvPr>
          <p:cNvSpPr txBox="1"/>
          <p:nvPr/>
        </p:nvSpPr>
        <p:spPr>
          <a:xfrm>
            <a:off x="6448734" y="4292815"/>
            <a:ext cx="1973943"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(for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19" name="直線單箭頭接點 21">
            <a:extLst>
              <a:ext uri="{FF2B5EF4-FFF2-40B4-BE49-F238E27FC236}">
                <a16:creationId xmlns:a16="http://schemas.microsoft.com/office/drawing/2014/main" id="{A44576AD-A0B0-4B42-8459-1A7DC9B0E18F}"/>
              </a:ext>
            </a:extLst>
          </p:cNvPr>
          <p:cNvCxnSpPr>
            <a:cxnSpLocks/>
          </p:cNvCxnSpPr>
          <p:nvPr/>
        </p:nvCxnSpPr>
        <p:spPr>
          <a:xfrm flipV="1">
            <a:off x="5032347" y="2113839"/>
            <a:ext cx="1386891" cy="1"/>
          </a:xfrm>
          <a:prstGeom prst="straightConnector1">
            <a:avLst/>
          </a:prstGeom>
          <a:noFill/>
          <a:ln w="28575" cap="flat" cmpd="sng" algn="ctr">
            <a:solidFill>
              <a:sysClr val="windowText" lastClr="000000"/>
            </a:solidFill>
            <a:prstDash val="solid"/>
            <a:miter lim="800000"/>
            <a:tailEnd type="triangle"/>
          </a:ln>
          <a:effectLst/>
        </p:spPr>
      </p:cxnSp>
      <p:sp>
        <p:nvSpPr>
          <p:cNvPr id="20" name="文字方塊 18">
            <a:extLst>
              <a:ext uri="{FF2B5EF4-FFF2-40B4-BE49-F238E27FC236}">
                <a16:creationId xmlns:a16="http://schemas.microsoft.com/office/drawing/2014/main" id="{638E804C-ADE7-4E1F-8B1B-4247A6F174C2}"/>
              </a:ext>
            </a:extLst>
          </p:cNvPr>
          <p:cNvSpPr txBox="1"/>
          <p:nvPr/>
        </p:nvSpPr>
        <p:spPr>
          <a:xfrm>
            <a:off x="6457951" y="1912419"/>
            <a:ext cx="2627788" cy="830997"/>
          </a:xfrm>
          <a:prstGeom prst="rect">
            <a:avLst/>
          </a:prstGeom>
          <a:noFill/>
        </p:spPr>
        <p:txBody>
          <a:bodyPr wrap="square">
            <a:spAutoFit/>
          </a:bodyPr>
          <a:lstStyle/>
          <a:p>
            <a:pPr defTabSz="457200"/>
            <a:r>
              <a:rPr lang="en-US" altLang="zh-TW" sz="2400" dirty="0">
                <a:solidFill>
                  <a:prstClr val="black"/>
                </a:solidFill>
                <a:latin typeface="Calibri" panose="020F0502020204030204"/>
                <a:ea typeface="新細明體" panose="02020500000000000000" pitchFamily="18" charset="-120"/>
              </a:rPr>
              <a:t>Jack of all trades, </a:t>
            </a:r>
          </a:p>
          <a:p>
            <a:pPr defTabSz="457200"/>
            <a:r>
              <a:rPr lang="en-US" altLang="zh-TW" sz="2400" dirty="0">
                <a:solidFill>
                  <a:prstClr val="black"/>
                </a:solidFill>
                <a:latin typeface="Calibri" panose="020F0502020204030204"/>
                <a:ea typeface="新細明體" panose="02020500000000000000" pitchFamily="18" charset="-120"/>
              </a:rPr>
              <a:t>master of none</a:t>
            </a:r>
            <a:endParaRPr lang="zh-TW" altLang="en-US" sz="2400" dirty="0">
              <a:solidFill>
                <a:prstClr val="black"/>
              </a:solidFill>
              <a:latin typeface="Calibri" panose="020F0502020204030204"/>
              <a:ea typeface="新細明體" panose="02020500000000000000" pitchFamily="18" charset="-120"/>
            </a:endParaRPr>
          </a:p>
        </p:txBody>
      </p:sp>
      <p:sp>
        <p:nvSpPr>
          <p:cNvPr id="22" name="文字方塊 2">
            <a:extLst>
              <a:ext uri="{FF2B5EF4-FFF2-40B4-BE49-F238E27FC236}">
                <a16:creationId xmlns:a16="http://schemas.microsoft.com/office/drawing/2014/main" id="{411F8734-DCF5-47F7-B4E1-716CA5532757}"/>
              </a:ext>
            </a:extLst>
          </p:cNvPr>
          <p:cNvSpPr txBox="1"/>
          <p:nvPr/>
        </p:nvSpPr>
        <p:spPr>
          <a:xfrm>
            <a:off x="6448734" y="3946149"/>
            <a:ext cx="2627787" cy="461665"/>
          </a:xfrm>
          <a:prstGeom prst="rect">
            <a:avLst/>
          </a:prstGeom>
          <a:noFill/>
        </p:spPr>
        <p:txBody>
          <a:bodyPr wrap="square" rtlCol="0">
            <a:spAutoFit/>
          </a:bodyPr>
          <a:lstStyle/>
          <a:p>
            <a:pPr defTabSz="457200"/>
            <a:r>
              <a:rPr lang="en-US" altLang="zh-TW" sz="2400" dirty="0">
                <a:solidFill>
                  <a:srgbClr val="C00000"/>
                </a:solidFill>
                <a:latin typeface="Calibri" panose="020F0502020204030204"/>
                <a:ea typeface="新細明體" panose="02020500000000000000" pitchFamily="18" charset="-120"/>
              </a:rPr>
              <a:t>Larger model bias</a:t>
            </a:r>
            <a:endParaRPr lang="zh-TW" altLang="en-US" sz="2400" dirty="0">
              <a:solidFill>
                <a:srgbClr val="C00000"/>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8809122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標題 1">
            <a:extLst>
              <a:ext uri="{FF2B5EF4-FFF2-40B4-BE49-F238E27FC236}">
                <a16:creationId xmlns:a16="http://schemas.microsoft.com/office/drawing/2014/main" id="{4F601732-ECAF-48E5-BDFD-CF6AA13E8EA3}"/>
              </a:ext>
            </a:extLst>
          </p:cNvPr>
          <p:cNvSpPr txBox="1">
            <a:spLocks/>
          </p:cNvSpPr>
          <p:nvPr/>
        </p:nvSpPr>
        <p:spPr>
          <a:xfrm>
            <a:off x="1242514" y="28845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Convolutional Layer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23" name="表格 22">
            <a:extLst>
              <a:ext uri="{FF2B5EF4-FFF2-40B4-BE49-F238E27FC236}">
                <a16:creationId xmlns:a16="http://schemas.microsoft.com/office/drawing/2014/main" id="{239A07A6-E35F-4517-9151-00E7B5E19E18}"/>
              </a:ext>
            </a:extLst>
          </p:cNvPr>
          <p:cNvGraphicFramePr>
            <a:graphicFrameLocks noGrp="1"/>
          </p:cNvGraphicFramePr>
          <p:nvPr>
            <p:extLst>
              <p:ext uri="{D42A27DB-BD31-4B8C-83A1-F6EECF244321}">
                <p14:modId xmlns:p14="http://schemas.microsoft.com/office/powerpoint/2010/main" val="2374318601"/>
              </p:ext>
            </p:extLst>
          </p:nvPr>
        </p:nvGraphicFramePr>
        <p:xfrm>
          <a:off x="4785340" y="1660311"/>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sp>
        <p:nvSpPr>
          <p:cNvPr id="24" name="文字方塊 6">
            <a:extLst>
              <a:ext uri="{FF2B5EF4-FFF2-40B4-BE49-F238E27FC236}">
                <a16:creationId xmlns:a16="http://schemas.microsoft.com/office/drawing/2014/main" id="{AE764F9B-6603-4C61-9D95-63F34E0124FF}"/>
              </a:ext>
            </a:extLst>
          </p:cNvPr>
          <p:cNvSpPr txBox="1"/>
          <p:nvPr/>
        </p:nvSpPr>
        <p:spPr>
          <a:xfrm>
            <a:off x="6786743" y="2032679"/>
            <a:ext cx="1448123"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Filter 1</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25" name="表格 24">
            <a:extLst>
              <a:ext uri="{FF2B5EF4-FFF2-40B4-BE49-F238E27FC236}">
                <a16:creationId xmlns:a16="http://schemas.microsoft.com/office/drawing/2014/main" id="{7C2F32D6-1A00-4EDF-B035-CE4EDF325767}"/>
              </a:ext>
            </a:extLst>
          </p:cNvPr>
          <p:cNvGraphicFramePr>
            <a:graphicFrameLocks noGrp="1"/>
          </p:cNvGraphicFramePr>
          <p:nvPr>
            <p:extLst>
              <p:ext uri="{D42A27DB-BD31-4B8C-83A1-F6EECF244321}">
                <p14:modId xmlns:p14="http://schemas.microsoft.com/office/powerpoint/2010/main" val="3766973616"/>
              </p:ext>
            </p:extLst>
          </p:nvPr>
        </p:nvGraphicFramePr>
        <p:xfrm>
          <a:off x="4785340" y="3523952"/>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bl>
          </a:graphicData>
        </a:graphic>
      </p:graphicFrame>
      <p:sp>
        <p:nvSpPr>
          <p:cNvPr id="26" name="文字方塊 9">
            <a:extLst>
              <a:ext uri="{FF2B5EF4-FFF2-40B4-BE49-F238E27FC236}">
                <a16:creationId xmlns:a16="http://schemas.microsoft.com/office/drawing/2014/main" id="{E9C677B4-5C72-483F-B6C3-CBBC16F516D9}"/>
              </a:ext>
            </a:extLst>
          </p:cNvPr>
          <p:cNvSpPr txBox="1"/>
          <p:nvPr/>
        </p:nvSpPr>
        <p:spPr>
          <a:xfrm rot="5400000">
            <a:off x="5096712" y="5337049"/>
            <a:ext cx="708374" cy="523220"/>
          </a:xfrm>
          <a:prstGeom prst="rect">
            <a:avLst/>
          </a:prstGeom>
          <a:noFill/>
        </p:spPr>
        <p:txBody>
          <a:bodyPr wrap="square" rtlCol="0">
            <a:spAutoFit/>
          </a:bodyPr>
          <a:lstStyle/>
          <a:p>
            <a:pPr defTabSz="457200">
              <a:defRPr/>
            </a:pPr>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27" name="文字方塊 14">
            <a:extLst>
              <a:ext uri="{FF2B5EF4-FFF2-40B4-BE49-F238E27FC236}">
                <a16:creationId xmlns:a16="http://schemas.microsoft.com/office/drawing/2014/main" id="{2C8042DF-E1B3-4381-9A10-C0203D85C71D}"/>
              </a:ext>
            </a:extLst>
          </p:cNvPr>
          <p:cNvSpPr txBox="1"/>
          <p:nvPr/>
        </p:nvSpPr>
        <p:spPr>
          <a:xfrm>
            <a:off x="6786743" y="2419090"/>
            <a:ext cx="2142061" cy="461665"/>
          </a:xfrm>
          <a:prstGeom prst="rect">
            <a:avLst/>
          </a:prstGeom>
          <a:noFill/>
        </p:spPr>
        <p:txBody>
          <a:bodyPr wrap="square" rtlCol="0">
            <a:spAutoFit/>
          </a:bodyPr>
          <a:lstStyle/>
          <a:p>
            <a:pPr defTabSz="457200">
              <a:defRPr/>
            </a:pPr>
            <a:r>
              <a:rPr lang="en-US" altLang="zh-TW" sz="2400" dirty="0">
                <a:solidFill>
                  <a:srgbClr val="0000FF"/>
                </a:solidFill>
                <a:latin typeface="Calibri" panose="020F0502020204030204"/>
                <a:ea typeface="新細明體" panose="02020500000000000000" pitchFamily="18" charset="-120"/>
              </a:rPr>
              <a:t>3 x 3 x channel</a:t>
            </a:r>
            <a:endParaRPr lang="zh-TW" altLang="en-US" sz="2400" dirty="0">
              <a:solidFill>
                <a:srgbClr val="0000FF"/>
              </a:solidFill>
              <a:latin typeface="Calibri" panose="020F0502020204030204"/>
              <a:ea typeface="新細明體" panose="02020500000000000000" pitchFamily="18" charset="-120"/>
            </a:endParaRPr>
          </a:p>
        </p:txBody>
      </p:sp>
      <p:pic>
        <p:nvPicPr>
          <p:cNvPr id="28" name="Picture 2" descr="http://s.hswstatic.com/gif/whiskers-sam.jpg">
            <a:extLst>
              <a:ext uri="{FF2B5EF4-FFF2-40B4-BE49-F238E27FC236}">
                <a16:creationId xmlns:a16="http://schemas.microsoft.com/office/drawing/2014/main" id="{42C5467C-72D8-4DBB-96D6-061960678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736" y="1739265"/>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id="{92F08AB0-8C0A-4C29-83EA-1C8B4B0794B1}"/>
              </a:ext>
            </a:extLst>
          </p:cNvPr>
          <p:cNvSpPr/>
          <p:nvPr/>
        </p:nvSpPr>
        <p:spPr>
          <a:xfrm>
            <a:off x="1323017" y="3477241"/>
            <a:ext cx="1736724" cy="556488"/>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Convolution</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向下箭號 11">
            <a:extLst>
              <a:ext uri="{FF2B5EF4-FFF2-40B4-BE49-F238E27FC236}">
                <a16:creationId xmlns:a16="http://schemas.microsoft.com/office/drawing/2014/main" id="{57FC1A85-64F4-4FE4-94CF-890FED83312D}"/>
              </a:ext>
            </a:extLst>
          </p:cNvPr>
          <p:cNvSpPr/>
          <p:nvPr/>
        </p:nvSpPr>
        <p:spPr>
          <a:xfrm>
            <a:off x="1942714" y="2999496"/>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向下箭號 17">
            <a:extLst>
              <a:ext uri="{FF2B5EF4-FFF2-40B4-BE49-F238E27FC236}">
                <a16:creationId xmlns:a16="http://schemas.microsoft.com/office/drawing/2014/main" id="{4B1DC11C-3C6C-4F7D-B221-AA2F15F0D052}"/>
              </a:ext>
            </a:extLst>
          </p:cNvPr>
          <p:cNvSpPr/>
          <p:nvPr/>
        </p:nvSpPr>
        <p:spPr>
          <a:xfrm>
            <a:off x="1942714" y="4110278"/>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矩形 31">
            <a:extLst>
              <a:ext uri="{FF2B5EF4-FFF2-40B4-BE49-F238E27FC236}">
                <a16:creationId xmlns:a16="http://schemas.microsoft.com/office/drawing/2014/main" id="{1993F12A-9CA1-4F51-A400-6A7091E0A02C}"/>
              </a:ext>
            </a:extLst>
          </p:cNvPr>
          <p:cNvSpPr/>
          <p:nvPr/>
        </p:nvSpPr>
        <p:spPr>
          <a:xfrm>
            <a:off x="1242514" y="3412022"/>
            <a:ext cx="1856830" cy="696515"/>
          </a:xfrm>
          <a:prstGeom prst="rect">
            <a:avLst/>
          </a:prstGeom>
          <a:noFill/>
          <a:ln w="57150" cap="flat" cmpd="sng" algn="ctr">
            <a:solidFill>
              <a:srgbClr val="FF0000"/>
            </a:solid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29">
            <a:extLst>
              <a:ext uri="{FF2B5EF4-FFF2-40B4-BE49-F238E27FC236}">
                <a16:creationId xmlns:a16="http://schemas.microsoft.com/office/drawing/2014/main" id="{ADCD8FFE-5D37-497A-B815-FBCAEAAA4A42}"/>
              </a:ext>
            </a:extLst>
          </p:cNvPr>
          <p:cNvSpPr txBox="1"/>
          <p:nvPr/>
        </p:nvSpPr>
        <p:spPr>
          <a:xfrm rot="5400000">
            <a:off x="1971737" y="4695926"/>
            <a:ext cx="708374" cy="523220"/>
          </a:xfrm>
          <a:prstGeom prst="rect">
            <a:avLst/>
          </a:prstGeom>
          <a:noFill/>
        </p:spPr>
        <p:txBody>
          <a:bodyPr wrap="square" rtlCol="0">
            <a:spAutoFit/>
          </a:bodyPr>
          <a:lstStyle/>
          <a:p>
            <a:pPr defTabSz="457200">
              <a:defRPr/>
            </a:pPr>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34" name="矩形 33">
            <a:extLst>
              <a:ext uri="{FF2B5EF4-FFF2-40B4-BE49-F238E27FC236}">
                <a16:creationId xmlns:a16="http://schemas.microsoft.com/office/drawing/2014/main" id="{FF5694D0-B9B5-4F6B-A18C-16ACB0B877E6}"/>
              </a:ext>
            </a:extLst>
          </p:cNvPr>
          <p:cNvSpPr/>
          <p:nvPr/>
        </p:nvSpPr>
        <p:spPr>
          <a:xfrm>
            <a:off x="4335499" y="1423500"/>
            <a:ext cx="4644930" cy="4642077"/>
          </a:xfrm>
          <a:prstGeom prst="rect">
            <a:avLst/>
          </a:prstGeom>
          <a:noFill/>
          <a:ln w="57150" cap="flat" cmpd="sng" algn="ctr">
            <a:solidFill>
              <a:srgbClr val="FF0000"/>
            </a:solid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5" name="直線接點 32">
            <a:extLst>
              <a:ext uri="{FF2B5EF4-FFF2-40B4-BE49-F238E27FC236}">
                <a16:creationId xmlns:a16="http://schemas.microsoft.com/office/drawing/2014/main" id="{D5137289-9518-4BD6-9DE6-4A61C10670B8}"/>
              </a:ext>
            </a:extLst>
          </p:cNvPr>
          <p:cNvCxnSpPr>
            <a:cxnSpLocks/>
          </p:cNvCxnSpPr>
          <p:nvPr/>
        </p:nvCxnSpPr>
        <p:spPr>
          <a:xfrm flipV="1">
            <a:off x="3060064" y="1401027"/>
            <a:ext cx="1209540" cy="1999454"/>
          </a:xfrm>
          <a:prstGeom prst="line">
            <a:avLst/>
          </a:prstGeom>
          <a:noFill/>
          <a:ln w="57150" cap="flat" cmpd="sng" algn="ctr">
            <a:solidFill>
              <a:srgbClr val="FF0000"/>
            </a:solidFill>
            <a:prstDash val="sysDot"/>
            <a:miter lim="800000"/>
          </a:ln>
          <a:effectLst/>
        </p:spPr>
      </p:cxnSp>
      <p:cxnSp>
        <p:nvCxnSpPr>
          <p:cNvPr id="36" name="直線接點 33">
            <a:extLst>
              <a:ext uri="{FF2B5EF4-FFF2-40B4-BE49-F238E27FC236}">
                <a16:creationId xmlns:a16="http://schemas.microsoft.com/office/drawing/2014/main" id="{2590BE84-0CBD-4F68-936D-ACFB2ECA3608}"/>
              </a:ext>
            </a:extLst>
          </p:cNvPr>
          <p:cNvCxnSpPr>
            <a:cxnSpLocks/>
          </p:cNvCxnSpPr>
          <p:nvPr/>
        </p:nvCxnSpPr>
        <p:spPr>
          <a:xfrm>
            <a:off x="3089609" y="4076242"/>
            <a:ext cx="1179995" cy="1989335"/>
          </a:xfrm>
          <a:prstGeom prst="line">
            <a:avLst/>
          </a:prstGeom>
          <a:noFill/>
          <a:ln w="57150" cap="flat" cmpd="sng" algn="ctr">
            <a:solidFill>
              <a:srgbClr val="FF0000"/>
            </a:solidFill>
            <a:prstDash val="sysDot"/>
            <a:miter lim="800000"/>
          </a:ln>
          <a:effectLst/>
        </p:spPr>
      </p:cxnSp>
      <p:graphicFrame>
        <p:nvGraphicFramePr>
          <p:cNvPr id="37" name="表格 36">
            <a:extLst>
              <a:ext uri="{FF2B5EF4-FFF2-40B4-BE49-F238E27FC236}">
                <a16:creationId xmlns:a16="http://schemas.microsoft.com/office/drawing/2014/main" id="{7E3720F9-DDA4-4BC2-BEA7-8E8CCDFE6477}"/>
              </a:ext>
            </a:extLst>
          </p:cNvPr>
          <p:cNvGraphicFramePr>
            <a:graphicFrameLocks noGrp="1"/>
          </p:cNvGraphicFramePr>
          <p:nvPr>
            <p:extLst>
              <p:ext uri="{D42A27DB-BD31-4B8C-83A1-F6EECF244321}">
                <p14:modId xmlns:p14="http://schemas.microsoft.com/office/powerpoint/2010/main" val="860216693"/>
              </p:ext>
            </p:extLst>
          </p:nvPr>
        </p:nvGraphicFramePr>
        <p:xfrm>
          <a:off x="4937740" y="1812711"/>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graphicFrame>
        <p:nvGraphicFramePr>
          <p:cNvPr id="38" name="表格 37">
            <a:extLst>
              <a:ext uri="{FF2B5EF4-FFF2-40B4-BE49-F238E27FC236}">
                <a16:creationId xmlns:a16="http://schemas.microsoft.com/office/drawing/2014/main" id="{88776172-C5FB-43D7-90FB-332AEE547B36}"/>
              </a:ext>
            </a:extLst>
          </p:cNvPr>
          <p:cNvGraphicFramePr>
            <a:graphicFrameLocks noGrp="1"/>
          </p:cNvGraphicFramePr>
          <p:nvPr>
            <p:extLst>
              <p:ext uri="{D42A27DB-BD31-4B8C-83A1-F6EECF244321}">
                <p14:modId xmlns:p14="http://schemas.microsoft.com/office/powerpoint/2010/main" val="4146610015"/>
              </p:ext>
            </p:extLst>
          </p:nvPr>
        </p:nvGraphicFramePr>
        <p:xfrm>
          <a:off x="5090140" y="1965111"/>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graphicFrame>
        <p:nvGraphicFramePr>
          <p:cNvPr id="39" name="表格 38">
            <a:extLst>
              <a:ext uri="{FF2B5EF4-FFF2-40B4-BE49-F238E27FC236}">
                <a16:creationId xmlns:a16="http://schemas.microsoft.com/office/drawing/2014/main" id="{E52D04F9-A730-46DD-AC6C-263AB20D05D5}"/>
              </a:ext>
            </a:extLst>
          </p:cNvPr>
          <p:cNvGraphicFramePr>
            <a:graphicFrameLocks noGrp="1"/>
          </p:cNvGraphicFramePr>
          <p:nvPr>
            <p:extLst>
              <p:ext uri="{D42A27DB-BD31-4B8C-83A1-F6EECF244321}">
                <p14:modId xmlns:p14="http://schemas.microsoft.com/office/powerpoint/2010/main" val="1619670800"/>
              </p:ext>
            </p:extLst>
          </p:nvPr>
        </p:nvGraphicFramePr>
        <p:xfrm>
          <a:off x="4937740" y="3676352"/>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bl>
          </a:graphicData>
        </a:graphic>
      </p:graphicFrame>
      <p:graphicFrame>
        <p:nvGraphicFramePr>
          <p:cNvPr id="40" name="表格 39">
            <a:extLst>
              <a:ext uri="{FF2B5EF4-FFF2-40B4-BE49-F238E27FC236}">
                <a16:creationId xmlns:a16="http://schemas.microsoft.com/office/drawing/2014/main" id="{0A48BCA3-C6F7-4D49-B6A4-0B62187174A9}"/>
              </a:ext>
            </a:extLst>
          </p:cNvPr>
          <p:cNvGraphicFramePr>
            <a:graphicFrameLocks noGrp="1"/>
          </p:cNvGraphicFramePr>
          <p:nvPr>
            <p:extLst>
              <p:ext uri="{D42A27DB-BD31-4B8C-83A1-F6EECF244321}">
                <p14:modId xmlns:p14="http://schemas.microsoft.com/office/powerpoint/2010/main" val="2860024254"/>
              </p:ext>
            </p:extLst>
          </p:nvPr>
        </p:nvGraphicFramePr>
        <p:xfrm>
          <a:off x="5090140" y="3828752"/>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bl>
          </a:graphicData>
        </a:graphic>
      </p:graphicFrame>
      <p:sp>
        <p:nvSpPr>
          <p:cNvPr id="41" name="文字方塊 31">
            <a:extLst>
              <a:ext uri="{FF2B5EF4-FFF2-40B4-BE49-F238E27FC236}">
                <a16:creationId xmlns:a16="http://schemas.microsoft.com/office/drawing/2014/main" id="{CF0D815B-F70D-425E-BA8D-9BE9E8C9CADD}"/>
              </a:ext>
            </a:extLst>
          </p:cNvPr>
          <p:cNvSpPr txBox="1"/>
          <p:nvPr/>
        </p:nvSpPr>
        <p:spPr>
          <a:xfrm>
            <a:off x="6774816" y="3804944"/>
            <a:ext cx="1448123"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Filter 2</a:t>
            </a:r>
            <a:endParaRPr lang="zh-TW" altLang="en-US" sz="2400" dirty="0">
              <a:solidFill>
                <a:prstClr val="black"/>
              </a:solidFill>
              <a:latin typeface="Calibri" panose="020F0502020204030204"/>
              <a:ea typeface="新細明體" panose="02020500000000000000" pitchFamily="18" charset="-120"/>
            </a:endParaRPr>
          </a:p>
        </p:txBody>
      </p:sp>
      <p:sp>
        <p:nvSpPr>
          <p:cNvPr id="42" name="文字方塊 34">
            <a:extLst>
              <a:ext uri="{FF2B5EF4-FFF2-40B4-BE49-F238E27FC236}">
                <a16:creationId xmlns:a16="http://schemas.microsoft.com/office/drawing/2014/main" id="{3001ADEE-0A87-4385-8753-B87A46CE3A16}"/>
              </a:ext>
            </a:extLst>
          </p:cNvPr>
          <p:cNvSpPr txBox="1"/>
          <p:nvPr/>
        </p:nvSpPr>
        <p:spPr>
          <a:xfrm>
            <a:off x="6760068" y="4206103"/>
            <a:ext cx="2142061" cy="461665"/>
          </a:xfrm>
          <a:prstGeom prst="rect">
            <a:avLst/>
          </a:prstGeom>
          <a:noFill/>
        </p:spPr>
        <p:txBody>
          <a:bodyPr wrap="square" rtlCol="0">
            <a:spAutoFit/>
          </a:bodyPr>
          <a:lstStyle/>
          <a:p>
            <a:pPr defTabSz="457200">
              <a:defRPr/>
            </a:pPr>
            <a:r>
              <a:rPr lang="en-US" altLang="zh-TW" sz="2400" dirty="0">
                <a:solidFill>
                  <a:srgbClr val="0000FF"/>
                </a:solidFill>
                <a:latin typeface="Calibri" panose="020F0502020204030204"/>
                <a:ea typeface="新細明體" panose="02020500000000000000" pitchFamily="18" charset="-120"/>
              </a:rPr>
              <a:t>3 x 3 x channel</a:t>
            </a:r>
            <a:endParaRPr lang="zh-TW" altLang="en-US" sz="2400" dirty="0">
              <a:solidFill>
                <a:srgbClr val="0000FF"/>
              </a:solidFill>
              <a:latin typeface="Calibri" panose="020F0502020204030204"/>
              <a:ea typeface="新細明體" panose="02020500000000000000" pitchFamily="18" charset="-120"/>
            </a:endParaRPr>
          </a:p>
        </p:txBody>
      </p:sp>
      <p:sp>
        <p:nvSpPr>
          <p:cNvPr id="43" name="文字方塊 35">
            <a:extLst>
              <a:ext uri="{FF2B5EF4-FFF2-40B4-BE49-F238E27FC236}">
                <a16:creationId xmlns:a16="http://schemas.microsoft.com/office/drawing/2014/main" id="{31FFE929-54F1-4E28-889F-4A4DF069CB42}"/>
              </a:ext>
            </a:extLst>
          </p:cNvPr>
          <p:cNvSpPr txBox="1"/>
          <p:nvPr/>
        </p:nvSpPr>
        <p:spPr>
          <a:xfrm>
            <a:off x="6780320" y="2787551"/>
            <a:ext cx="1224668"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tensor</a:t>
            </a:r>
            <a:endParaRPr lang="zh-TW" altLang="en-US" sz="2400" dirty="0">
              <a:solidFill>
                <a:prstClr val="black"/>
              </a:solidFill>
              <a:latin typeface="Calibri" panose="020F0502020204030204"/>
              <a:ea typeface="新細明體" panose="02020500000000000000" pitchFamily="18" charset="-120"/>
            </a:endParaRPr>
          </a:p>
        </p:txBody>
      </p:sp>
      <p:sp>
        <p:nvSpPr>
          <p:cNvPr id="44" name="文字方塊 36">
            <a:extLst>
              <a:ext uri="{FF2B5EF4-FFF2-40B4-BE49-F238E27FC236}">
                <a16:creationId xmlns:a16="http://schemas.microsoft.com/office/drawing/2014/main" id="{727646DD-D4FE-44FD-AFD8-0CB7920B2437}"/>
              </a:ext>
            </a:extLst>
          </p:cNvPr>
          <p:cNvSpPr txBox="1"/>
          <p:nvPr/>
        </p:nvSpPr>
        <p:spPr>
          <a:xfrm>
            <a:off x="6760068" y="4586287"/>
            <a:ext cx="1224668"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tensor</a:t>
            </a:r>
            <a:endParaRPr lang="zh-TW" altLang="en-US" sz="2400" dirty="0">
              <a:solidFill>
                <a:prstClr val="black"/>
              </a:solidFill>
              <a:latin typeface="Calibri" panose="020F0502020204030204"/>
              <a:ea typeface="新細明體" panose="02020500000000000000" pitchFamily="18" charset="-120"/>
            </a:endParaRPr>
          </a:p>
        </p:txBody>
      </p:sp>
      <p:sp>
        <p:nvSpPr>
          <p:cNvPr id="45" name="文字方塊 37">
            <a:extLst>
              <a:ext uri="{FF2B5EF4-FFF2-40B4-BE49-F238E27FC236}">
                <a16:creationId xmlns:a16="http://schemas.microsoft.com/office/drawing/2014/main" id="{365E478B-FF67-423F-8CAD-EA424BE942D4}"/>
              </a:ext>
            </a:extLst>
          </p:cNvPr>
          <p:cNvSpPr txBox="1"/>
          <p:nvPr/>
        </p:nvSpPr>
        <p:spPr>
          <a:xfrm>
            <a:off x="492276" y="5732931"/>
            <a:ext cx="2986883"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channel = 1</a:t>
            </a:r>
            <a:endParaRPr lang="zh-TW" altLang="en-US" sz="2400" dirty="0">
              <a:solidFill>
                <a:prstClr val="black"/>
              </a:solidFill>
              <a:latin typeface="Calibri" panose="020F0502020204030204"/>
              <a:ea typeface="新細明體" panose="02020500000000000000" pitchFamily="18" charset="-120"/>
            </a:endParaRPr>
          </a:p>
        </p:txBody>
      </p:sp>
      <p:sp>
        <p:nvSpPr>
          <p:cNvPr id="46" name="文字方塊 38">
            <a:extLst>
              <a:ext uri="{FF2B5EF4-FFF2-40B4-BE49-F238E27FC236}">
                <a16:creationId xmlns:a16="http://schemas.microsoft.com/office/drawing/2014/main" id="{3D10B4ED-3A8D-4BA8-83B1-CD69234886F6}"/>
              </a:ext>
            </a:extLst>
          </p:cNvPr>
          <p:cNvSpPr txBox="1"/>
          <p:nvPr/>
        </p:nvSpPr>
        <p:spPr>
          <a:xfrm>
            <a:off x="1937585" y="5731524"/>
            <a:ext cx="3307728" cy="461665"/>
          </a:xfrm>
          <a:prstGeom prst="rect">
            <a:avLst/>
          </a:prstGeom>
          <a:noFill/>
        </p:spPr>
        <p:txBody>
          <a:bodyPr wrap="square">
            <a:spAutoFit/>
          </a:bodyPr>
          <a:lstStyle/>
          <a:p>
            <a:pPr defTabSz="457200"/>
            <a:r>
              <a:rPr lang="en-US" altLang="zh-TW" sz="2400" dirty="0">
                <a:solidFill>
                  <a:prstClr val="black"/>
                </a:solidFill>
                <a:latin typeface="Calibri" panose="020F0502020204030204"/>
                <a:ea typeface="新細明體" panose="02020500000000000000" pitchFamily="18" charset="-120"/>
              </a:rPr>
              <a:t>(</a:t>
            </a:r>
            <a:r>
              <a:rPr lang="zh-TW" altLang="en-US" sz="2400" dirty="0">
                <a:solidFill>
                  <a:prstClr val="black"/>
                </a:solidFill>
                <a:latin typeface="Calibri" panose="020F0502020204030204"/>
                <a:ea typeface="新細明體" panose="02020500000000000000" pitchFamily="18" charset="-120"/>
              </a:rPr>
              <a:t>black and white</a:t>
            </a:r>
            <a:r>
              <a:rPr lang="en-US" altLang="zh-TW" sz="2400" dirty="0">
                <a:solidFill>
                  <a:prstClr val="black"/>
                </a:solidFill>
                <a:latin typeface="Calibri" panose="020F0502020204030204"/>
                <a:ea typeface="新細明體" panose="02020500000000000000" pitchFamily="18" charset="-120"/>
              </a:rPr>
              <a:t>)</a:t>
            </a:r>
            <a:endParaRPr lang="zh-TW" altLang="en-US" sz="2400" dirty="0">
              <a:solidFill>
                <a:prstClr val="black"/>
              </a:solidFill>
              <a:latin typeface="Calibri" panose="020F0502020204030204"/>
              <a:ea typeface="新細明體" panose="02020500000000000000" pitchFamily="18" charset="-120"/>
            </a:endParaRPr>
          </a:p>
        </p:txBody>
      </p:sp>
      <p:sp>
        <p:nvSpPr>
          <p:cNvPr id="47" name="文字方塊 39">
            <a:extLst>
              <a:ext uri="{FF2B5EF4-FFF2-40B4-BE49-F238E27FC236}">
                <a16:creationId xmlns:a16="http://schemas.microsoft.com/office/drawing/2014/main" id="{D0B7B546-5C7B-4370-87E4-6CA99B95B6B2}"/>
              </a:ext>
            </a:extLst>
          </p:cNvPr>
          <p:cNvSpPr txBox="1"/>
          <p:nvPr/>
        </p:nvSpPr>
        <p:spPr>
          <a:xfrm>
            <a:off x="5672410" y="5269147"/>
            <a:ext cx="3348118" cy="830997"/>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Each filter detects a small pattern </a:t>
            </a: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(3 x 3 x channel). </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文字方塊 17">
            <a:extLst>
              <a:ext uri="{FF2B5EF4-FFF2-40B4-BE49-F238E27FC236}">
                <a16:creationId xmlns:a16="http://schemas.microsoft.com/office/drawing/2014/main" id="{3C698AA3-EBD8-4934-AEAB-4D3F7246878B}"/>
              </a:ext>
            </a:extLst>
          </p:cNvPr>
          <p:cNvSpPr txBox="1"/>
          <p:nvPr/>
        </p:nvSpPr>
        <p:spPr>
          <a:xfrm>
            <a:off x="4382886" y="119005"/>
            <a:ext cx="4807714" cy="523220"/>
          </a:xfrm>
          <a:prstGeom prst="rect">
            <a:avLst/>
          </a:prstGeom>
          <a:noFill/>
        </p:spPr>
        <p:txBody>
          <a:bodyPr wrap="square" rtlCol="0">
            <a:spAutoFit/>
          </a:bodyPr>
          <a:lstStyle/>
          <a:p>
            <a:pPr defTabSz="457200"/>
            <a:r>
              <a:rPr lang="en-US" altLang="zh-TW" sz="2800" dirty="0">
                <a:solidFill>
                  <a:srgbClr val="C00000"/>
                </a:solidFill>
                <a:latin typeface="Calibri" panose="020F0502020204030204"/>
                <a:ea typeface="新細明體" panose="02020500000000000000" pitchFamily="18" charset="-120"/>
              </a:rPr>
              <a:t>Another story based on </a:t>
            </a:r>
            <a:r>
              <a:rPr lang="en-US" altLang="zh-TW" sz="2800" b="1" i="1" dirty="0">
                <a:solidFill>
                  <a:srgbClr val="C00000"/>
                </a:solidFill>
                <a:latin typeface="Calibri" panose="020F0502020204030204"/>
                <a:ea typeface="新細明體" panose="02020500000000000000" pitchFamily="18" charset="-120"/>
              </a:rPr>
              <a:t>filter</a:t>
            </a:r>
            <a:r>
              <a:rPr lang="en-US" altLang="zh-TW" sz="2800" dirty="0">
                <a:solidFill>
                  <a:srgbClr val="C00000"/>
                </a:solidFill>
                <a:latin typeface="Calibri" panose="020F0502020204030204"/>
                <a:ea typeface="新細明體" panose="02020500000000000000" pitchFamily="18" charset="-120"/>
              </a:rPr>
              <a:t> </a:t>
            </a:r>
            <a:r>
              <a:rPr lang="en-US" altLang="zh-TW" sz="2800" dirty="0">
                <a:solidFill>
                  <a:prstClr val="black"/>
                </a:solidFill>
                <a:latin typeface="Calibri" panose="020F0502020204030204"/>
                <a:ea typeface="新細明體" panose="02020500000000000000" pitchFamily="18" charset="-120"/>
                <a:sym typeface="Wingdings" panose="05000000000000000000" pitchFamily="2" charset="2"/>
              </a:rPr>
              <a:t></a:t>
            </a:r>
            <a:endParaRPr lang="zh-TW" altLang="en-US" sz="2800" dirty="0">
              <a:solidFill>
                <a:prstClr val="black"/>
              </a:solidFill>
              <a:latin typeface="Calibri" panose="020F0502020204030204"/>
              <a:ea typeface="新細明體" panose="02020500000000000000" pitchFamily="18" charset="-120"/>
            </a:endParaRPr>
          </a:p>
        </p:txBody>
      </p:sp>
      <p:sp>
        <p:nvSpPr>
          <p:cNvPr id="50" name="文字方塊 40">
            <a:extLst>
              <a:ext uri="{FF2B5EF4-FFF2-40B4-BE49-F238E27FC236}">
                <a16:creationId xmlns:a16="http://schemas.microsoft.com/office/drawing/2014/main" id="{AA18502A-86F8-4432-B6B7-2EFC3B8241D3}"/>
              </a:ext>
            </a:extLst>
          </p:cNvPr>
          <p:cNvSpPr txBox="1"/>
          <p:nvPr/>
        </p:nvSpPr>
        <p:spPr>
          <a:xfrm>
            <a:off x="492275" y="5250789"/>
            <a:ext cx="2986883"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channel = 3</a:t>
            </a:r>
            <a:endParaRPr lang="zh-TW" altLang="en-US" sz="2400" dirty="0">
              <a:solidFill>
                <a:prstClr val="black"/>
              </a:solidFill>
              <a:latin typeface="Calibri" panose="020F0502020204030204"/>
              <a:ea typeface="新細明體" panose="02020500000000000000" pitchFamily="18" charset="-120"/>
            </a:endParaRPr>
          </a:p>
        </p:txBody>
      </p:sp>
      <p:sp>
        <p:nvSpPr>
          <p:cNvPr id="51" name="文字方塊 41">
            <a:extLst>
              <a:ext uri="{FF2B5EF4-FFF2-40B4-BE49-F238E27FC236}">
                <a16:creationId xmlns:a16="http://schemas.microsoft.com/office/drawing/2014/main" id="{8C1B0319-0160-48B4-8B02-8E884EFFEA63}"/>
              </a:ext>
            </a:extLst>
          </p:cNvPr>
          <p:cNvSpPr txBox="1"/>
          <p:nvPr/>
        </p:nvSpPr>
        <p:spPr>
          <a:xfrm>
            <a:off x="1934516" y="5235193"/>
            <a:ext cx="3307728" cy="461665"/>
          </a:xfrm>
          <a:prstGeom prst="rect">
            <a:avLst/>
          </a:prstGeom>
          <a:noFill/>
        </p:spPr>
        <p:txBody>
          <a:bodyPr wrap="square">
            <a:spAutoFit/>
          </a:bodyPr>
          <a:lstStyle/>
          <a:p>
            <a:pPr defTabSz="457200"/>
            <a:r>
              <a:rPr lang="en-US" altLang="zh-TW" sz="2400" dirty="0">
                <a:solidFill>
                  <a:prstClr val="black"/>
                </a:solidFill>
                <a:latin typeface="Calibri" panose="020F0502020204030204"/>
                <a:ea typeface="新細明體" panose="02020500000000000000" pitchFamily="18" charset="-120"/>
              </a:rPr>
              <a:t>(colorful)</a:t>
            </a:r>
            <a:endParaRPr lang="zh-TW" altLang="en-US" sz="2400"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7970605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8" name="標題 1">
            <a:extLst>
              <a:ext uri="{FF2B5EF4-FFF2-40B4-BE49-F238E27FC236}">
                <a16:creationId xmlns:a16="http://schemas.microsoft.com/office/drawing/2014/main" id="{B8F52FB9-9CF5-4341-9354-37EF94BA7D77}"/>
              </a:ext>
            </a:extLst>
          </p:cNvPr>
          <p:cNvSpPr txBox="1">
            <a:spLocks/>
          </p:cNvSpPr>
          <p:nvPr/>
        </p:nvSpPr>
        <p:spPr>
          <a:xfrm>
            <a:off x="1201052" y="35717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a:ln>
                  <a:noFill/>
                </a:ln>
                <a:solidFill>
                  <a:sysClr val="windowText" lastClr="000000"/>
                </a:solidFill>
                <a:effectLst/>
                <a:uLnTx/>
                <a:uFillTx/>
                <a:latin typeface="Calibri Light" panose="020F0302020204030204"/>
                <a:ea typeface="新細明體" panose="02020500000000000000" pitchFamily="18" charset="-120"/>
                <a:cs typeface="+mj-cs"/>
              </a:rPr>
              <a:t>Convolutional Layer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52" name="內容版面配置區 3">
            <a:extLst>
              <a:ext uri="{FF2B5EF4-FFF2-40B4-BE49-F238E27FC236}">
                <a16:creationId xmlns:a16="http://schemas.microsoft.com/office/drawing/2014/main" id="{B59963D0-6B42-46F6-A92C-8B090BBD9897}"/>
              </a:ext>
            </a:extLst>
          </p:cNvPr>
          <p:cNvGraphicFramePr>
            <a:graphicFrameLocks/>
          </p:cNvGraphicFramePr>
          <p:nvPr>
            <p:extLst>
              <p:ext uri="{D42A27DB-BD31-4B8C-83A1-F6EECF244321}">
                <p14:modId xmlns:p14="http://schemas.microsoft.com/office/powerpoint/2010/main" val="4156533790"/>
              </p:ext>
            </p:extLst>
          </p:nvPr>
        </p:nvGraphicFramePr>
        <p:xfrm>
          <a:off x="1120283" y="2391111"/>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53" name="文字方塊 4">
            <a:extLst>
              <a:ext uri="{FF2B5EF4-FFF2-40B4-BE49-F238E27FC236}">
                <a16:creationId xmlns:a16="http://schemas.microsoft.com/office/drawing/2014/main" id="{75C6D056-0ABE-4E1D-B8C6-C2386E316956}"/>
              </a:ext>
            </a:extLst>
          </p:cNvPr>
          <p:cNvSpPr txBox="1"/>
          <p:nvPr/>
        </p:nvSpPr>
        <p:spPr>
          <a:xfrm>
            <a:off x="1383755" y="5381019"/>
            <a:ext cx="2347025"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6 x 6 image</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54" name="表格 53">
            <a:extLst>
              <a:ext uri="{FF2B5EF4-FFF2-40B4-BE49-F238E27FC236}">
                <a16:creationId xmlns:a16="http://schemas.microsoft.com/office/drawing/2014/main" id="{08FC62C9-8D3A-43C1-8CC5-193B7A3D601F}"/>
              </a:ext>
            </a:extLst>
          </p:cNvPr>
          <p:cNvGraphicFramePr>
            <a:graphicFrameLocks noGrp="1"/>
          </p:cNvGraphicFramePr>
          <p:nvPr>
            <p:extLst>
              <p:ext uri="{D42A27DB-BD31-4B8C-83A1-F6EECF244321}">
                <p14:modId xmlns:p14="http://schemas.microsoft.com/office/powerpoint/2010/main" val="2382888631"/>
              </p:ext>
            </p:extLst>
          </p:nvPr>
        </p:nvGraphicFramePr>
        <p:xfrm>
          <a:off x="5144402" y="1907139"/>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sp>
        <p:nvSpPr>
          <p:cNvPr id="55" name="文字方塊 6">
            <a:extLst>
              <a:ext uri="{FF2B5EF4-FFF2-40B4-BE49-F238E27FC236}">
                <a16:creationId xmlns:a16="http://schemas.microsoft.com/office/drawing/2014/main" id="{4CE0E048-F999-4454-AB75-32ECE23F17F3}"/>
              </a:ext>
            </a:extLst>
          </p:cNvPr>
          <p:cNvSpPr txBox="1"/>
          <p:nvPr/>
        </p:nvSpPr>
        <p:spPr>
          <a:xfrm>
            <a:off x="6675896" y="2259517"/>
            <a:ext cx="1448123"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Filter 1</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56" name="表格 55">
            <a:extLst>
              <a:ext uri="{FF2B5EF4-FFF2-40B4-BE49-F238E27FC236}">
                <a16:creationId xmlns:a16="http://schemas.microsoft.com/office/drawing/2014/main" id="{FD8936FD-C261-4B7B-AE07-50DEB5680EF8}"/>
              </a:ext>
            </a:extLst>
          </p:cNvPr>
          <p:cNvGraphicFramePr>
            <a:graphicFrameLocks noGrp="1"/>
          </p:cNvGraphicFramePr>
          <p:nvPr>
            <p:extLst>
              <p:ext uri="{D42A27DB-BD31-4B8C-83A1-F6EECF244321}">
                <p14:modId xmlns:p14="http://schemas.microsoft.com/office/powerpoint/2010/main" val="724577736"/>
              </p:ext>
            </p:extLst>
          </p:nvPr>
        </p:nvGraphicFramePr>
        <p:xfrm>
          <a:off x="5144402" y="3531877"/>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bl>
          </a:graphicData>
        </a:graphic>
      </p:graphicFrame>
      <p:sp>
        <p:nvSpPr>
          <p:cNvPr id="57" name="文字方塊 8">
            <a:extLst>
              <a:ext uri="{FF2B5EF4-FFF2-40B4-BE49-F238E27FC236}">
                <a16:creationId xmlns:a16="http://schemas.microsoft.com/office/drawing/2014/main" id="{A1138260-E8C1-419A-AE8D-C2CCE591BF41}"/>
              </a:ext>
            </a:extLst>
          </p:cNvPr>
          <p:cNvSpPr txBox="1"/>
          <p:nvPr/>
        </p:nvSpPr>
        <p:spPr>
          <a:xfrm>
            <a:off x="6675896" y="3871151"/>
            <a:ext cx="1448123"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Filter 2</a:t>
            </a:r>
            <a:endParaRPr lang="zh-TW" altLang="en-US" sz="2400" dirty="0">
              <a:solidFill>
                <a:prstClr val="black"/>
              </a:solidFill>
              <a:latin typeface="Calibri" panose="020F0502020204030204"/>
              <a:ea typeface="新細明體" panose="02020500000000000000" pitchFamily="18" charset="-120"/>
            </a:endParaRPr>
          </a:p>
        </p:txBody>
      </p:sp>
      <p:sp>
        <p:nvSpPr>
          <p:cNvPr id="58" name="文字方塊 9">
            <a:extLst>
              <a:ext uri="{FF2B5EF4-FFF2-40B4-BE49-F238E27FC236}">
                <a16:creationId xmlns:a16="http://schemas.microsoft.com/office/drawing/2014/main" id="{4E3F7929-A1D4-49F7-9C68-4DF98F68E253}"/>
              </a:ext>
            </a:extLst>
          </p:cNvPr>
          <p:cNvSpPr txBox="1"/>
          <p:nvPr/>
        </p:nvSpPr>
        <p:spPr>
          <a:xfrm rot="5400000">
            <a:off x="5714516" y="4996054"/>
            <a:ext cx="708374" cy="523220"/>
          </a:xfrm>
          <a:prstGeom prst="rect">
            <a:avLst/>
          </a:prstGeom>
          <a:noFill/>
        </p:spPr>
        <p:txBody>
          <a:bodyPr wrap="square" rtlCol="0">
            <a:spAutoFit/>
          </a:bodyPr>
          <a:lstStyle/>
          <a:p>
            <a:pPr defTabSz="457200">
              <a:defRPr/>
            </a:pPr>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59" name="文字方塊 17">
            <a:extLst>
              <a:ext uri="{FF2B5EF4-FFF2-40B4-BE49-F238E27FC236}">
                <a16:creationId xmlns:a16="http://schemas.microsoft.com/office/drawing/2014/main" id="{47A2AB03-185C-436E-A833-D2A7A0FA11BF}"/>
              </a:ext>
            </a:extLst>
          </p:cNvPr>
          <p:cNvSpPr txBox="1"/>
          <p:nvPr/>
        </p:nvSpPr>
        <p:spPr>
          <a:xfrm>
            <a:off x="4904640" y="5423557"/>
            <a:ext cx="3542511" cy="830997"/>
          </a:xfrm>
          <a:prstGeom prst="rect">
            <a:avLst/>
          </a:prstGeom>
          <a:noFill/>
        </p:spPr>
        <p:txBody>
          <a:bodyPr wrap="square" rtlCol="0">
            <a:spAutoFit/>
          </a:bodyPr>
          <a:lstStyle/>
          <a:p>
            <a:pPr defTabSz="457200">
              <a:defRPr/>
            </a:pPr>
            <a:r>
              <a:rPr lang="en-US" altLang="zh-TW" sz="2400" dirty="0">
                <a:latin typeface="Calibri" panose="020F0502020204030204"/>
                <a:ea typeface="新細明體" panose="02020500000000000000" pitchFamily="18" charset="-120"/>
              </a:rPr>
              <a:t>(The values in the filters </a:t>
            </a:r>
            <a:r>
              <a:rPr lang="en-US" altLang="zh-TW" sz="2400" dirty="0">
                <a:solidFill>
                  <a:srgbClr val="C00000"/>
                </a:solidFill>
                <a:latin typeface="Calibri" panose="020F0502020204030204"/>
                <a:ea typeface="新細明體" panose="02020500000000000000" pitchFamily="18" charset="-120"/>
              </a:rPr>
              <a:t>are</a:t>
            </a:r>
            <a:r>
              <a:rPr lang="zh-TW" altLang="en-US" sz="2400" dirty="0">
                <a:solidFill>
                  <a:srgbClr val="C00000"/>
                </a:solidFill>
                <a:latin typeface="Calibri" panose="020F0502020204030204"/>
                <a:ea typeface="新細明體" panose="02020500000000000000" pitchFamily="18" charset="-120"/>
              </a:rPr>
              <a:t> </a:t>
            </a:r>
            <a:r>
              <a:rPr lang="en-US" altLang="zh-TW" sz="2400" dirty="0">
                <a:solidFill>
                  <a:srgbClr val="C00000"/>
                </a:solidFill>
                <a:latin typeface="Calibri" panose="020F0502020204030204"/>
                <a:ea typeface="新細明體" panose="02020500000000000000" pitchFamily="18" charset="-120"/>
              </a:rPr>
              <a:t>unknown parameters</a:t>
            </a:r>
            <a:r>
              <a:rPr lang="en-US" altLang="zh-TW" sz="2400" dirty="0">
                <a:latin typeface="Calibri" panose="020F0502020204030204"/>
                <a:ea typeface="新細明體" panose="02020500000000000000" pitchFamily="18" charset="-120"/>
              </a:rPr>
              <a:t>.)</a:t>
            </a:r>
            <a:endParaRPr lang="zh-TW" altLang="en-US" sz="2400" dirty="0">
              <a:latin typeface="Calibri" panose="020F0502020204030204"/>
              <a:ea typeface="新細明體" panose="02020500000000000000" pitchFamily="18" charset="-120"/>
            </a:endParaRPr>
          </a:p>
        </p:txBody>
      </p:sp>
      <p:sp>
        <p:nvSpPr>
          <p:cNvPr id="61" name="文字方塊 11">
            <a:extLst>
              <a:ext uri="{FF2B5EF4-FFF2-40B4-BE49-F238E27FC236}">
                <a16:creationId xmlns:a16="http://schemas.microsoft.com/office/drawing/2014/main" id="{352F6619-7DAB-4CB9-A95C-7528A0538877}"/>
              </a:ext>
            </a:extLst>
          </p:cNvPr>
          <p:cNvSpPr txBox="1"/>
          <p:nvPr/>
        </p:nvSpPr>
        <p:spPr>
          <a:xfrm>
            <a:off x="5789279" y="436624"/>
            <a:ext cx="3221356" cy="830997"/>
          </a:xfrm>
          <a:prstGeom prst="rect">
            <a:avLst/>
          </a:prstGeom>
          <a:noFill/>
        </p:spPr>
        <p:txBody>
          <a:bodyPr wrap="square" rtlCol="0">
            <a:spAutoFit/>
          </a:bodyPr>
          <a:lstStyle/>
          <a:p>
            <a:pPr defTabSz="457200">
              <a:defRPr/>
            </a:pPr>
            <a:r>
              <a:rPr lang="en-US" altLang="zh-TW" sz="2400" dirty="0">
                <a:solidFill>
                  <a:srgbClr val="C00000"/>
                </a:solidFill>
                <a:latin typeface="Calibri" panose="020F0502020204030204"/>
                <a:ea typeface="新細明體" panose="02020500000000000000" pitchFamily="18" charset="-120"/>
              </a:rPr>
              <a:t>Consider channel = 1</a:t>
            </a:r>
          </a:p>
          <a:p>
            <a:pPr defTabSz="457200">
              <a:defRPr/>
            </a:pPr>
            <a:r>
              <a:rPr lang="en-US" altLang="zh-TW" sz="2400" dirty="0">
                <a:solidFill>
                  <a:srgbClr val="C00000"/>
                </a:solidFill>
                <a:latin typeface="Calibri" panose="020F0502020204030204"/>
                <a:ea typeface="新細明體" panose="02020500000000000000" pitchFamily="18" charset="-120"/>
              </a:rPr>
              <a:t>(</a:t>
            </a:r>
            <a:r>
              <a:rPr lang="zh-TW" altLang="en-US" sz="2400" dirty="0">
                <a:solidFill>
                  <a:srgbClr val="C00000"/>
                </a:solidFill>
                <a:latin typeface="Calibri" panose="020F0502020204030204"/>
                <a:ea typeface="新細明體" panose="02020500000000000000" pitchFamily="18" charset="-120"/>
              </a:rPr>
              <a:t>black and white </a:t>
            </a:r>
            <a:r>
              <a:rPr lang="en-US" altLang="zh-TW" sz="2400" dirty="0">
                <a:solidFill>
                  <a:srgbClr val="C00000"/>
                </a:solidFill>
                <a:latin typeface="Calibri" panose="020F0502020204030204"/>
                <a:ea typeface="新細明體" panose="02020500000000000000" pitchFamily="18" charset="-120"/>
              </a:rPr>
              <a:t>image)</a:t>
            </a:r>
            <a:endParaRPr lang="zh-TW" altLang="en-US" sz="2400" dirty="0">
              <a:solidFill>
                <a:srgbClr val="C00000"/>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7423568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 name="標題 1">
            <a:extLst>
              <a:ext uri="{FF2B5EF4-FFF2-40B4-BE49-F238E27FC236}">
                <a16:creationId xmlns:a16="http://schemas.microsoft.com/office/drawing/2014/main" id="{E77DD248-DF1B-4B3E-B3D0-091AA09C5C48}"/>
              </a:ext>
            </a:extLst>
          </p:cNvPr>
          <p:cNvSpPr txBox="1">
            <a:spLocks/>
          </p:cNvSpPr>
          <p:nvPr/>
        </p:nvSpPr>
        <p:spPr>
          <a:xfrm>
            <a:off x="1134211" y="36374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Convolutional Layer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15" name="內容版面配置區 3">
            <a:extLst>
              <a:ext uri="{FF2B5EF4-FFF2-40B4-BE49-F238E27FC236}">
                <a16:creationId xmlns:a16="http://schemas.microsoft.com/office/drawing/2014/main" id="{19D29B88-6450-42F7-9423-76E7F055034F}"/>
              </a:ext>
            </a:extLst>
          </p:cNvPr>
          <p:cNvGraphicFramePr>
            <a:graphicFrameLocks/>
          </p:cNvGraphicFramePr>
          <p:nvPr/>
        </p:nvGraphicFramePr>
        <p:xfrm>
          <a:off x="985111" y="2399062"/>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6" name="文字方塊 4">
            <a:extLst>
              <a:ext uri="{FF2B5EF4-FFF2-40B4-BE49-F238E27FC236}">
                <a16:creationId xmlns:a16="http://schemas.microsoft.com/office/drawing/2014/main" id="{D99F26E9-E95C-4F1D-8C04-5D217BF25540}"/>
              </a:ext>
            </a:extLst>
          </p:cNvPr>
          <p:cNvSpPr txBox="1"/>
          <p:nvPr/>
        </p:nvSpPr>
        <p:spPr>
          <a:xfrm>
            <a:off x="1248583" y="5388970"/>
            <a:ext cx="2347025"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6 x 6 image</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7" name="表格 16">
            <a:extLst>
              <a:ext uri="{FF2B5EF4-FFF2-40B4-BE49-F238E27FC236}">
                <a16:creationId xmlns:a16="http://schemas.microsoft.com/office/drawing/2014/main" id="{7008FF25-ABBE-471B-A7A8-6F729EA3D17C}"/>
              </a:ext>
            </a:extLst>
          </p:cNvPr>
          <p:cNvGraphicFramePr>
            <a:graphicFrameLocks noGrp="1"/>
          </p:cNvGraphicFramePr>
          <p:nvPr>
            <p:extLst>
              <p:ext uri="{D42A27DB-BD31-4B8C-83A1-F6EECF244321}">
                <p14:modId xmlns:p14="http://schemas.microsoft.com/office/powerpoint/2010/main" val="1721193427"/>
              </p:ext>
            </p:extLst>
          </p:nvPr>
        </p:nvGraphicFramePr>
        <p:xfrm>
          <a:off x="5786386" y="418665"/>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sp>
        <p:nvSpPr>
          <p:cNvPr id="18" name="文字方塊 6">
            <a:extLst>
              <a:ext uri="{FF2B5EF4-FFF2-40B4-BE49-F238E27FC236}">
                <a16:creationId xmlns:a16="http://schemas.microsoft.com/office/drawing/2014/main" id="{7F49FACD-9D93-4780-8667-1AD77BFE8B00}"/>
              </a:ext>
            </a:extLst>
          </p:cNvPr>
          <p:cNvSpPr txBox="1"/>
          <p:nvPr/>
        </p:nvSpPr>
        <p:spPr>
          <a:xfrm>
            <a:off x="7408540" y="873632"/>
            <a:ext cx="1448123"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Filter 1</a:t>
            </a:r>
            <a:endParaRPr lang="zh-TW" altLang="en-US" sz="2400" dirty="0">
              <a:solidFill>
                <a:prstClr val="black"/>
              </a:solidFill>
              <a:latin typeface="Calibri" panose="020F0502020204030204"/>
              <a:ea typeface="新細明體" panose="02020500000000000000" pitchFamily="18" charset="-120"/>
            </a:endParaRPr>
          </a:p>
        </p:txBody>
      </p:sp>
      <p:sp>
        <p:nvSpPr>
          <p:cNvPr id="19" name="矩形 18">
            <a:extLst>
              <a:ext uri="{FF2B5EF4-FFF2-40B4-BE49-F238E27FC236}">
                <a16:creationId xmlns:a16="http://schemas.microsoft.com/office/drawing/2014/main" id="{5D1B68F5-B3F2-4987-A8AB-A9037D10EFED}"/>
              </a:ext>
            </a:extLst>
          </p:cNvPr>
          <p:cNvSpPr/>
          <p:nvPr/>
        </p:nvSpPr>
        <p:spPr>
          <a:xfrm>
            <a:off x="985111" y="2399062"/>
            <a:ext cx="1417126" cy="1382524"/>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橢圓 11">
            <a:extLst>
              <a:ext uri="{FF2B5EF4-FFF2-40B4-BE49-F238E27FC236}">
                <a16:creationId xmlns:a16="http://schemas.microsoft.com/office/drawing/2014/main" id="{DBDF5FBA-E111-4B75-89A7-A5A177562F3B}"/>
              </a:ext>
            </a:extLst>
          </p:cNvPr>
          <p:cNvSpPr/>
          <p:nvPr/>
        </p:nvSpPr>
        <p:spPr>
          <a:xfrm>
            <a:off x="4722062" y="278798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橢圓 12">
            <a:extLst>
              <a:ext uri="{FF2B5EF4-FFF2-40B4-BE49-F238E27FC236}">
                <a16:creationId xmlns:a16="http://schemas.microsoft.com/office/drawing/2014/main" id="{CCE13D51-C188-47E7-A81A-2A206AF23919}"/>
              </a:ext>
            </a:extLst>
          </p:cNvPr>
          <p:cNvSpPr/>
          <p:nvPr/>
        </p:nvSpPr>
        <p:spPr>
          <a:xfrm>
            <a:off x="5563891" y="278798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橢圓 13">
            <a:extLst>
              <a:ext uri="{FF2B5EF4-FFF2-40B4-BE49-F238E27FC236}">
                <a16:creationId xmlns:a16="http://schemas.microsoft.com/office/drawing/2014/main" id="{6524600D-019B-4E40-B0A3-342E070A3A53}"/>
              </a:ext>
            </a:extLst>
          </p:cNvPr>
          <p:cNvSpPr/>
          <p:nvPr/>
        </p:nvSpPr>
        <p:spPr>
          <a:xfrm>
            <a:off x="6405720" y="278798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橢圓 14">
            <a:extLst>
              <a:ext uri="{FF2B5EF4-FFF2-40B4-BE49-F238E27FC236}">
                <a16:creationId xmlns:a16="http://schemas.microsoft.com/office/drawing/2014/main" id="{7C263952-6FDD-4E69-A1C7-CF742F462E05}"/>
              </a:ext>
            </a:extLst>
          </p:cNvPr>
          <p:cNvSpPr/>
          <p:nvPr/>
        </p:nvSpPr>
        <p:spPr>
          <a:xfrm>
            <a:off x="7247549" y="278798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橢圓 15">
            <a:extLst>
              <a:ext uri="{FF2B5EF4-FFF2-40B4-BE49-F238E27FC236}">
                <a16:creationId xmlns:a16="http://schemas.microsoft.com/office/drawing/2014/main" id="{8B86081A-087D-461B-B70D-0CD6157451A0}"/>
              </a:ext>
            </a:extLst>
          </p:cNvPr>
          <p:cNvSpPr/>
          <p:nvPr/>
        </p:nvSpPr>
        <p:spPr>
          <a:xfrm>
            <a:off x="4722062" y="358808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橢圓 16">
            <a:extLst>
              <a:ext uri="{FF2B5EF4-FFF2-40B4-BE49-F238E27FC236}">
                <a16:creationId xmlns:a16="http://schemas.microsoft.com/office/drawing/2014/main" id="{A6BCFA64-0112-4830-B05C-E0FD9F251188}"/>
              </a:ext>
            </a:extLst>
          </p:cNvPr>
          <p:cNvSpPr/>
          <p:nvPr/>
        </p:nvSpPr>
        <p:spPr>
          <a:xfrm>
            <a:off x="5563891" y="358808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橢圓 17">
            <a:extLst>
              <a:ext uri="{FF2B5EF4-FFF2-40B4-BE49-F238E27FC236}">
                <a16:creationId xmlns:a16="http://schemas.microsoft.com/office/drawing/2014/main" id="{0BED03FA-BF4D-4120-88D6-2C164584B1E9}"/>
              </a:ext>
            </a:extLst>
          </p:cNvPr>
          <p:cNvSpPr/>
          <p:nvPr/>
        </p:nvSpPr>
        <p:spPr>
          <a:xfrm>
            <a:off x="6405720" y="358808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橢圓 18">
            <a:extLst>
              <a:ext uri="{FF2B5EF4-FFF2-40B4-BE49-F238E27FC236}">
                <a16:creationId xmlns:a16="http://schemas.microsoft.com/office/drawing/2014/main" id="{4C0A9AF9-4788-44AE-A6E3-098B53EE4716}"/>
              </a:ext>
            </a:extLst>
          </p:cNvPr>
          <p:cNvSpPr/>
          <p:nvPr/>
        </p:nvSpPr>
        <p:spPr>
          <a:xfrm>
            <a:off x="7247549" y="358808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橢圓 19">
            <a:extLst>
              <a:ext uri="{FF2B5EF4-FFF2-40B4-BE49-F238E27FC236}">
                <a16:creationId xmlns:a16="http://schemas.microsoft.com/office/drawing/2014/main" id="{8F2C75DC-9651-42F8-B7E7-0DA47D655B9E}"/>
              </a:ext>
            </a:extLst>
          </p:cNvPr>
          <p:cNvSpPr/>
          <p:nvPr/>
        </p:nvSpPr>
        <p:spPr>
          <a:xfrm>
            <a:off x="4722062" y="4445855"/>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橢圓 20">
            <a:extLst>
              <a:ext uri="{FF2B5EF4-FFF2-40B4-BE49-F238E27FC236}">
                <a16:creationId xmlns:a16="http://schemas.microsoft.com/office/drawing/2014/main" id="{2384B412-4579-4F7E-932E-44FE988EB567}"/>
              </a:ext>
            </a:extLst>
          </p:cNvPr>
          <p:cNvSpPr/>
          <p:nvPr/>
        </p:nvSpPr>
        <p:spPr>
          <a:xfrm>
            <a:off x="5563891" y="4445855"/>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橢圓 21">
            <a:extLst>
              <a:ext uri="{FF2B5EF4-FFF2-40B4-BE49-F238E27FC236}">
                <a16:creationId xmlns:a16="http://schemas.microsoft.com/office/drawing/2014/main" id="{43009549-1EE2-478C-BE18-38FB56B20A9A}"/>
              </a:ext>
            </a:extLst>
          </p:cNvPr>
          <p:cNvSpPr/>
          <p:nvPr/>
        </p:nvSpPr>
        <p:spPr>
          <a:xfrm>
            <a:off x="6405720" y="4445855"/>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橢圓 22">
            <a:extLst>
              <a:ext uri="{FF2B5EF4-FFF2-40B4-BE49-F238E27FC236}">
                <a16:creationId xmlns:a16="http://schemas.microsoft.com/office/drawing/2014/main" id="{78FE0871-F4CE-4BE1-97E3-4522848EDE79}"/>
              </a:ext>
            </a:extLst>
          </p:cNvPr>
          <p:cNvSpPr/>
          <p:nvPr/>
        </p:nvSpPr>
        <p:spPr>
          <a:xfrm>
            <a:off x="7247549" y="4445855"/>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橢圓 23">
            <a:extLst>
              <a:ext uri="{FF2B5EF4-FFF2-40B4-BE49-F238E27FC236}">
                <a16:creationId xmlns:a16="http://schemas.microsoft.com/office/drawing/2014/main" id="{CEC101EE-C120-4FCC-89EF-916EE627A29C}"/>
              </a:ext>
            </a:extLst>
          </p:cNvPr>
          <p:cNvSpPr/>
          <p:nvPr/>
        </p:nvSpPr>
        <p:spPr>
          <a:xfrm>
            <a:off x="4732036" y="525980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24">
            <a:extLst>
              <a:ext uri="{FF2B5EF4-FFF2-40B4-BE49-F238E27FC236}">
                <a16:creationId xmlns:a16="http://schemas.microsoft.com/office/drawing/2014/main" id="{E77DBF81-3EB0-44EE-8F74-3F67F715FF8B}"/>
              </a:ext>
            </a:extLst>
          </p:cNvPr>
          <p:cNvSpPr/>
          <p:nvPr/>
        </p:nvSpPr>
        <p:spPr>
          <a:xfrm>
            <a:off x="5563891" y="5245955"/>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25">
            <a:extLst>
              <a:ext uri="{FF2B5EF4-FFF2-40B4-BE49-F238E27FC236}">
                <a16:creationId xmlns:a16="http://schemas.microsoft.com/office/drawing/2014/main" id="{A18D32D8-0E69-443A-91A8-42BECD084638}"/>
              </a:ext>
            </a:extLst>
          </p:cNvPr>
          <p:cNvSpPr/>
          <p:nvPr/>
        </p:nvSpPr>
        <p:spPr>
          <a:xfrm>
            <a:off x="6405720" y="5245955"/>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橢圓 26">
            <a:extLst>
              <a:ext uri="{FF2B5EF4-FFF2-40B4-BE49-F238E27FC236}">
                <a16:creationId xmlns:a16="http://schemas.microsoft.com/office/drawing/2014/main" id="{68E50EB0-536E-4253-B2DC-E0F9376E87C3}"/>
              </a:ext>
            </a:extLst>
          </p:cNvPr>
          <p:cNvSpPr/>
          <p:nvPr/>
        </p:nvSpPr>
        <p:spPr>
          <a:xfrm>
            <a:off x="7247549" y="5245955"/>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35">
            <a:extLst>
              <a:ext uri="{FF2B5EF4-FFF2-40B4-BE49-F238E27FC236}">
                <a16:creationId xmlns:a16="http://schemas.microsoft.com/office/drawing/2014/main" id="{E7F4D9B4-3DCD-45F8-84D8-6349B9571506}"/>
              </a:ext>
            </a:extLst>
          </p:cNvPr>
          <p:cNvSpPr/>
          <p:nvPr/>
        </p:nvSpPr>
        <p:spPr>
          <a:xfrm>
            <a:off x="1484714" y="2399062"/>
            <a:ext cx="1417126" cy="1382524"/>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矩形 36">
            <a:extLst>
              <a:ext uri="{FF2B5EF4-FFF2-40B4-BE49-F238E27FC236}">
                <a16:creationId xmlns:a16="http://schemas.microsoft.com/office/drawing/2014/main" id="{3988961C-7BAA-4231-9423-4D9B0301AB46}"/>
              </a:ext>
            </a:extLst>
          </p:cNvPr>
          <p:cNvSpPr/>
          <p:nvPr/>
        </p:nvSpPr>
        <p:spPr>
          <a:xfrm>
            <a:off x="1930824" y="2402206"/>
            <a:ext cx="1417126" cy="1382524"/>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矩形 37">
            <a:extLst>
              <a:ext uri="{FF2B5EF4-FFF2-40B4-BE49-F238E27FC236}">
                <a16:creationId xmlns:a16="http://schemas.microsoft.com/office/drawing/2014/main" id="{8AB866E3-DF66-49B7-B679-A991AC42D84B}"/>
              </a:ext>
            </a:extLst>
          </p:cNvPr>
          <p:cNvSpPr/>
          <p:nvPr/>
        </p:nvSpPr>
        <p:spPr>
          <a:xfrm>
            <a:off x="2432953" y="2405350"/>
            <a:ext cx="1417126" cy="1382524"/>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矩形 38">
            <a:extLst>
              <a:ext uri="{FF2B5EF4-FFF2-40B4-BE49-F238E27FC236}">
                <a16:creationId xmlns:a16="http://schemas.microsoft.com/office/drawing/2014/main" id="{97EBE06B-D462-4283-955C-DB40112FBC5E}"/>
              </a:ext>
            </a:extLst>
          </p:cNvPr>
          <p:cNvSpPr/>
          <p:nvPr/>
        </p:nvSpPr>
        <p:spPr>
          <a:xfrm>
            <a:off x="985111" y="2810239"/>
            <a:ext cx="1417126" cy="1382524"/>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FC8FB1D6-A652-49F0-A45B-C45195216CC6}"/>
              </a:ext>
            </a:extLst>
          </p:cNvPr>
          <p:cNvSpPr/>
          <p:nvPr/>
        </p:nvSpPr>
        <p:spPr>
          <a:xfrm>
            <a:off x="1167364" y="1732534"/>
            <a:ext cx="1207125" cy="461665"/>
          </a:xfrm>
          <a:prstGeom prst="rect">
            <a:avLst/>
          </a:prstGeom>
        </p:spPr>
        <p:txBody>
          <a:bodyPr wrap="none">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s</a:t>
            </a:r>
            <a:r>
              <a:rPr lang="zh-TW" altLang="en-US" sz="2400" dirty="0">
                <a:solidFill>
                  <a:prstClr val="black"/>
                </a:solidFill>
                <a:latin typeface="Calibri" panose="020F0502020204030204"/>
                <a:ea typeface="新細明體" panose="02020500000000000000" pitchFamily="18" charset="-120"/>
              </a:rPr>
              <a:t>tride</a:t>
            </a:r>
            <a:r>
              <a:rPr lang="en-US" altLang="zh-TW" sz="2400" dirty="0">
                <a:solidFill>
                  <a:prstClr val="black"/>
                </a:solidFill>
                <a:latin typeface="Calibri" panose="020F0502020204030204"/>
                <a:ea typeface="新細明體" panose="02020500000000000000" pitchFamily="18" charset="-120"/>
              </a:rPr>
              <a:t>=1</a:t>
            </a:r>
            <a:endParaRPr lang="zh-TW" altLang="en-US" sz="2400" dirty="0">
              <a:solidFill>
                <a:prstClr val="black"/>
              </a:solidFill>
              <a:latin typeface="Calibri" panose="020F0502020204030204"/>
              <a:ea typeface="新細明體" panose="02020500000000000000" pitchFamily="18" charset="-120"/>
            </a:endParaRPr>
          </a:p>
        </p:txBody>
      </p:sp>
      <p:sp>
        <p:nvSpPr>
          <p:cNvPr id="41" name="矩形 40">
            <a:extLst>
              <a:ext uri="{FF2B5EF4-FFF2-40B4-BE49-F238E27FC236}">
                <a16:creationId xmlns:a16="http://schemas.microsoft.com/office/drawing/2014/main" id="{FD3EA619-E0EE-4BFC-887A-6BFB6CCA1EAE}"/>
              </a:ext>
            </a:extLst>
          </p:cNvPr>
          <p:cNvSpPr/>
          <p:nvPr/>
        </p:nvSpPr>
        <p:spPr>
          <a:xfrm>
            <a:off x="2432953" y="3767518"/>
            <a:ext cx="1417126" cy="1382524"/>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69F55695-0A2E-452F-8C30-0E6D698B8D96}"/>
              </a:ext>
            </a:extLst>
          </p:cNvPr>
          <p:cNvSpPr/>
          <p:nvPr/>
        </p:nvSpPr>
        <p:spPr>
          <a:xfrm>
            <a:off x="5786384" y="418665"/>
            <a:ext cx="524489" cy="454967"/>
          </a:xfrm>
          <a:prstGeom prst="rect">
            <a:avLst/>
          </a:prstGeom>
          <a:noFill/>
          <a:ln w="7620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85390EAA-0AA1-42A2-A300-9698625AC584}"/>
              </a:ext>
            </a:extLst>
          </p:cNvPr>
          <p:cNvSpPr/>
          <p:nvPr/>
        </p:nvSpPr>
        <p:spPr>
          <a:xfrm>
            <a:off x="6343029" y="876980"/>
            <a:ext cx="524489" cy="454967"/>
          </a:xfrm>
          <a:prstGeom prst="rect">
            <a:avLst/>
          </a:prstGeom>
          <a:noFill/>
          <a:ln w="7620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DFE8D04A-2E53-4CB5-B751-A1D1B701B2AF}"/>
              </a:ext>
            </a:extLst>
          </p:cNvPr>
          <p:cNvSpPr/>
          <p:nvPr/>
        </p:nvSpPr>
        <p:spPr>
          <a:xfrm>
            <a:off x="6867518" y="1345968"/>
            <a:ext cx="524489" cy="454967"/>
          </a:xfrm>
          <a:prstGeom prst="rect">
            <a:avLst/>
          </a:prstGeom>
          <a:noFill/>
          <a:ln w="7620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5" name="直線接點 9">
            <a:extLst>
              <a:ext uri="{FF2B5EF4-FFF2-40B4-BE49-F238E27FC236}">
                <a16:creationId xmlns:a16="http://schemas.microsoft.com/office/drawing/2014/main" id="{1799F825-A62E-42CD-8DA0-DDF24C52077F}"/>
              </a:ext>
            </a:extLst>
          </p:cNvPr>
          <p:cNvCxnSpPr/>
          <p:nvPr/>
        </p:nvCxnSpPr>
        <p:spPr>
          <a:xfrm>
            <a:off x="5786384" y="418665"/>
            <a:ext cx="1605623" cy="1382270"/>
          </a:xfrm>
          <a:prstGeom prst="line">
            <a:avLst/>
          </a:prstGeom>
          <a:noFill/>
          <a:ln w="76200" cap="flat" cmpd="sng" algn="ctr">
            <a:solidFill>
              <a:srgbClr val="0000FF"/>
            </a:solidFill>
            <a:prstDash val="solid"/>
            <a:miter lim="800000"/>
          </a:ln>
          <a:effectLst/>
        </p:spPr>
      </p:cxnSp>
      <p:sp>
        <p:nvSpPr>
          <p:cNvPr id="46" name="矩形 45">
            <a:extLst>
              <a:ext uri="{FF2B5EF4-FFF2-40B4-BE49-F238E27FC236}">
                <a16:creationId xmlns:a16="http://schemas.microsoft.com/office/drawing/2014/main" id="{5C58906D-5FDA-40AC-9047-72E2F66D6265}"/>
              </a:ext>
            </a:extLst>
          </p:cNvPr>
          <p:cNvSpPr/>
          <p:nvPr/>
        </p:nvSpPr>
        <p:spPr>
          <a:xfrm>
            <a:off x="4713060" y="2785871"/>
            <a:ext cx="729002" cy="708265"/>
          </a:xfrm>
          <a:prstGeom prst="rect">
            <a:avLst/>
          </a:prstGeom>
          <a:noFill/>
          <a:ln w="7620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D3E25859-6B00-44EC-90E3-718FC80ADC7C}"/>
              </a:ext>
            </a:extLst>
          </p:cNvPr>
          <p:cNvSpPr/>
          <p:nvPr/>
        </p:nvSpPr>
        <p:spPr>
          <a:xfrm>
            <a:off x="4732036" y="5262585"/>
            <a:ext cx="729002" cy="708265"/>
          </a:xfrm>
          <a:prstGeom prst="rect">
            <a:avLst/>
          </a:prstGeom>
          <a:noFill/>
          <a:ln w="7620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9" name="直線接點 40">
            <a:extLst>
              <a:ext uri="{FF2B5EF4-FFF2-40B4-BE49-F238E27FC236}">
                <a16:creationId xmlns:a16="http://schemas.microsoft.com/office/drawing/2014/main" id="{FB6F416E-783F-4F19-ADB1-1353542585F8}"/>
              </a:ext>
            </a:extLst>
          </p:cNvPr>
          <p:cNvCxnSpPr/>
          <p:nvPr/>
        </p:nvCxnSpPr>
        <p:spPr>
          <a:xfrm>
            <a:off x="929397" y="2425786"/>
            <a:ext cx="1605623" cy="1382270"/>
          </a:xfrm>
          <a:prstGeom prst="line">
            <a:avLst/>
          </a:prstGeom>
          <a:noFill/>
          <a:ln w="76200" cap="flat" cmpd="sng" algn="ctr">
            <a:solidFill>
              <a:srgbClr val="0000FF"/>
            </a:solidFill>
            <a:prstDash val="solid"/>
            <a:miter lim="800000"/>
          </a:ln>
          <a:effectLst/>
        </p:spPr>
      </p:cxnSp>
      <p:cxnSp>
        <p:nvCxnSpPr>
          <p:cNvPr id="50" name="直線接點 41">
            <a:extLst>
              <a:ext uri="{FF2B5EF4-FFF2-40B4-BE49-F238E27FC236}">
                <a16:creationId xmlns:a16="http://schemas.microsoft.com/office/drawing/2014/main" id="{2943A5D7-4902-4A29-A7F4-2A7A72C65200}"/>
              </a:ext>
            </a:extLst>
          </p:cNvPr>
          <p:cNvCxnSpPr/>
          <p:nvPr/>
        </p:nvCxnSpPr>
        <p:spPr>
          <a:xfrm>
            <a:off x="880630" y="3761564"/>
            <a:ext cx="1605623" cy="1382270"/>
          </a:xfrm>
          <a:prstGeom prst="line">
            <a:avLst/>
          </a:prstGeom>
          <a:noFill/>
          <a:ln w="76200" cap="flat" cmpd="sng" algn="ctr">
            <a:solidFill>
              <a:srgbClr val="0000FF"/>
            </a:solidFill>
            <a:prstDash val="solid"/>
            <a:miter lim="800000"/>
          </a:ln>
          <a:effectLst/>
        </p:spPr>
      </p:cxnSp>
      <p:sp>
        <p:nvSpPr>
          <p:cNvPr id="51" name="投影片編號版面配置區 8">
            <a:extLst>
              <a:ext uri="{FF2B5EF4-FFF2-40B4-BE49-F238E27FC236}">
                <a16:creationId xmlns:a16="http://schemas.microsoft.com/office/drawing/2014/main" id="{AB074289-7E3B-4F1E-AF0D-72F27FD63F57}"/>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43</a:t>
            </a:fld>
            <a:endParaRPr lang="zh-TW" altLang="en-US">
              <a:solidFill>
                <a:prstClr val="black">
                  <a:tint val="75000"/>
                </a:prstClr>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6843667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FE4C5F4A-7C7C-4981-8687-48828416B8A5}"/>
              </a:ext>
            </a:extLst>
          </p:cNvPr>
          <p:cNvSpPr txBox="1">
            <a:spLocks/>
          </p:cNvSpPr>
          <p:nvPr/>
        </p:nvSpPr>
        <p:spPr>
          <a:xfrm>
            <a:off x="1144138" y="35004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Convolutional Layer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7" name="內容版面配置區 3">
            <a:extLst>
              <a:ext uri="{FF2B5EF4-FFF2-40B4-BE49-F238E27FC236}">
                <a16:creationId xmlns:a16="http://schemas.microsoft.com/office/drawing/2014/main" id="{F17B23FA-65B6-4599-A50D-A0277836FDAE}"/>
              </a:ext>
            </a:extLst>
          </p:cNvPr>
          <p:cNvGraphicFramePr>
            <a:graphicFrameLocks/>
          </p:cNvGraphicFramePr>
          <p:nvPr>
            <p:extLst>
              <p:ext uri="{D42A27DB-BD31-4B8C-83A1-F6EECF244321}">
                <p14:modId xmlns:p14="http://schemas.microsoft.com/office/powerpoint/2010/main" val="1971548246"/>
              </p:ext>
            </p:extLst>
          </p:nvPr>
        </p:nvGraphicFramePr>
        <p:xfrm>
          <a:off x="1144138" y="2383160"/>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8" name="文字方塊 4">
            <a:extLst>
              <a:ext uri="{FF2B5EF4-FFF2-40B4-BE49-F238E27FC236}">
                <a16:creationId xmlns:a16="http://schemas.microsoft.com/office/drawing/2014/main" id="{6004F9CB-F8A9-4D9B-A06C-131BC9D6F0D1}"/>
              </a:ext>
            </a:extLst>
          </p:cNvPr>
          <p:cNvSpPr txBox="1"/>
          <p:nvPr/>
        </p:nvSpPr>
        <p:spPr>
          <a:xfrm>
            <a:off x="1407610" y="5373068"/>
            <a:ext cx="2347025"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6 x 6 image</a:t>
            </a:r>
            <a:endParaRPr lang="zh-TW" altLang="en-US" sz="2400" dirty="0">
              <a:solidFill>
                <a:prstClr val="black"/>
              </a:solidFill>
              <a:latin typeface="Calibri" panose="020F0502020204030204"/>
              <a:ea typeface="新細明體" panose="02020500000000000000" pitchFamily="18" charset="-120"/>
            </a:endParaRPr>
          </a:p>
        </p:txBody>
      </p:sp>
      <p:sp>
        <p:nvSpPr>
          <p:cNvPr id="9" name="橢圓 11">
            <a:extLst>
              <a:ext uri="{FF2B5EF4-FFF2-40B4-BE49-F238E27FC236}">
                <a16:creationId xmlns:a16="http://schemas.microsoft.com/office/drawing/2014/main" id="{AAFC59AB-B09D-4F26-BE20-EC0EF263EA02}"/>
              </a:ext>
            </a:extLst>
          </p:cNvPr>
          <p:cNvSpPr/>
          <p:nvPr/>
        </p:nvSpPr>
        <p:spPr>
          <a:xfrm>
            <a:off x="4881089" y="2772081"/>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橢圓 12">
            <a:extLst>
              <a:ext uri="{FF2B5EF4-FFF2-40B4-BE49-F238E27FC236}">
                <a16:creationId xmlns:a16="http://schemas.microsoft.com/office/drawing/2014/main" id="{B0A00347-A411-41A7-BF55-69134E516D58}"/>
              </a:ext>
            </a:extLst>
          </p:cNvPr>
          <p:cNvSpPr/>
          <p:nvPr/>
        </p:nvSpPr>
        <p:spPr>
          <a:xfrm>
            <a:off x="5722918" y="2772081"/>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橢圓 13">
            <a:extLst>
              <a:ext uri="{FF2B5EF4-FFF2-40B4-BE49-F238E27FC236}">
                <a16:creationId xmlns:a16="http://schemas.microsoft.com/office/drawing/2014/main" id="{B818AB7B-543F-4473-BDA9-5EA76D4DCB6A}"/>
              </a:ext>
            </a:extLst>
          </p:cNvPr>
          <p:cNvSpPr/>
          <p:nvPr/>
        </p:nvSpPr>
        <p:spPr>
          <a:xfrm>
            <a:off x="6564747" y="2772081"/>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橢圓 14">
            <a:extLst>
              <a:ext uri="{FF2B5EF4-FFF2-40B4-BE49-F238E27FC236}">
                <a16:creationId xmlns:a16="http://schemas.microsoft.com/office/drawing/2014/main" id="{C2C2B370-244F-493E-B287-8B70F3C40340}"/>
              </a:ext>
            </a:extLst>
          </p:cNvPr>
          <p:cNvSpPr/>
          <p:nvPr/>
        </p:nvSpPr>
        <p:spPr>
          <a:xfrm>
            <a:off x="7406576" y="2772081"/>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橢圓 15">
            <a:extLst>
              <a:ext uri="{FF2B5EF4-FFF2-40B4-BE49-F238E27FC236}">
                <a16:creationId xmlns:a16="http://schemas.microsoft.com/office/drawing/2014/main" id="{23CE1946-9274-40AA-A5AB-F30E9C8145AB}"/>
              </a:ext>
            </a:extLst>
          </p:cNvPr>
          <p:cNvSpPr/>
          <p:nvPr/>
        </p:nvSpPr>
        <p:spPr>
          <a:xfrm>
            <a:off x="4881089" y="3572181"/>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橢圓 16">
            <a:extLst>
              <a:ext uri="{FF2B5EF4-FFF2-40B4-BE49-F238E27FC236}">
                <a16:creationId xmlns:a16="http://schemas.microsoft.com/office/drawing/2014/main" id="{B666706D-2FFD-42AB-A402-6DFEA8C07E6B}"/>
              </a:ext>
            </a:extLst>
          </p:cNvPr>
          <p:cNvSpPr/>
          <p:nvPr/>
        </p:nvSpPr>
        <p:spPr>
          <a:xfrm>
            <a:off x="5722918" y="3572181"/>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橢圓 17">
            <a:extLst>
              <a:ext uri="{FF2B5EF4-FFF2-40B4-BE49-F238E27FC236}">
                <a16:creationId xmlns:a16="http://schemas.microsoft.com/office/drawing/2014/main" id="{DBC4B679-4510-4538-9B9A-21C293C0B46D}"/>
              </a:ext>
            </a:extLst>
          </p:cNvPr>
          <p:cNvSpPr/>
          <p:nvPr/>
        </p:nvSpPr>
        <p:spPr>
          <a:xfrm>
            <a:off x="6564747" y="3572181"/>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橢圓 18">
            <a:extLst>
              <a:ext uri="{FF2B5EF4-FFF2-40B4-BE49-F238E27FC236}">
                <a16:creationId xmlns:a16="http://schemas.microsoft.com/office/drawing/2014/main" id="{E55ABAF9-5554-4C75-9D26-F2B5749EEA0C}"/>
              </a:ext>
            </a:extLst>
          </p:cNvPr>
          <p:cNvSpPr/>
          <p:nvPr/>
        </p:nvSpPr>
        <p:spPr>
          <a:xfrm>
            <a:off x="7406576" y="3572181"/>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橢圓 19">
            <a:extLst>
              <a:ext uri="{FF2B5EF4-FFF2-40B4-BE49-F238E27FC236}">
                <a16:creationId xmlns:a16="http://schemas.microsoft.com/office/drawing/2014/main" id="{8EF3AAA3-1E9D-4F7B-BA6B-32DA128BAA31}"/>
              </a:ext>
            </a:extLst>
          </p:cNvPr>
          <p:cNvSpPr/>
          <p:nvPr/>
        </p:nvSpPr>
        <p:spPr>
          <a:xfrm>
            <a:off x="4881089" y="442995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橢圓 20">
            <a:extLst>
              <a:ext uri="{FF2B5EF4-FFF2-40B4-BE49-F238E27FC236}">
                <a16:creationId xmlns:a16="http://schemas.microsoft.com/office/drawing/2014/main" id="{BAB9C918-E794-4F14-9601-AFA57F5473DC}"/>
              </a:ext>
            </a:extLst>
          </p:cNvPr>
          <p:cNvSpPr/>
          <p:nvPr/>
        </p:nvSpPr>
        <p:spPr>
          <a:xfrm>
            <a:off x="5722918" y="442995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橢圓 21">
            <a:extLst>
              <a:ext uri="{FF2B5EF4-FFF2-40B4-BE49-F238E27FC236}">
                <a16:creationId xmlns:a16="http://schemas.microsoft.com/office/drawing/2014/main" id="{A51C4A6C-0A76-4021-BDBF-8694D2CC0A99}"/>
              </a:ext>
            </a:extLst>
          </p:cNvPr>
          <p:cNvSpPr/>
          <p:nvPr/>
        </p:nvSpPr>
        <p:spPr>
          <a:xfrm>
            <a:off x="6564747" y="442995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橢圓 22">
            <a:extLst>
              <a:ext uri="{FF2B5EF4-FFF2-40B4-BE49-F238E27FC236}">
                <a16:creationId xmlns:a16="http://schemas.microsoft.com/office/drawing/2014/main" id="{DE64A90B-BF0E-4B55-B096-049B4D99F1C5}"/>
              </a:ext>
            </a:extLst>
          </p:cNvPr>
          <p:cNvSpPr/>
          <p:nvPr/>
        </p:nvSpPr>
        <p:spPr>
          <a:xfrm>
            <a:off x="7406576" y="442995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橢圓 23">
            <a:extLst>
              <a:ext uri="{FF2B5EF4-FFF2-40B4-BE49-F238E27FC236}">
                <a16:creationId xmlns:a16="http://schemas.microsoft.com/office/drawing/2014/main" id="{A64EB21B-1779-48AF-9C2E-235043017B1D}"/>
              </a:ext>
            </a:extLst>
          </p:cNvPr>
          <p:cNvSpPr/>
          <p:nvPr/>
        </p:nvSpPr>
        <p:spPr>
          <a:xfrm>
            <a:off x="4881089" y="523005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橢圓 24">
            <a:extLst>
              <a:ext uri="{FF2B5EF4-FFF2-40B4-BE49-F238E27FC236}">
                <a16:creationId xmlns:a16="http://schemas.microsoft.com/office/drawing/2014/main" id="{B7EA635F-2FDB-4585-BC2C-10BD9CD8ED3B}"/>
              </a:ext>
            </a:extLst>
          </p:cNvPr>
          <p:cNvSpPr/>
          <p:nvPr/>
        </p:nvSpPr>
        <p:spPr>
          <a:xfrm>
            <a:off x="5722918" y="523005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橢圓 25">
            <a:extLst>
              <a:ext uri="{FF2B5EF4-FFF2-40B4-BE49-F238E27FC236}">
                <a16:creationId xmlns:a16="http://schemas.microsoft.com/office/drawing/2014/main" id="{BC2BA461-40B7-4DE1-BA54-4C537BCBDC1B}"/>
              </a:ext>
            </a:extLst>
          </p:cNvPr>
          <p:cNvSpPr/>
          <p:nvPr/>
        </p:nvSpPr>
        <p:spPr>
          <a:xfrm>
            <a:off x="6564747" y="523005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橢圓 26">
            <a:extLst>
              <a:ext uri="{FF2B5EF4-FFF2-40B4-BE49-F238E27FC236}">
                <a16:creationId xmlns:a16="http://schemas.microsoft.com/office/drawing/2014/main" id="{5ABB55CD-2524-4636-837C-6B44439D803F}"/>
              </a:ext>
            </a:extLst>
          </p:cNvPr>
          <p:cNvSpPr/>
          <p:nvPr/>
        </p:nvSpPr>
        <p:spPr>
          <a:xfrm>
            <a:off x="7406576" y="5230053"/>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25" name="表格 24">
            <a:extLst>
              <a:ext uri="{FF2B5EF4-FFF2-40B4-BE49-F238E27FC236}">
                <a16:creationId xmlns:a16="http://schemas.microsoft.com/office/drawing/2014/main" id="{6D508966-2E81-4601-A6D8-F67518A632EA}"/>
              </a:ext>
            </a:extLst>
          </p:cNvPr>
          <p:cNvGraphicFramePr>
            <a:graphicFrameLocks noGrp="1"/>
          </p:cNvGraphicFramePr>
          <p:nvPr>
            <p:extLst>
              <p:ext uri="{D42A27DB-BD31-4B8C-83A1-F6EECF244321}">
                <p14:modId xmlns:p14="http://schemas.microsoft.com/office/powerpoint/2010/main" val="2325443508"/>
              </p:ext>
            </p:extLst>
          </p:nvPr>
        </p:nvGraphicFramePr>
        <p:xfrm>
          <a:off x="5846130" y="349224"/>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C00000"/>
                          </a:solidFill>
                        </a:rPr>
                        <a:t>1</a:t>
                      </a:r>
                      <a:endParaRPr lang="zh-TW" altLang="en-US" sz="2400" dirty="0">
                        <a:solidFill>
                          <a:srgbClr val="C00000"/>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C00000"/>
                          </a:solidFill>
                        </a:rPr>
                        <a:t>1</a:t>
                      </a:r>
                      <a:endParaRPr lang="zh-TW" altLang="en-US" sz="2400" dirty="0">
                        <a:solidFill>
                          <a:srgbClr val="C00000"/>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C00000"/>
                          </a:solidFill>
                        </a:rPr>
                        <a:t>1</a:t>
                      </a:r>
                      <a:endParaRPr lang="zh-TW" altLang="en-US" sz="2400" dirty="0">
                        <a:solidFill>
                          <a:srgbClr val="C00000"/>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bl>
          </a:graphicData>
        </a:graphic>
      </p:graphicFrame>
      <p:sp>
        <p:nvSpPr>
          <p:cNvPr id="26" name="文字方塊 35">
            <a:extLst>
              <a:ext uri="{FF2B5EF4-FFF2-40B4-BE49-F238E27FC236}">
                <a16:creationId xmlns:a16="http://schemas.microsoft.com/office/drawing/2014/main" id="{005A0CBC-EAD6-49FC-A75B-FFC01AA2AC81}"/>
              </a:ext>
            </a:extLst>
          </p:cNvPr>
          <p:cNvSpPr txBox="1"/>
          <p:nvPr/>
        </p:nvSpPr>
        <p:spPr>
          <a:xfrm>
            <a:off x="7468284" y="804191"/>
            <a:ext cx="1448123"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Filter 2</a:t>
            </a:r>
            <a:endParaRPr lang="zh-TW" altLang="en-US" sz="2400" dirty="0">
              <a:solidFill>
                <a:prstClr val="black"/>
              </a:solidFill>
              <a:latin typeface="Calibri" panose="020F0502020204030204"/>
              <a:ea typeface="新細明體" panose="02020500000000000000" pitchFamily="18" charset="-120"/>
            </a:endParaRPr>
          </a:p>
        </p:txBody>
      </p:sp>
      <p:sp>
        <p:nvSpPr>
          <p:cNvPr id="27" name="矩形 26">
            <a:extLst>
              <a:ext uri="{FF2B5EF4-FFF2-40B4-BE49-F238E27FC236}">
                <a16:creationId xmlns:a16="http://schemas.microsoft.com/office/drawing/2014/main" id="{04F7C240-49EB-4704-A0D0-B6140EF5D61A}"/>
              </a:ext>
            </a:extLst>
          </p:cNvPr>
          <p:cNvSpPr/>
          <p:nvPr/>
        </p:nvSpPr>
        <p:spPr>
          <a:xfrm>
            <a:off x="1144138" y="2383160"/>
            <a:ext cx="1417126" cy="1382524"/>
          </a:xfrm>
          <a:prstGeom prst="rect">
            <a:avLst/>
          </a:prstGeom>
          <a:noFill/>
          <a:ln w="5715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74B5AB08-0004-4BC0-ADA3-16B5A20BA147}"/>
              </a:ext>
            </a:extLst>
          </p:cNvPr>
          <p:cNvSpPr/>
          <p:nvPr/>
        </p:nvSpPr>
        <p:spPr>
          <a:xfrm>
            <a:off x="1647845" y="2383160"/>
            <a:ext cx="1417126" cy="1382524"/>
          </a:xfrm>
          <a:prstGeom prst="rect">
            <a:avLst/>
          </a:prstGeom>
          <a:noFill/>
          <a:ln w="5715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04D1581C-8977-4D87-B733-2C5F327F5CE0}"/>
              </a:ext>
            </a:extLst>
          </p:cNvPr>
          <p:cNvSpPr/>
          <p:nvPr/>
        </p:nvSpPr>
        <p:spPr>
          <a:xfrm>
            <a:off x="2089851" y="2384936"/>
            <a:ext cx="1417126" cy="1382524"/>
          </a:xfrm>
          <a:prstGeom prst="rect">
            <a:avLst/>
          </a:prstGeom>
          <a:noFill/>
          <a:ln w="5715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F9671300-1DB3-4D48-8AC3-B28D77960AAD}"/>
              </a:ext>
            </a:extLst>
          </p:cNvPr>
          <p:cNvSpPr/>
          <p:nvPr/>
        </p:nvSpPr>
        <p:spPr>
          <a:xfrm>
            <a:off x="2565620" y="2383160"/>
            <a:ext cx="1417126" cy="1382524"/>
          </a:xfrm>
          <a:prstGeom prst="rect">
            <a:avLst/>
          </a:prstGeom>
          <a:noFill/>
          <a:ln w="5715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331A15D3-98F2-4EF2-A9CA-75CBFCBE4C0C}"/>
              </a:ext>
            </a:extLst>
          </p:cNvPr>
          <p:cNvSpPr/>
          <p:nvPr/>
        </p:nvSpPr>
        <p:spPr>
          <a:xfrm>
            <a:off x="1144138" y="2794337"/>
            <a:ext cx="1417126" cy="1382524"/>
          </a:xfrm>
          <a:prstGeom prst="rect">
            <a:avLst/>
          </a:prstGeom>
          <a:noFill/>
          <a:ln w="5715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橢圓 41">
            <a:extLst>
              <a:ext uri="{FF2B5EF4-FFF2-40B4-BE49-F238E27FC236}">
                <a16:creationId xmlns:a16="http://schemas.microsoft.com/office/drawing/2014/main" id="{6D97D086-B494-4E76-B973-F1F0360049D1}"/>
              </a:ext>
            </a:extLst>
          </p:cNvPr>
          <p:cNvSpPr/>
          <p:nvPr/>
        </p:nvSpPr>
        <p:spPr>
          <a:xfrm>
            <a:off x="5064626" y="2980294"/>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42">
            <a:extLst>
              <a:ext uri="{FF2B5EF4-FFF2-40B4-BE49-F238E27FC236}">
                <a16:creationId xmlns:a16="http://schemas.microsoft.com/office/drawing/2014/main" id="{E28A9492-DA30-4307-B45B-31B3194B8E0F}"/>
              </a:ext>
            </a:extLst>
          </p:cNvPr>
          <p:cNvSpPr/>
          <p:nvPr/>
        </p:nvSpPr>
        <p:spPr>
          <a:xfrm>
            <a:off x="5906455" y="2980294"/>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43">
            <a:extLst>
              <a:ext uri="{FF2B5EF4-FFF2-40B4-BE49-F238E27FC236}">
                <a16:creationId xmlns:a16="http://schemas.microsoft.com/office/drawing/2014/main" id="{1A20E590-5493-44B7-92DF-127B874CA33D}"/>
              </a:ext>
            </a:extLst>
          </p:cNvPr>
          <p:cNvSpPr/>
          <p:nvPr/>
        </p:nvSpPr>
        <p:spPr>
          <a:xfrm>
            <a:off x="6748284" y="2980294"/>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橢圓 44">
            <a:extLst>
              <a:ext uri="{FF2B5EF4-FFF2-40B4-BE49-F238E27FC236}">
                <a16:creationId xmlns:a16="http://schemas.microsoft.com/office/drawing/2014/main" id="{6A63F06E-05F6-470F-8025-8491501ECA25}"/>
              </a:ext>
            </a:extLst>
          </p:cNvPr>
          <p:cNvSpPr/>
          <p:nvPr/>
        </p:nvSpPr>
        <p:spPr>
          <a:xfrm>
            <a:off x="7590113" y="2980294"/>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橢圓 45">
            <a:extLst>
              <a:ext uri="{FF2B5EF4-FFF2-40B4-BE49-F238E27FC236}">
                <a16:creationId xmlns:a16="http://schemas.microsoft.com/office/drawing/2014/main" id="{6B8E0784-747C-4307-BFDE-4BC5611C5D05}"/>
              </a:ext>
            </a:extLst>
          </p:cNvPr>
          <p:cNvSpPr/>
          <p:nvPr/>
        </p:nvSpPr>
        <p:spPr>
          <a:xfrm>
            <a:off x="5064626" y="3780394"/>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橢圓 46">
            <a:extLst>
              <a:ext uri="{FF2B5EF4-FFF2-40B4-BE49-F238E27FC236}">
                <a16:creationId xmlns:a16="http://schemas.microsoft.com/office/drawing/2014/main" id="{83DA4F7F-11FE-4734-B1E9-68635556FE48}"/>
              </a:ext>
            </a:extLst>
          </p:cNvPr>
          <p:cNvSpPr/>
          <p:nvPr/>
        </p:nvSpPr>
        <p:spPr>
          <a:xfrm>
            <a:off x="5906455" y="3780394"/>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橢圓 47">
            <a:extLst>
              <a:ext uri="{FF2B5EF4-FFF2-40B4-BE49-F238E27FC236}">
                <a16:creationId xmlns:a16="http://schemas.microsoft.com/office/drawing/2014/main" id="{57416B1E-06C5-4B63-B4BD-2E3CECE30ADA}"/>
              </a:ext>
            </a:extLst>
          </p:cNvPr>
          <p:cNvSpPr/>
          <p:nvPr/>
        </p:nvSpPr>
        <p:spPr>
          <a:xfrm>
            <a:off x="6748284" y="3780394"/>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橢圓 48">
            <a:extLst>
              <a:ext uri="{FF2B5EF4-FFF2-40B4-BE49-F238E27FC236}">
                <a16:creationId xmlns:a16="http://schemas.microsoft.com/office/drawing/2014/main" id="{CEA35858-4ADB-4F54-B682-F1923F8B285F}"/>
              </a:ext>
            </a:extLst>
          </p:cNvPr>
          <p:cNvSpPr/>
          <p:nvPr/>
        </p:nvSpPr>
        <p:spPr>
          <a:xfrm>
            <a:off x="7590113" y="3780394"/>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橢圓 49">
            <a:extLst>
              <a:ext uri="{FF2B5EF4-FFF2-40B4-BE49-F238E27FC236}">
                <a16:creationId xmlns:a16="http://schemas.microsoft.com/office/drawing/2014/main" id="{C81EDDB0-896F-4DED-9CAC-26A50B3D8C02}"/>
              </a:ext>
            </a:extLst>
          </p:cNvPr>
          <p:cNvSpPr/>
          <p:nvPr/>
        </p:nvSpPr>
        <p:spPr>
          <a:xfrm>
            <a:off x="5064626" y="4638166"/>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橢圓 50">
            <a:extLst>
              <a:ext uri="{FF2B5EF4-FFF2-40B4-BE49-F238E27FC236}">
                <a16:creationId xmlns:a16="http://schemas.microsoft.com/office/drawing/2014/main" id="{62A97C7E-D623-407F-B5A3-329D152D3EC8}"/>
              </a:ext>
            </a:extLst>
          </p:cNvPr>
          <p:cNvSpPr/>
          <p:nvPr/>
        </p:nvSpPr>
        <p:spPr>
          <a:xfrm>
            <a:off x="5906455" y="4638166"/>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橢圓 51">
            <a:extLst>
              <a:ext uri="{FF2B5EF4-FFF2-40B4-BE49-F238E27FC236}">
                <a16:creationId xmlns:a16="http://schemas.microsoft.com/office/drawing/2014/main" id="{4E98A961-863C-49D6-AFDE-68945D0AB355}"/>
              </a:ext>
            </a:extLst>
          </p:cNvPr>
          <p:cNvSpPr/>
          <p:nvPr/>
        </p:nvSpPr>
        <p:spPr>
          <a:xfrm>
            <a:off x="6748284" y="4638166"/>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橢圓 52">
            <a:extLst>
              <a:ext uri="{FF2B5EF4-FFF2-40B4-BE49-F238E27FC236}">
                <a16:creationId xmlns:a16="http://schemas.microsoft.com/office/drawing/2014/main" id="{4E4FC5FA-401B-49B3-AE17-A24C428BE0D9}"/>
              </a:ext>
            </a:extLst>
          </p:cNvPr>
          <p:cNvSpPr/>
          <p:nvPr/>
        </p:nvSpPr>
        <p:spPr>
          <a:xfrm>
            <a:off x="7590113" y="4638166"/>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53">
            <a:extLst>
              <a:ext uri="{FF2B5EF4-FFF2-40B4-BE49-F238E27FC236}">
                <a16:creationId xmlns:a16="http://schemas.microsoft.com/office/drawing/2014/main" id="{FE5D028C-9735-4844-982A-D2874454644C}"/>
              </a:ext>
            </a:extLst>
          </p:cNvPr>
          <p:cNvSpPr/>
          <p:nvPr/>
        </p:nvSpPr>
        <p:spPr>
          <a:xfrm>
            <a:off x="5064626" y="5438266"/>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橢圓 54">
            <a:extLst>
              <a:ext uri="{FF2B5EF4-FFF2-40B4-BE49-F238E27FC236}">
                <a16:creationId xmlns:a16="http://schemas.microsoft.com/office/drawing/2014/main" id="{94704EFC-0B3B-45A9-BBFD-62AA091B2A79}"/>
              </a:ext>
            </a:extLst>
          </p:cNvPr>
          <p:cNvSpPr/>
          <p:nvPr/>
        </p:nvSpPr>
        <p:spPr>
          <a:xfrm>
            <a:off x="5906455" y="5438266"/>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橢圓 55">
            <a:extLst>
              <a:ext uri="{FF2B5EF4-FFF2-40B4-BE49-F238E27FC236}">
                <a16:creationId xmlns:a16="http://schemas.microsoft.com/office/drawing/2014/main" id="{4D4C3940-CCE1-4701-8BAF-D7E2325D62A2}"/>
              </a:ext>
            </a:extLst>
          </p:cNvPr>
          <p:cNvSpPr/>
          <p:nvPr/>
        </p:nvSpPr>
        <p:spPr>
          <a:xfrm>
            <a:off x="6748284" y="5438266"/>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橢圓 56">
            <a:extLst>
              <a:ext uri="{FF2B5EF4-FFF2-40B4-BE49-F238E27FC236}">
                <a16:creationId xmlns:a16="http://schemas.microsoft.com/office/drawing/2014/main" id="{08805D48-CA6F-42B3-9A09-6F323BD1DB1C}"/>
              </a:ext>
            </a:extLst>
          </p:cNvPr>
          <p:cNvSpPr/>
          <p:nvPr/>
        </p:nvSpPr>
        <p:spPr>
          <a:xfrm>
            <a:off x="7590113" y="5438266"/>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2">
            <a:extLst>
              <a:ext uri="{FF2B5EF4-FFF2-40B4-BE49-F238E27FC236}">
                <a16:creationId xmlns:a16="http://schemas.microsoft.com/office/drawing/2014/main" id="{7B6B2DCB-0050-4CAB-83D3-184614798E46}"/>
              </a:ext>
            </a:extLst>
          </p:cNvPr>
          <p:cNvSpPr txBox="1"/>
          <p:nvPr/>
        </p:nvSpPr>
        <p:spPr>
          <a:xfrm>
            <a:off x="4731027" y="1773483"/>
            <a:ext cx="3793288" cy="954107"/>
          </a:xfrm>
          <a:prstGeom prst="rect">
            <a:avLst/>
          </a:prstGeom>
          <a:noFill/>
        </p:spPr>
        <p:txBody>
          <a:bodyPr wrap="square" rtlCol="0">
            <a:spAutoFit/>
          </a:bodyPr>
          <a:lstStyle/>
          <a:p>
            <a:pPr defTabSz="457200">
              <a:defRPr/>
            </a:pPr>
            <a:r>
              <a:rPr lang="en-US" altLang="zh-TW" sz="2800" b="1" dirty="0">
                <a:solidFill>
                  <a:srgbClr val="C00000"/>
                </a:solidFill>
                <a:latin typeface="Calibri" panose="020F0502020204030204"/>
                <a:ea typeface="新細明體" panose="02020500000000000000" pitchFamily="18" charset="-120"/>
              </a:rPr>
              <a:t>Do the same process </a:t>
            </a:r>
            <a:r>
              <a:rPr lang="en-US" altLang="zh-TW" sz="2800" dirty="0">
                <a:solidFill>
                  <a:prstClr val="black"/>
                </a:solidFill>
                <a:latin typeface="Calibri" panose="020F0502020204030204"/>
                <a:ea typeface="新細明體" panose="02020500000000000000" pitchFamily="18" charset="-120"/>
              </a:rPr>
              <a:t>for every filter</a:t>
            </a:r>
            <a:endParaRPr lang="zh-TW" altLang="en-US" sz="2800" dirty="0">
              <a:solidFill>
                <a:prstClr val="black"/>
              </a:solidFill>
              <a:latin typeface="Calibri" panose="020F0502020204030204"/>
              <a:ea typeface="新細明體" panose="02020500000000000000" pitchFamily="18" charset="-120"/>
            </a:endParaRPr>
          </a:p>
        </p:txBody>
      </p:sp>
      <p:sp>
        <p:nvSpPr>
          <p:cNvPr id="49" name="矩形 48">
            <a:extLst>
              <a:ext uri="{FF2B5EF4-FFF2-40B4-BE49-F238E27FC236}">
                <a16:creationId xmlns:a16="http://schemas.microsoft.com/office/drawing/2014/main" id="{F5EDA59A-1818-49C8-BD0C-E913CC96E477}"/>
              </a:ext>
            </a:extLst>
          </p:cNvPr>
          <p:cNvSpPr/>
          <p:nvPr/>
        </p:nvSpPr>
        <p:spPr>
          <a:xfrm>
            <a:off x="2574436" y="3767429"/>
            <a:ext cx="1417126" cy="1382524"/>
          </a:xfrm>
          <a:prstGeom prst="rect">
            <a:avLst/>
          </a:prstGeom>
          <a:noFill/>
          <a:ln w="5715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0" name="矩形 49">
            <a:extLst>
              <a:ext uri="{FF2B5EF4-FFF2-40B4-BE49-F238E27FC236}">
                <a16:creationId xmlns:a16="http://schemas.microsoft.com/office/drawing/2014/main" id="{0EF9D748-31CA-4B55-AF06-27D7085EB776}"/>
              </a:ext>
            </a:extLst>
          </p:cNvPr>
          <p:cNvSpPr/>
          <p:nvPr/>
        </p:nvSpPr>
        <p:spPr>
          <a:xfrm>
            <a:off x="1326391" y="1716632"/>
            <a:ext cx="1207125" cy="461665"/>
          </a:xfrm>
          <a:prstGeom prst="rect">
            <a:avLst/>
          </a:prstGeom>
        </p:spPr>
        <p:txBody>
          <a:bodyPr wrap="none">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s</a:t>
            </a:r>
            <a:r>
              <a:rPr lang="zh-TW" altLang="en-US" sz="2400" dirty="0">
                <a:solidFill>
                  <a:prstClr val="black"/>
                </a:solidFill>
                <a:latin typeface="Calibri" panose="020F0502020204030204"/>
                <a:ea typeface="新細明體" panose="02020500000000000000" pitchFamily="18" charset="-120"/>
              </a:rPr>
              <a:t>tride</a:t>
            </a:r>
            <a:r>
              <a:rPr lang="en-US" altLang="zh-TW" sz="2400" dirty="0">
                <a:solidFill>
                  <a:prstClr val="black"/>
                </a:solidFill>
                <a:latin typeface="Calibri" panose="020F0502020204030204"/>
                <a:ea typeface="新細明體" panose="02020500000000000000" pitchFamily="18" charset="-120"/>
              </a:rPr>
              <a:t>=1</a:t>
            </a:r>
            <a:endParaRPr lang="zh-TW" altLang="en-US" sz="2400" dirty="0">
              <a:solidFill>
                <a:prstClr val="black"/>
              </a:solidFill>
              <a:latin typeface="Calibri" panose="020F0502020204030204"/>
              <a:ea typeface="新細明體" panose="02020500000000000000" pitchFamily="18" charset="-120"/>
            </a:endParaRPr>
          </a:p>
        </p:txBody>
      </p:sp>
      <p:sp>
        <p:nvSpPr>
          <p:cNvPr id="51" name="矩形 50">
            <a:extLst>
              <a:ext uri="{FF2B5EF4-FFF2-40B4-BE49-F238E27FC236}">
                <a16:creationId xmlns:a16="http://schemas.microsoft.com/office/drawing/2014/main" id="{5E6F0FAC-81DC-4B7D-A7CF-F8F45E1AFB7F}"/>
              </a:ext>
            </a:extLst>
          </p:cNvPr>
          <p:cNvSpPr/>
          <p:nvPr/>
        </p:nvSpPr>
        <p:spPr>
          <a:xfrm>
            <a:off x="5474826" y="4036782"/>
            <a:ext cx="2320707" cy="972463"/>
          </a:xfrm>
          <a:prstGeom prst="rect">
            <a:avLst/>
          </a:prstGeom>
          <a:solidFill>
            <a:sysClr val="windowText" lastClr="000000"/>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Feature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Map</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投影片編號版面配置區 6">
            <a:extLst>
              <a:ext uri="{FF2B5EF4-FFF2-40B4-BE49-F238E27FC236}">
                <a16:creationId xmlns:a16="http://schemas.microsoft.com/office/drawing/2014/main" id="{8B99B1D9-0380-4E98-9649-5A79545DF25B}"/>
              </a:ext>
            </a:extLst>
          </p:cNvPr>
          <p:cNvSpPr txBox="1">
            <a:spLocks/>
          </p:cNvSpPr>
          <p:nvPr/>
        </p:nvSpPr>
        <p:spPr>
          <a:xfrm>
            <a:off x="6616977" y="6340449"/>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44</a:t>
            </a:fld>
            <a:endParaRPr lang="zh-TW" altLang="en-US">
              <a:solidFill>
                <a:prstClr val="black">
                  <a:tint val="75000"/>
                </a:prstClr>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3949605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Picture 2" descr="http://s.hswstatic.com/gif/whiskers-sam.jpg">
            <a:extLst>
              <a:ext uri="{FF2B5EF4-FFF2-40B4-BE49-F238E27FC236}">
                <a16:creationId xmlns:a16="http://schemas.microsoft.com/office/drawing/2014/main" id="{DE98F89E-F29B-44F8-9072-CC7800AB5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351" y="176381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DFDEBFF3-5910-45B7-B750-A2A101A05150}"/>
              </a:ext>
            </a:extLst>
          </p:cNvPr>
          <p:cNvSpPr/>
          <p:nvPr/>
        </p:nvSpPr>
        <p:spPr>
          <a:xfrm>
            <a:off x="1712632" y="3501786"/>
            <a:ext cx="1736724" cy="556488"/>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Convolution</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向下箭號 11">
            <a:extLst>
              <a:ext uri="{FF2B5EF4-FFF2-40B4-BE49-F238E27FC236}">
                <a16:creationId xmlns:a16="http://schemas.microsoft.com/office/drawing/2014/main" id="{EDE6108C-068A-4E98-85B2-817F3B8ACA2D}"/>
              </a:ext>
            </a:extLst>
          </p:cNvPr>
          <p:cNvSpPr/>
          <p:nvPr/>
        </p:nvSpPr>
        <p:spPr>
          <a:xfrm>
            <a:off x="2332329" y="3024041"/>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向下箭號 17">
            <a:extLst>
              <a:ext uri="{FF2B5EF4-FFF2-40B4-BE49-F238E27FC236}">
                <a16:creationId xmlns:a16="http://schemas.microsoft.com/office/drawing/2014/main" id="{E48A9118-E73C-4B3E-A039-A43598F810BF}"/>
              </a:ext>
            </a:extLst>
          </p:cNvPr>
          <p:cNvSpPr/>
          <p:nvPr/>
        </p:nvSpPr>
        <p:spPr>
          <a:xfrm>
            <a:off x="2332329" y="4134823"/>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2C4FD659-6BE4-41BC-B93A-67D90BCC2BC7}"/>
              </a:ext>
            </a:extLst>
          </p:cNvPr>
          <p:cNvSpPr/>
          <p:nvPr/>
        </p:nvSpPr>
        <p:spPr>
          <a:xfrm>
            <a:off x="1712632" y="4653176"/>
            <a:ext cx="1736724" cy="55648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Convolution</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向下箭號 17">
            <a:extLst>
              <a:ext uri="{FF2B5EF4-FFF2-40B4-BE49-F238E27FC236}">
                <a16:creationId xmlns:a16="http://schemas.microsoft.com/office/drawing/2014/main" id="{92B9DFD7-F5B2-4095-9A58-9C1FD3B1F2EF}"/>
              </a:ext>
            </a:extLst>
          </p:cNvPr>
          <p:cNvSpPr/>
          <p:nvPr/>
        </p:nvSpPr>
        <p:spPr>
          <a:xfrm>
            <a:off x="2332329" y="5286213"/>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0">
            <a:extLst>
              <a:ext uri="{FF2B5EF4-FFF2-40B4-BE49-F238E27FC236}">
                <a16:creationId xmlns:a16="http://schemas.microsoft.com/office/drawing/2014/main" id="{A9B2F65C-9A37-4366-94B6-1DEC62377A99}"/>
              </a:ext>
            </a:extLst>
          </p:cNvPr>
          <p:cNvSpPr txBox="1"/>
          <p:nvPr/>
        </p:nvSpPr>
        <p:spPr>
          <a:xfrm rot="5400000">
            <a:off x="2323200" y="5756984"/>
            <a:ext cx="708374" cy="523220"/>
          </a:xfrm>
          <a:prstGeom prst="rect">
            <a:avLst/>
          </a:prstGeom>
          <a:noFill/>
        </p:spPr>
        <p:txBody>
          <a:bodyPr wrap="square" rtlCol="0">
            <a:spAutoFit/>
          </a:bodyPr>
          <a:lstStyle/>
          <a:p>
            <a:pPr defTabSz="457200">
              <a:defRPr/>
            </a:pPr>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grpSp>
        <p:nvGrpSpPr>
          <p:cNvPr id="13" name="群組 44">
            <a:extLst>
              <a:ext uri="{FF2B5EF4-FFF2-40B4-BE49-F238E27FC236}">
                <a16:creationId xmlns:a16="http://schemas.microsoft.com/office/drawing/2014/main" id="{EF7220DC-B834-40FA-B188-6FF7D2F7FD5B}"/>
              </a:ext>
            </a:extLst>
          </p:cNvPr>
          <p:cNvGrpSpPr/>
          <p:nvPr/>
        </p:nvGrpSpPr>
        <p:grpSpPr>
          <a:xfrm>
            <a:off x="5300243" y="392986"/>
            <a:ext cx="3429024" cy="3386185"/>
            <a:chOff x="4572000" y="2134622"/>
            <a:chExt cx="3429024" cy="3386185"/>
          </a:xfrm>
        </p:grpSpPr>
        <p:sp>
          <p:nvSpPr>
            <p:cNvPr id="14" name="橢圓 11">
              <a:extLst>
                <a:ext uri="{FF2B5EF4-FFF2-40B4-BE49-F238E27FC236}">
                  <a16:creationId xmlns:a16="http://schemas.microsoft.com/office/drawing/2014/main" id="{C90722F2-AE7D-470E-A812-B31E632224D9}"/>
                </a:ext>
              </a:extLst>
            </p:cNvPr>
            <p:cNvSpPr/>
            <p:nvPr/>
          </p:nvSpPr>
          <p:spPr>
            <a:xfrm>
              <a:off x="4572000"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橢圓 12">
              <a:extLst>
                <a:ext uri="{FF2B5EF4-FFF2-40B4-BE49-F238E27FC236}">
                  <a16:creationId xmlns:a16="http://schemas.microsoft.com/office/drawing/2014/main" id="{DD043061-ADAE-4EB3-96FF-5ADBD100C39D}"/>
                </a:ext>
              </a:extLst>
            </p:cNvPr>
            <p:cNvSpPr/>
            <p:nvPr/>
          </p:nvSpPr>
          <p:spPr>
            <a:xfrm>
              <a:off x="5413829"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橢圓 13">
              <a:extLst>
                <a:ext uri="{FF2B5EF4-FFF2-40B4-BE49-F238E27FC236}">
                  <a16:creationId xmlns:a16="http://schemas.microsoft.com/office/drawing/2014/main" id="{BD374ABD-FE69-4308-9873-4B2EC68852B5}"/>
                </a:ext>
              </a:extLst>
            </p:cNvPr>
            <p:cNvSpPr/>
            <p:nvPr/>
          </p:nvSpPr>
          <p:spPr>
            <a:xfrm>
              <a:off x="6255658"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橢圓 14">
              <a:extLst>
                <a:ext uri="{FF2B5EF4-FFF2-40B4-BE49-F238E27FC236}">
                  <a16:creationId xmlns:a16="http://schemas.microsoft.com/office/drawing/2014/main" id="{24B0A93F-3173-4F36-8929-49A7399BE6BE}"/>
                </a:ext>
              </a:extLst>
            </p:cNvPr>
            <p:cNvSpPr/>
            <p:nvPr/>
          </p:nvSpPr>
          <p:spPr>
            <a:xfrm>
              <a:off x="7097487"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橢圓 15">
              <a:extLst>
                <a:ext uri="{FF2B5EF4-FFF2-40B4-BE49-F238E27FC236}">
                  <a16:creationId xmlns:a16="http://schemas.microsoft.com/office/drawing/2014/main" id="{4D8D4A9B-C0CC-4AEA-B67A-EAD316D7C6B0}"/>
                </a:ext>
              </a:extLst>
            </p:cNvPr>
            <p:cNvSpPr/>
            <p:nvPr/>
          </p:nvSpPr>
          <p:spPr>
            <a:xfrm>
              <a:off x="4572000"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橢圓 16">
              <a:extLst>
                <a:ext uri="{FF2B5EF4-FFF2-40B4-BE49-F238E27FC236}">
                  <a16:creationId xmlns:a16="http://schemas.microsoft.com/office/drawing/2014/main" id="{21D45E6C-34BE-4E23-845E-2FBD54AE4FB4}"/>
                </a:ext>
              </a:extLst>
            </p:cNvPr>
            <p:cNvSpPr/>
            <p:nvPr/>
          </p:nvSpPr>
          <p:spPr>
            <a:xfrm>
              <a:off x="5413829"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橢圓 17">
              <a:extLst>
                <a:ext uri="{FF2B5EF4-FFF2-40B4-BE49-F238E27FC236}">
                  <a16:creationId xmlns:a16="http://schemas.microsoft.com/office/drawing/2014/main" id="{10A98A25-1EE5-45F4-97C4-C5A6D331072C}"/>
                </a:ext>
              </a:extLst>
            </p:cNvPr>
            <p:cNvSpPr/>
            <p:nvPr/>
          </p:nvSpPr>
          <p:spPr>
            <a:xfrm>
              <a:off x="6255658"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橢圓 18">
              <a:extLst>
                <a:ext uri="{FF2B5EF4-FFF2-40B4-BE49-F238E27FC236}">
                  <a16:creationId xmlns:a16="http://schemas.microsoft.com/office/drawing/2014/main" id="{2DE17C8F-C572-4CBF-B3C8-BCB7AE135E4A}"/>
                </a:ext>
              </a:extLst>
            </p:cNvPr>
            <p:cNvSpPr/>
            <p:nvPr/>
          </p:nvSpPr>
          <p:spPr>
            <a:xfrm>
              <a:off x="7097487"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橢圓 19">
              <a:extLst>
                <a:ext uri="{FF2B5EF4-FFF2-40B4-BE49-F238E27FC236}">
                  <a16:creationId xmlns:a16="http://schemas.microsoft.com/office/drawing/2014/main" id="{AB001DEA-3724-48DA-BAAA-FCE9B0521182}"/>
                </a:ext>
              </a:extLst>
            </p:cNvPr>
            <p:cNvSpPr/>
            <p:nvPr/>
          </p:nvSpPr>
          <p:spPr>
            <a:xfrm>
              <a:off x="4572000"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橢圓 20">
              <a:extLst>
                <a:ext uri="{FF2B5EF4-FFF2-40B4-BE49-F238E27FC236}">
                  <a16:creationId xmlns:a16="http://schemas.microsoft.com/office/drawing/2014/main" id="{660122A8-E9FB-4A57-9699-401A59EF286A}"/>
                </a:ext>
              </a:extLst>
            </p:cNvPr>
            <p:cNvSpPr/>
            <p:nvPr/>
          </p:nvSpPr>
          <p:spPr>
            <a:xfrm>
              <a:off x="5413829"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橢圓 21">
              <a:extLst>
                <a:ext uri="{FF2B5EF4-FFF2-40B4-BE49-F238E27FC236}">
                  <a16:creationId xmlns:a16="http://schemas.microsoft.com/office/drawing/2014/main" id="{48F07655-38DD-4E76-AC0D-0D18BF14B5C6}"/>
                </a:ext>
              </a:extLst>
            </p:cNvPr>
            <p:cNvSpPr/>
            <p:nvPr/>
          </p:nvSpPr>
          <p:spPr>
            <a:xfrm>
              <a:off x="6255658"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橢圓 22">
              <a:extLst>
                <a:ext uri="{FF2B5EF4-FFF2-40B4-BE49-F238E27FC236}">
                  <a16:creationId xmlns:a16="http://schemas.microsoft.com/office/drawing/2014/main" id="{20BE9615-B29D-4DF2-8935-C8F3891BF322}"/>
                </a:ext>
              </a:extLst>
            </p:cNvPr>
            <p:cNvSpPr/>
            <p:nvPr/>
          </p:nvSpPr>
          <p:spPr>
            <a:xfrm>
              <a:off x="7097487"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橢圓 23">
              <a:extLst>
                <a:ext uri="{FF2B5EF4-FFF2-40B4-BE49-F238E27FC236}">
                  <a16:creationId xmlns:a16="http://schemas.microsoft.com/office/drawing/2014/main" id="{71CB0A12-9850-4881-A622-B3C2C081CA37}"/>
                </a:ext>
              </a:extLst>
            </p:cNvPr>
            <p:cNvSpPr/>
            <p:nvPr/>
          </p:nvSpPr>
          <p:spPr>
            <a:xfrm>
              <a:off x="4572000"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橢圓 24">
              <a:extLst>
                <a:ext uri="{FF2B5EF4-FFF2-40B4-BE49-F238E27FC236}">
                  <a16:creationId xmlns:a16="http://schemas.microsoft.com/office/drawing/2014/main" id="{EFE434E8-4CF9-45A7-B1E8-CF05B6797128}"/>
                </a:ext>
              </a:extLst>
            </p:cNvPr>
            <p:cNvSpPr/>
            <p:nvPr/>
          </p:nvSpPr>
          <p:spPr>
            <a:xfrm>
              <a:off x="5413829"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橢圓 25">
              <a:extLst>
                <a:ext uri="{FF2B5EF4-FFF2-40B4-BE49-F238E27FC236}">
                  <a16:creationId xmlns:a16="http://schemas.microsoft.com/office/drawing/2014/main" id="{253827E5-A633-48C7-A9DB-D8578C7AC3D3}"/>
                </a:ext>
              </a:extLst>
            </p:cNvPr>
            <p:cNvSpPr/>
            <p:nvPr/>
          </p:nvSpPr>
          <p:spPr>
            <a:xfrm>
              <a:off x="6255658"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橢圓 26">
              <a:extLst>
                <a:ext uri="{FF2B5EF4-FFF2-40B4-BE49-F238E27FC236}">
                  <a16:creationId xmlns:a16="http://schemas.microsoft.com/office/drawing/2014/main" id="{BB1781E6-EFFE-4502-A81A-5911631E3377}"/>
                </a:ext>
              </a:extLst>
            </p:cNvPr>
            <p:cNvSpPr/>
            <p:nvPr/>
          </p:nvSpPr>
          <p:spPr>
            <a:xfrm>
              <a:off x="7097487"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橢圓 27">
              <a:extLst>
                <a:ext uri="{FF2B5EF4-FFF2-40B4-BE49-F238E27FC236}">
                  <a16:creationId xmlns:a16="http://schemas.microsoft.com/office/drawing/2014/main" id="{84EEBA08-0E33-4B37-AA34-4AF516D319DC}"/>
                </a:ext>
              </a:extLst>
            </p:cNvPr>
            <p:cNvSpPr/>
            <p:nvPr/>
          </p:nvSpPr>
          <p:spPr>
            <a:xfrm>
              <a:off x="4755537"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橢圓 28">
              <a:extLst>
                <a:ext uri="{FF2B5EF4-FFF2-40B4-BE49-F238E27FC236}">
                  <a16:creationId xmlns:a16="http://schemas.microsoft.com/office/drawing/2014/main" id="{25725B4D-E2CB-4910-86C7-49BB8B7CC4DA}"/>
                </a:ext>
              </a:extLst>
            </p:cNvPr>
            <p:cNvSpPr/>
            <p:nvPr/>
          </p:nvSpPr>
          <p:spPr>
            <a:xfrm>
              <a:off x="5597366"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橢圓 29">
              <a:extLst>
                <a:ext uri="{FF2B5EF4-FFF2-40B4-BE49-F238E27FC236}">
                  <a16:creationId xmlns:a16="http://schemas.microsoft.com/office/drawing/2014/main" id="{425A8138-F783-42A5-A536-9AB36E38263C}"/>
                </a:ext>
              </a:extLst>
            </p:cNvPr>
            <p:cNvSpPr/>
            <p:nvPr/>
          </p:nvSpPr>
          <p:spPr>
            <a:xfrm>
              <a:off x="6439195"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30">
              <a:extLst>
                <a:ext uri="{FF2B5EF4-FFF2-40B4-BE49-F238E27FC236}">
                  <a16:creationId xmlns:a16="http://schemas.microsoft.com/office/drawing/2014/main" id="{2310D7EC-51A2-4C28-90C6-D52D061857CD}"/>
                </a:ext>
              </a:extLst>
            </p:cNvPr>
            <p:cNvSpPr/>
            <p:nvPr/>
          </p:nvSpPr>
          <p:spPr>
            <a:xfrm>
              <a:off x="7281024"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31">
              <a:extLst>
                <a:ext uri="{FF2B5EF4-FFF2-40B4-BE49-F238E27FC236}">
                  <a16:creationId xmlns:a16="http://schemas.microsoft.com/office/drawing/2014/main" id="{E71E1896-F2C6-45CB-B6FC-2BA41486A93C}"/>
                </a:ext>
              </a:extLst>
            </p:cNvPr>
            <p:cNvSpPr/>
            <p:nvPr/>
          </p:nvSpPr>
          <p:spPr>
            <a:xfrm>
              <a:off x="4755537"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橢圓 32">
              <a:extLst>
                <a:ext uri="{FF2B5EF4-FFF2-40B4-BE49-F238E27FC236}">
                  <a16:creationId xmlns:a16="http://schemas.microsoft.com/office/drawing/2014/main" id="{61068E76-E9DB-491E-8DF8-A3C72B5C923D}"/>
                </a:ext>
              </a:extLst>
            </p:cNvPr>
            <p:cNvSpPr/>
            <p:nvPr/>
          </p:nvSpPr>
          <p:spPr>
            <a:xfrm>
              <a:off x="5597366"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橢圓 33">
              <a:extLst>
                <a:ext uri="{FF2B5EF4-FFF2-40B4-BE49-F238E27FC236}">
                  <a16:creationId xmlns:a16="http://schemas.microsoft.com/office/drawing/2014/main" id="{425AA32A-FE65-4146-BBA4-7B5F7DE546A3}"/>
                </a:ext>
              </a:extLst>
            </p:cNvPr>
            <p:cNvSpPr/>
            <p:nvPr/>
          </p:nvSpPr>
          <p:spPr>
            <a:xfrm>
              <a:off x="6439195"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橢圓 34">
              <a:extLst>
                <a:ext uri="{FF2B5EF4-FFF2-40B4-BE49-F238E27FC236}">
                  <a16:creationId xmlns:a16="http://schemas.microsoft.com/office/drawing/2014/main" id="{9AC55390-D510-4AA3-A7EC-F442824C2C74}"/>
                </a:ext>
              </a:extLst>
            </p:cNvPr>
            <p:cNvSpPr/>
            <p:nvPr/>
          </p:nvSpPr>
          <p:spPr>
            <a:xfrm>
              <a:off x="7281024"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橢圓 35">
              <a:extLst>
                <a:ext uri="{FF2B5EF4-FFF2-40B4-BE49-F238E27FC236}">
                  <a16:creationId xmlns:a16="http://schemas.microsoft.com/office/drawing/2014/main" id="{B994FF0D-F1A4-4294-8F65-FD7555938801}"/>
                </a:ext>
              </a:extLst>
            </p:cNvPr>
            <p:cNvSpPr/>
            <p:nvPr/>
          </p:nvSpPr>
          <p:spPr>
            <a:xfrm>
              <a:off x="4755537"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橢圓 36">
              <a:extLst>
                <a:ext uri="{FF2B5EF4-FFF2-40B4-BE49-F238E27FC236}">
                  <a16:creationId xmlns:a16="http://schemas.microsoft.com/office/drawing/2014/main" id="{B200B33C-0DA4-4909-B91F-8ADECE53DF4F}"/>
                </a:ext>
              </a:extLst>
            </p:cNvPr>
            <p:cNvSpPr/>
            <p:nvPr/>
          </p:nvSpPr>
          <p:spPr>
            <a:xfrm>
              <a:off x="5597366"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橢圓 37">
              <a:extLst>
                <a:ext uri="{FF2B5EF4-FFF2-40B4-BE49-F238E27FC236}">
                  <a16:creationId xmlns:a16="http://schemas.microsoft.com/office/drawing/2014/main" id="{6961CA01-913D-4814-812B-C68F3EC3F4E4}"/>
                </a:ext>
              </a:extLst>
            </p:cNvPr>
            <p:cNvSpPr/>
            <p:nvPr/>
          </p:nvSpPr>
          <p:spPr>
            <a:xfrm>
              <a:off x="6439195"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橢圓 38">
              <a:extLst>
                <a:ext uri="{FF2B5EF4-FFF2-40B4-BE49-F238E27FC236}">
                  <a16:creationId xmlns:a16="http://schemas.microsoft.com/office/drawing/2014/main" id="{DAD18149-14E4-4AB1-933C-2AC1FCBE2F1E}"/>
                </a:ext>
              </a:extLst>
            </p:cNvPr>
            <p:cNvSpPr/>
            <p:nvPr/>
          </p:nvSpPr>
          <p:spPr>
            <a:xfrm>
              <a:off x="7281024"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橢圓 39">
              <a:extLst>
                <a:ext uri="{FF2B5EF4-FFF2-40B4-BE49-F238E27FC236}">
                  <a16:creationId xmlns:a16="http://schemas.microsoft.com/office/drawing/2014/main" id="{CA9576D3-C179-4DB2-8E04-452C97AE0A72}"/>
                </a:ext>
              </a:extLst>
            </p:cNvPr>
            <p:cNvSpPr/>
            <p:nvPr/>
          </p:nvSpPr>
          <p:spPr>
            <a:xfrm>
              <a:off x="4755537"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橢圓 40">
              <a:extLst>
                <a:ext uri="{FF2B5EF4-FFF2-40B4-BE49-F238E27FC236}">
                  <a16:creationId xmlns:a16="http://schemas.microsoft.com/office/drawing/2014/main" id="{D1BA4185-F11E-4B5D-89EE-BCAEA3B27EAF}"/>
                </a:ext>
              </a:extLst>
            </p:cNvPr>
            <p:cNvSpPr/>
            <p:nvPr/>
          </p:nvSpPr>
          <p:spPr>
            <a:xfrm>
              <a:off x="5597366"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1">
              <a:extLst>
                <a:ext uri="{FF2B5EF4-FFF2-40B4-BE49-F238E27FC236}">
                  <a16:creationId xmlns:a16="http://schemas.microsoft.com/office/drawing/2014/main" id="{87826A64-788A-472E-AB03-75C749D614E1}"/>
                </a:ext>
              </a:extLst>
            </p:cNvPr>
            <p:cNvSpPr/>
            <p:nvPr/>
          </p:nvSpPr>
          <p:spPr>
            <a:xfrm>
              <a:off x="6439195"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橢圓 42">
              <a:extLst>
                <a:ext uri="{FF2B5EF4-FFF2-40B4-BE49-F238E27FC236}">
                  <a16:creationId xmlns:a16="http://schemas.microsoft.com/office/drawing/2014/main" id="{E9C65B7C-82D3-4D66-9B3D-AC22397F04BE}"/>
                </a:ext>
              </a:extLst>
            </p:cNvPr>
            <p:cNvSpPr/>
            <p:nvPr/>
          </p:nvSpPr>
          <p:spPr>
            <a:xfrm>
              <a:off x="7281024"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6" name="矩形: 圓角 45">
            <a:extLst>
              <a:ext uri="{FF2B5EF4-FFF2-40B4-BE49-F238E27FC236}">
                <a16:creationId xmlns:a16="http://schemas.microsoft.com/office/drawing/2014/main" id="{697A1CCE-F318-4EE4-B1C1-482A45174FA9}"/>
              </a:ext>
            </a:extLst>
          </p:cNvPr>
          <p:cNvSpPr/>
          <p:nvPr/>
        </p:nvSpPr>
        <p:spPr>
          <a:xfrm>
            <a:off x="5127462" y="301311"/>
            <a:ext cx="3825080" cy="3602678"/>
          </a:xfrm>
          <a:prstGeom prst="roundRect">
            <a:avLst/>
          </a:prstGeom>
          <a:noFill/>
          <a:ln w="38100" cap="flat" cmpd="sng" algn="ctr">
            <a:solidFill>
              <a:sysClr val="windowText" lastClr="000000"/>
            </a:solid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7" name="直線接點 47">
            <a:extLst>
              <a:ext uri="{FF2B5EF4-FFF2-40B4-BE49-F238E27FC236}">
                <a16:creationId xmlns:a16="http://schemas.microsoft.com/office/drawing/2014/main" id="{8A637AB8-0C60-42DD-A828-D6F01B0A36D1}"/>
              </a:ext>
            </a:extLst>
          </p:cNvPr>
          <p:cNvCxnSpPr>
            <a:cxnSpLocks/>
          </p:cNvCxnSpPr>
          <p:nvPr/>
        </p:nvCxnSpPr>
        <p:spPr>
          <a:xfrm>
            <a:off x="3034749" y="4355725"/>
            <a:ext cx="1107769" cy="0"/>
          </a:xfrm>
          <a:prstGeom prst="line">
            <a:avLst/>
          </a:prstGeom>
          <a:noFill/>
          <a:ln w="38100" cap="flat" cmpd="sng" algn="ctr">
            <a:solidFill>
              <a:sysClr val="windowText" lastClr="000000"/>
            </a:solidFill>
            <a:prstDash val="sysDot"/>
            <a:miter lim="800000"/>
          </a:ln>
          <a:effectLst/>
        </p:spPr>
      </p:cxnSp>
      <p:cxnSp>
        <p:nvCxnSpPr>
          <p:cNvPr id="48" name="直線接點 48">
            <a:extLst>
              <a:ext uri="{FF2B5EF4-FFF2-40B4-BE49-F238E27FC236}">
                <a16:creationId xmlns:a16="http://schemas.microsoft.com/office/drawing/2014/main" id="{A616B1FB-8FE7-46E8-90BC-13D84CB276B7}"/>
              </a:ext>
            </a:extLst>
          </p:cNvPr>
          <p:cNvCxnSpPr>
            <a:cxnSpLocks/>
          </p:cNvCxnSpPr>
          <p:nvPr/>
        </p:nvCxnSpPr>
        <p:spPr>
          <a:xfrm>
            <a:off x="4142518" y="2121299"/>
            <a:ext cx="0" cy="2234426"/>
          </a:xfrm>
          <a:prstGeom prst="line">
            <a:avLst/>
          </a:prstGeom>
          <a:noFill/>
          <a:ln w="38100" cap="flat" cmpd="sng" algn="ctr">
            <a:solidFill>
              <a:sysClr val="windowText" lastClr="000000"/>
            </a:solidFill>
            <a:prstDash val="sysDot"/>
            <a:miter lim="800000"/>
          </a:ln>
          <a:effectLst/>
        </p:spPr>
      </p:cxnSp>
      <p:sp>
        <p:nvSpPr>
          <p:cNvPr id="49" name="文字方塊 51">
            <a:extLst>
              <a:ext uri="{FF2B5EF4-FFF2-40B4-BE49-F238E27FC236}">
                <a16:creationId xmlns:a16="http://schemas.microsoft.com/office/drawing/2014/main" id="{6BAFF7C7-27C4-413B-BA1A-B98A06CA5AA8}"/>
              </a:ext>
            </a:extLst>
          </p:cNvPr>
          <p:cNvSpPr txBox="1"/>
          <p:nvPr/>
        </p:nvSpPr>
        <p:spPr>
          <a:xfrm>
            <a:off x="770640" y="3395136"/>
            <a:ext cx="932745" cy="830997"/>
          </a:xfrm>
          <a:prstGeom prst="rect">
            <a:avLst/>
          </a:prstGeom>
          <a:noFill/>
        </p:spPr>
        <p:txBody>
          <a:bodyPr wrap="square" rtlCol="0">
            <a:spAutoFit/>
          </a:bodyPr>
          <a:lstStyle/>
          <a:p>
            <a:pPr algn="ctr" defTabSz="457200"/>
            <a:r>
              <a:rPr lang="en-US" altLang="zh-TW" sz="2400" dirty="0">
                <a:solidFill>
                  <a:srgbClr val="FF0000"/>
                </a:solidFill>
                <a:latin typeface="Calibri" panose="020F0502020204030204"/>
                <a:ea typeface="新細明體" panose="02020500000000000000" pitchFamily="18" charset="-120"/>
              </a:rPr>
              <a:t>64</a:t>
            </a:r>
            <a:r>
              <a:rPr lang="en-US" altLang="zh-TW" sz="2400" dirty="0">
                <a:solidFill>
                  <a:prstClr val="black"/>
                </a:solidFill>
                <a:latin typeface="Calibri" panose="020F0502020204030204"/>
                <a:ea typeface="新細明體" panose="02020500000000000000" pitchFamily="18" charset="-120"/>
              </a:rPr>
              <a:t> filters</a:t>
            </a:r>
            <a:endParaRPr lang="zh-TW" altLang="en-US" sz="2400" dirty="0">
              <a:solidFill>
                <a:prstClr val="black"/>
              </a:solidFill>
              <a:latin typeface="Calibri" panose="020F0502020204030204"/>
              <a:ea typeface="新細明體" panose="02020500000000000000" pitchFamily="18" charset="-120"/>
            </a:endParaRPr>
          </a:p>
        </p:txBody>
      </p:sp>
      <p:sp>
        <p:nvSpPr>
          <p:cNvPr id="50" name="文字方塊 52">
            <a:extLst>
              <a:ext uri="{FF2B5EF4-FFF2-40B4-BE49-F238E27FC236}">
                <a16:creationId xmlns:a16="http://schemas.microsoft.com/office/drawing/2014/main" id="{D0DF88D8-08E5-406E-AB00-BFA92BF75942}"/>
              </a:ext>
            </a:extLst>
          </p:cNvPr>
          <p:cNvSpPr txBox="1"/>
          <p:nvPr/>
        </p:nvSpPr>
        <p:spPr>
          <a:xfrm>
            <a:off x="4962122" y="3874548"/>
            <a:ext cx="4266345"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“Image” with </a:t>
            </a:r>
            <a:r>
              <a:rPr lang="en-US" altLang="zh-TW" sz="2400" dirty="0">
                <a:solidFill>
                  <a:srgbClr val="FF0000"/>
                </a:solidFill>
                <a:latin typeface="Calibri" panose="020F0502020204030204"/>
                <a:ea typeface="新細明體" panose="02020500000000000000" pitchFamily="18" charset="-120"/>
              </a:rPr>
              <a:t>64</a:t>
            </a:r>
            <a:r>
              <a:rPr lang="en-US" altLang="zh-TW" sz="2400" dirty="0">
                <a:solidFill>
                  <a:prstClr val="black"/>
                </a:solidFill>
                <a:latin typeface="Calibri" panose="020F0502020204030204"/>
                <a:ea typeface="新細明體" panose="02020500000000000000" pitchFamily="18" charset="-120"/>
              </a:rPr>
              <a:t> channels</a:t>
            </a:r>
            <a:endParaRPr lang="zh-TW" altLang="en-US" sz="2400" dirty="0">
              <a:solidFill>
                <a:prstClr val="black"/>
              </a:solidFill>
              <a:latin typeface="Calibri" panose="020F0502020204030204"/>
              <a:ea typeface="新細明體" panose="02020500000000000000" pitchFamily="18" charset="-120"/>
            </a:endParaRPr>
          </a:p>
        </p:txBody>
      </p:sp>
      <p:sp>
        <p:nvSpPr>
          <p:cNvPr id="51" name="文字方塊 60">
            <a:extLst>
              <a:ext uri="{FF2B5EF4-FFF2-40B4-BE49-F238E27FC236}">
                <a16:creationId xmlns:a16="http://schemas.microsoft.com/office/drawing/2014/main" id="{847233AC-1516-4BE9-91A0-87865A373A23}"/>
              </a:ext>
            </a:extLst>
          </p:cNvPr>
          <p:cNvSpPr txBox="1"/>
          <p:nvPr/>
        </p:nvSpPr>
        <p:spPr>
          <a:xfrm>
            <a:off x="1194952" y="667417"/>
            <a:ext cx="3825079" cy="584775"/>
          </a:xfrm>
          <a:prstGeom prst="rect">
            <a:avLst/>
          </a:prstGeom>
          <a:noFill/>
        </p:spPr>
        <p:txBody>
          <a:bodyPr wrap="square">
            <a:spAutoFit/>
          </a:bodyPr>
          <a:lstStyle/>
          <a:p>
            <a:pPr defTabSz="457200"/>
            <a:r>
              <a:rPr lang="en-US" altLang="zh-TW" sz="3200" b="1" i="1" u="sng" dirty="0">
                <a:solidFill>
                  <a:prstClr val="black"/>
                </a:solidFill>
                <a:latin typeface="Calibri" panose="020F0502020204030204"/>
                <a:ea typeface="新細明體" panose="02020500000000000000" pitchFamily="18" charset="-120"/>
              </a:rPr>
              <a:t>Convolutional Layer</a:t>
            </a:r>
            <a:endParaRPr lang="zh-TW" altLang="en-US" sz="3200" b="1" i="1" u="sng" dirty="0">
              <a:solidFill>
                <a:prstClr val="black"/>
              </a:solidFill>
              <a:latin typeface="Calibri" panose="020F0502020204030204"/>
              <a:ea typeface="新細明體" panose="02020500000000000000" pitchFamily="18" charset="-120"/>
            </a:endParaRPr>
          </a:p>
        </p:txBody>
      </p:sp>
      <p:cxnSp>
        <p:nvCxnSpPr>
          <p:cNvPr id="52" name="直線接點 72">
            <a:extLst>
              <a:ext uri="{FF2B5EF4-FFF2-40B4-BE49-F238E27FC236}">
                <a16:creationId xmlns:a16="http://schemas.microsoft.com/office/drawing/2014/main" id="{E525B4D1-E2B6-40FB-B822-46C68589F31A}"/>
              </a:ext>
            </a:extLst>
          </p:cNvPr>
          <p:cNvCxnSpPr>
            <a:cxnSpLocks/>
          </p:cNvCxnSpPr>
          <p:nvPr/>
        </p:nvCxnSpPr>
        <p:spPr>
          <a:xfrm>
            <a:off x="4142518" y="2050858"/>
            <a:ext cx="872742" cy="0"/>
          </a:xfrm>
          <a:prstGeom prst="line">
            <a:avLst/>
          </a:prstGeom>
          <a:noFill/>
          <a:ln w="38100" cap="flat" cmpd="sng" algn="ctr">
            <a:solidFill>
              <a:sysClr val="windowText" lastClr="000000"/>
            </a:solidFill>
            <a:prstDash val="sysDot"/>
            <a:miter lim="800000"/>
          </a:ln>
          <a:effectLst/>
        </p:spPr>
      </p:cxnSp>
    </p:spTree>
    <p:extLst>
      <p:ext uri="{BB962C8B-B14F-4D97-AF65-F5344CB8AC3E}">
        <p14:creationId xmlns:p14="http://schemas.microsoft.com/office/powerpoint/2010/main" val="99510835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a:xfrm>
            <a:off x="7848600" y="6413500"/>
            <a:ext cx="1012202" cy="229194"/>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Picture 2" descr="http://s.hswstatic.com/gif/whiskers-sam.jpg">
            <a:extLst>
              <a:ext uri="{FF2B5EF4-FFF2-40B4-BE49-F238E27FC236}">
                <a16:creationId xmlns:a16="http://schemas.microsoft.com/office/drawing/2014/main" id="{51EA1663-0357-4F96-9F88-22750A491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007" y="1710819"/>
            <a:ext cx="1880057" cy="127843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4DCD37BD-A5D2-407A-BDCD-E55CDF1F5F57}"/>
              </a:ext>
            </a:extLst>
          </p:cNvPr>
          <p:cNvSpPr/>
          <p:nvPr/>
        </p:nvSpPr>
        <p:spPr>
          <a:xfrm>
            <a:off x="1442287" y="3448795"/>
            <a:ext cx="1743855" cy="590754"/>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Convolution</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向下箭號 11">
            <a:extLst>
              <a:ext uri="{FF2B5EF4-FFF2-40B4-BE49-F238E27FC236}">
                <a16:creationId xmlns:a16="http://schemas.microsoft.com/office/drawing/2014/main" id="{07C56DC9-0A29-4545-9DF7-75A6EB5454A8}"/>
              </a:ext>
            </a:extLst>
          </p:cNvPr>
          <p:cNvSpPr/>
          <p:nvPr/>
        </p:nvSpPr>
        <p:spPr>
          <a:xfrm>
            <a:off x="2061984" y="2971049"/>
            <a:ext cx="547931" cy="469009"/>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向下箭號 17">
            <a:extLst>
              <a:ext uri="{FF2B5EF4-FFF2-40B4-BE49-F238E27FC236}">
                <a16:creationId xmlns:a16="http://schemas.microsoft.com/office/drawing/2014/main" id="{0994077C-39DD-44A2-865F-5136DFC9FDDF}"/>
              </a:ext>
            </a:extLst>
          </p:cNvPr>
          <p:cNvSpPr/>
          <p:nvPr/>
        </p:nvSpPr>
        <p:spPr>
          <a:xfrm>
            <a:off x="2061984" y="4081831"/>
            <a:ext cx="547931" cy="469009"/>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46A5F845-7A76-4535-A04D-AD24656A5F08}"/>
              </a:ext>
            </a:extLst>
          </p:cNvPr>
          <p:cNvSpPr/>
          <p:nvPr/>
        </p:nvSpPr>
        <p:spPr>
          <a:xfrm>
            <a:off x="1442287" y="4600185"/>
            <a:ext cx="1743855" cy="590754"/>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Convolution</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向下箭號 17">
            <a:extLst>
              <a:ext uri="{FF2B5EF4-FFF2-40B4-BE49-F238E27FC236}">
                <a16:creationId xmlns:a16="http://schemas.microsoft.com/office/drawing/2014/main" id="{706B2886-D241-4417-B146-7B0C37E086B3}"/>
              </a:ext>
            </a:extLst>
          </p:cNvPr>
          <p:cNvSpPr/>
          <p:nvPr/>
        </p:nvSpPr>
        <p:spPr>
          <a:xfrm>
            <a:off x="2061984" y="5233221"/>
            <a:ext cx="547931" cy="469009"/>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0">
            <a:extLst>
              <a:ext uri="{FF2B5EF4-FFF2-40B4-BE49-F238E27FC236}">
                <a16:creationId xmlns:a16="http://schemas.microsoft.com/office/drawing/2014/main" id="{E53620AE-C0CC-4584-85FA-861F444EB72C}"/>
              </a:ext>
            </a:extLst>
          </p:cNvPr>
          <p:cNvSpPr txBox="1"/>
          <p:nvPr/>
        </p:nvSpPr>
        <p:spPr>
          <a:xfrm rot="5400000">
            <a:off x="2032184" y="5770688"/>
            <a:ext cx="787136" cy="537634"/>
          </a:xfrm>
          <a:prstGeom prst="rect">
            <a:avLst/>
          </a:prstGeom>
          <a:noFill/>
        </p:spPr>
        <p:txBody>
          <a:bodyPr wrap="square" rtlCol="0">
            <a:spAutoFit/>
          </a:bodyPr>
          <a:lstStyle/>
          <a:p>
            <a:pPr defTabSz="457200">
              <a:defRPr/>
            </a:pPr>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grpSp>
        <p:nvGrpSpPr>
          <p:cNvPr id="13" name="群組 44">
            <a:extLst>
              <a:ext uri="{FF2B5EF4-FFF2-40B4-BE49-F238E27FC236}">
                <a16:creationId xmlns:a16="http://schemas.microsoft.com/office/drawing/2014/main" id="{393CB9C6-4777-4229-9AEF-AA6DE758A85D}"/>
              </a:ext>
            </a:extLst>
          </p:cNvPr>
          <p:cNvGrpSpPr/>
          <p:nvPr/>
        </p:nvGrpSpPr>
        <p:grpSpPr>
          <a:xfrm>
            <a:off x="5193383" y="399969"/>
            <a:ext cx="3134272" cy="3001155"/>
            <a:chOff x="4572000" y="2134622"/>
            <a:chExt cx="3429024" cy="3386185"/>
          </a:xfrm>
        </p:grpSpPr>
        <p:sp>
          <p:nvSpPr>
            <p:cNvPr id="14" name="橢圓 11">
              <a:extLst>
                <a:ext uri="{FF2B5EF4-FFF2-40B4-BE49-F238E27FC236}">
                  <a16:creationId xmlns:a16="http://schemas.microsoft.com/office/drawing/2014/main" id="{ABEEFF69-7447-485D-8A7B-D7CE40D7F89B}"/>
                </a:ext>
              </a:extLst>
            </p:cNvPr>
            <p:cNvSpPr/>
            <p:nvPr/>
          </p:nvSpPr>
          <p:spPr>
            <a:xfrm>
              <a:off x="4572000"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橢圓 12">
              <a:extLst>
                <a:ext uri="{FF2B5EF4-FFF2-40B4-BE49-F238E27FC236}">
                  <a16:creationId xmlns:a16="http://schemas.microsoft.com/office/drawing/2014/main" id="{C2686219-98F7-4A57-9B93-60F18111824F}"/>
                </a:ext>
              </a:extLst>
            </p:cNvPr>
            <p:cNvSpPr/>
            <p:nvPr/>
          </p:nvSpPr>
          <p:spPr>
            <a:xfrm>
              <a:off x="5413829"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橢圓 13">
              <a:extLst>
                <a:ext uri="{FF2B5EF4-FFF2-40B4-BE49-F238E27FC236}">
                  <a16:creationId xmlns:a16="http://schemas.microsoft.com/office/drawing/2014/main" id="{1486D861-B5A3-4A26-89F7-ED1014E5C2EF}"/>
                </a:ext>
              </a:extLst>
            </p:cNvPr>
            <p:cNvSpPr/>
            <p:nvPr/>
          </p:nvSpPr>
          <p:spPr>
            <a:xfrm>
              <a:off x="6255658"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橢圓 14">
              <a:extLst>
                <a:ext uri="{FF2B5EF4-FFF2-40B4-BE49-F238E27FC236}">
                  <a16:creationId xmlns:a16="http://schemas.microsoft.com/office/drawing/2014/main" id="{E6C8B210-EFE9-4C97-A8E6-45D27DC72C63}"/>
                </a:ext>
              </a:extLst>
            </p:cNvPr>
            <p:cNvSpPr/>
            <p:nvPr/>
          </p:nvSpPr>
          <p:spPr>
            <a:xfrm>
              <a:off x="7097487"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橢圓 15">
              <a:extLst>
                <a:ext uri="{FF2B5EF4-FFF2-40B4-BE49-F238E27FC236}">
                  <a16:creationId xmlns:a16="http://schemas.microsoft.com/office/drawing/2014/main" id="{83949C1C-E996-4E63-9EEC-7EC9C5C512C1}"/>
                </a:ext>
              </a:extLst>
            </p:cNvPr>
            <p:cNvSpPr/>
            <p:nvPr/>
          </p:nvSpPr>
          <p:spPr>
            <a:xfrm>
              <a:off x="4572000"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橢圓 16">
              <a:extLst>
                <a:ext uri="{FF2B5EF4-FFF2-40B4-BE49-F238E27FC236}">
                  <a16:creationId xmlns:a16="http://schemas.microsoft.com/office/drawing/2014/main" id="{8DD038C0-8FE1-4CF0-A7C7-AFC1104FE5E9}"/>
                </a:ext>
              </a:extLst>
            </p:cNvPr>
            <p:cNvSpPr/>
            <p:nvPr/>
          </p:nvSpPr>
          <p:spPr>
            <a:xfrm>
              <a:off x="5413829"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橢圓 17">
              <a:extLst>
                <a:ext uri="{FF2B5EF4-FFF2-40B4-BE49-F238E27FC236}">
                  <a16:creationId xmlns:a16="http://schemas.microsoft.com/office/drawing/2014/main" id="{8165843D-EF93-450C-A26A-94EFD121463D}"/>
                </a:ext>
              </a:extLst>
            </p:cNvPr>
            <p:cNvSpPr/>
            <p:nvPr/>
          </p:nvSpPr>
          <p:spPr>
            <a:xfrm>
              <a:off x="6255658"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橢圓 18">
              <a:extLst>
                <a:ext uri="{FF2B5EF4-FFF2-40B4-BE49-F238E27FC236}">
                  <a16:creationId xmlns:a16="http://schemas.microsoft.com/office/drawing/2014/main" id="{E6841958-83DD-4D36-B372-40978E8D77EF}"/>
                </a:ext>
              </a:extLst>
            </p:cNvPr>
            <p:cNvSpPr/>
            <p:nvPr/>
          </p:nvSpPr>
          <p:spPr>
            <a:xfrm>
              <a:off x="7097487"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橢圓 19">
              <a:extLst>
                <a:ext uri="{FF2B5EF4-FFF2-40B4-BE49-F238E27FC236}">
                  <a16:creationId xmlns:a16="http://schemas.microsoft.com/office/drawing/2014/main" id="{E0CBFCA7-B2E4-41E7-9E6D-25918674E254}"/>
                </a:ext>
              </a:extLst>
            </p:cNvPr>
            <p:cNvSpPr/>
            <p:nvPr/>
          </p:nvSpPr>
          <p:spPr>
            <a:xfrm>
              <a:off x="4572000"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橢圓 20">
              <a:extLst>
                <a:ext uri="{FF2B5EF4-FFF2-40B4-BE49-F238E27FC236}">
                  <a16:creationId xmlns:a16="http://schemas.microsoft.com/office/drawing/2014/main" id="{0D2B5A52-0FFD-4AA4-85FC-4EA3E2A76764}"/>
                </a:ext>
              </a:extLst>
            </p:cNvPr>
            <p:cNvSpPr/>
            <p:nvPr/>
          </p:nvSpPr>
          <p:spPr>
            <a:xfrm>
              <a:off x="5413829"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橢圓 21">
              <a:extLst>
                <a:ext uri="{FF2B5EF4-FFF2-40B4-BE49-F238E27FC236}">
                  <a16:creationId xmlns:a16="http://schemas.microsoft.com/office/drawing/2014/main" id="{FA12BE5D-5559-4F28-9380-668E226BB9C5}"/>
                </a:ext>
              </a:extLst>
            </p:cNvPr>
            <p:cNvSpPr/>
            <p:nvPr/>
          </p:nvSpPr>
          <p:spPr>
            <a:xfrm>
              <a:off x="6255658"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橢圓 22">
              <a:extLst>
                <a:ext uri="{FF2B5EF4-FFF2-40B4-BE49-F238E27FC236}">
                  <a16:creationId xmlns:a16="http://schemas.microsoft.com/office/drawing/2014/main" id="{1FEEED39-7417-4E7E-8E93-DEC99F0A8E6F}"/>
                </a:ext>
              </a:extLst>
            </p:cNvPr>
            <p:cNvSpPr/>
            <p:nvPr/>
          </p:nvSpPr>
          <p:spPr>
            <a:xfrm>
              <a:off x="7097487"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橢圓 23">
              <a:extLst>
                <a:ext uri="{FF2B5EF4-FFF2-40B4-BE49-F238E27FC236}">
                  <a16:creationId xmlns:a16="http://schemas.microsoft.com/office/drawing/2014/main" id="{DF171CFD-FC8D-4374-8538-5410189CA946}"/>
                </a:ext>
              </a:extLst>
            </p:cNvPr>
            <p:cNvSpPr/>
            <p:nvPr/>
          </p:nvSpPr>
          <p:spPr>
            <a:xfrm>
              <a:off x="4572000"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橢圓 24">
              <a:extLst>
                <a:ext uri="{FF2B5EF4-FFF2-40B4-BE49-F238E27FC236}">
                  <a16:creationId xmlns:a16="http://schemas.microsoft.com/office/drawing/2014/main" id="{6CF49166-4720-4515-BA51-AF519D6B24B5}"/>
                </a:ext>
              </a:extLst>
            </p:cNvPr>
            <p:cNvSpPr/>
            <p:nvPr/>
          </p:nvSpPr>
          <p:spPr>
            <a:xfrm>
              <a:off x="5413829"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橢圓 25">
              <a:extLst>
                <a:ext uri="{FF2B5EF4-FFF2-40B4-BE49-F238E27FC236}">
                  <a16:creationId xmlns:a16="http://schemas.microsoft.com/office/drawing/2014/main" id="{F06AB319-5269-4A08-85C8-136D5EF181E3}"/>
                </a:ext>
              </a:extLst>
            </p:cNvPr>
            <p:cNvSpPr/>
            <p:nvPr/>
          </p:nvSpPr>
          <p:spPr>
            <a:xfrm>
              <a:off x="6255658"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橢圓 26">
              <a:extLst>
                <a:ext uri="{FF2B5EF4-FFF2-40B4-BE49-F238E27FC236}">
                  <a16:creationId xmlns:a16="http://schemas.microsoft.com/office/drawing/2014/main" id="{65714F55-74F2-45E6-8C64-B1EBE72083FA}"/>
                </a:ext>
              </a:extLst>
            </p:cNvPr>
            <p:cNvSpPr/>
            <p:nvPr/>
          </p:nvSpPr>
          <p:spPr>
            <a:xfrm>
              <a:off x="7097487"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橢圓 27">
              <a:extLst>
                <a:ext uri="{FF2B5EF4-FFF2-40B4-BE49-F238E27FC236}">
                  <a16:creationId xmlns:a16="http://schemas.microsoft.com/office/drawing/2014/main" id="{FC26FC40-4F61-405E-B4F1-2DBBB2706DAC}"/>
                </a:ext>
              </a:extLst>
            </p:cNvPr>
            <p:cNvSpPr/>
            <p:nvPr/>
          </p:nvSpPr>
          <p:spPr>
            <a:xfrm>
              <a:off x="4755537"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橢圓 28">
              <a:extLst>
                <a:ext uri="{FF2B5EF4-FFF2-40B4-BE49-F238E27FC236}">
                  <a16:creationId xmlns:a16="http://schemas.microsoft.com/office/drawing/2014/main" id="{487547A6-7B1E-446F-83AD-F70DFDA0FE18}"/>
                </a:ext>
              </a:extLst>
            </p:cNvPr>
            <p:cNvSpPr/>
            <p:nvPr/>
          </p:nvSpPr>
          <p:spPr>
            <a:xfrm>
              <a:off x="5597366"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橢圓 29">
              <a:extLst>
                <a:ext uri="{FF2B5EF4-FFF2-40B4-BE49-F238E27FC236}">
                  <a16:creationId xmlns:a16="http://schemas.microsoft.com/office/drawing/2014/main" id="{5F4A92C1-649E-46D0-BE88-92FD4F8B5D0A}"/>
                </a:ext>
              </a:extLst>
            </p:cNvPr>
            <p:cNvSpPr/>
            <p:nvPr/>
          </p:nvSpPr>
          <p:spPr>
            <a:xfrm>
              <a:off x="6439195"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30">
              <a:extLst>
                <a:ext uri="{FF2B5EF4-FFF2-40B4-BE49-F238E27FC236}">
                  <a16:creationId xmlns:a16="http://schemas.microsoft.com/office/drawing/2014/main" id="{9D3EF552-7AA0-48F6-B689-E1AC23FF103A}"/>
                </a:ext>
              </a:extLst>
            </p:cNvPr>
            <p:cNvSpPr/>
            <p:nvPr/>
          </p:nvSpPr>
          <p:spPr>
            <a:xfrm>
              <a:off x="7281024"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31">
              <a:extLst>
                <a:ext uri="{FF2B5EF4-FFF2-40B4-BE49-F238E27FC236}">
                  <a16:creationId xmlns:a16="http://schemas.microsoft.com/office/drawing/2014/main" id="{08F9B99A-94F4-49DB-A24E-07134BCB3839}"/>
                </a:ext>
              </a:extLst>
            </p:cNvPr>
            <p:cNvSpPr/>
            <p:nvPr/>
          </p:nvSpPr>
          <p:spPr>
            <a:xfrm>
              <a:off x="4755537"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橢圓 32">
              <a:extLst>
                <a:ext uri="{FF2B5EF4-FFF2-40B4-BE49-F238E27FC236}">
                  <a16:creationId xmlns:a16="http://schemas.microsoft.com/office/drawing/2014/main" id="{EF1B89D1-DB65-4A97-A752-463C92AC954D}"/>
                </a:ext>
              </a:extLst>
            </p:cNvPr>
            <p:cNvSpPr/>
            <p:nvPr/>
          </p:nvSpPr>
          <p:spPr>
            <a:xfrm>
              <a:off x="5597366"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橢圓 33">
              <a:extLst>
                <a:ext uri="{FF2B5EF4-FFF2-40B4-BE49-F238E27FC236}">
                  <a16:creationId xmlns:a16="http://schemas.microsoft.com/office/drawing/2014/main" id="{09EF4205-B764-44F5-A701-0B1AC5CA7483}"/>
                </a:ext>
              </a:extLst>
            </p:cNvPr>
            <p:cNvSpPr/>
            <p:nvPr/>
          </p:nvSpPr>
          <p:spPr>
            <a:xfrm>
              <a:off x="6439195"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橢圓 34">
              <a:extLst>
                <a:ext uri="{FF2B5EF4-FFF2-40B4-BE49-F238E27FC236}">
                  <a16:creationId xmlns:a16="http://schemas.microsoft.com/office/drawing/2014/main" id="{D02823D2-B6A3-4759-8C69-7E9106CBFFF1}"/>
                </a:ext>
              </a:extLst>
            </p:cNvPr>
            <p:cNvSpPr/>
            <p:nvPr/>
          </p:nvSpPr>
          <p:spPr>
            <a:xfrm>
              <a:off x="7281024"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橢圓 35">
              <a:extLst>
                <a:ext uri="{FF2B5EF4-FFF2-40B4-BE49-F238E27FC236}">
                  <a16:creationId xmlns:a16="http://schemas.microsoft.com/office/drawing/2014/main" id="{540EB9B9-0728-4E5E-ACB5-F3421D1D771C}"/>
                </a:ext>
              </a:extLst>
            </p:cNvPr>
            <p:cNvSpPr/>
            <p:nvPr/>
          </p:nvSpPr>
          <p:spPr>
            <a:xfrm>
              <a:off x="4755537"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橢圓 36">
              <a:extLst>
                <a:ext uri="{FF2B5EF4-FFF2-40B4-BE49-F238E27FC236}">
                  <a16:creationId xmlns:a16="http://schemas.microsoft.com/office/drawing/2014/main" id="{C527A3BF-E251-407E-91DF-331B3D0314A4}"/>
                </a:ext>
              </a:extLst>
            </p:cNvPr>
            <p:cNvSpPr/>
            <p:nvPr/>
          </p:nvSpPr>
          <p:spPr>
            <a:xfrm>
              <a:off x="5597366"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橢圓 37">
              <a:extLst>
                <a:ext uri="{FF2B5EF4-FFF2-40B4-BE49-F238E27FC236}">
                  <a16:creationId xmlns:a16="http://schemas.microsoft.com/office/drawing/2014/main" id="{E06B9857-843A-4BEB-8679-FF066865108B}"/>
                </a:ext>
              </a:extLst>
            </p:cNvPr>
            <p:cNvSpPr/>
            <p:nvPr/>
          </p:nvSpPr>
          <p:spPr>
            <a:xfrm>
              <a:off x="6439195"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橢圓 38">
              <a:extLst>
                <a:ext uri="{FF2B5EF4-FFF2-40B4-BE49-F238E27FC236}">
                  <a16:creationId xmlns:a16="http://schemas.microsoft.com/office/drawing/2014/main" id="{F5F31E30-4FA4-41B0-9533-F4B1E62D692D}"/>
                </a:ext>
              </a:extLst>
            </p:cNvPr>
            <p:cNvSpPr/>
            <p:nvPr/>
          </p:nvSpPr>
          <p:spPr>
            <a:xfrm>
              <a:off x="7281024"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橢圓 39">
              <a:extLst>
                <a:ext uri="{FF2B5EF4-FFF2-40B4-BE49-F238E27FC236}">
                  <a16:creationId xmlns:a16="http://schemas.microsoft.com/office/drawing/2014/main" id="{F3331D80-62B5-4686-A31D-2D9E5A6116C4}"/>
                </a:ext>
              </a:extLst>
            </p:cNvPr>
            <p:cNvSpPr/>
            <p:nvPr/>
          </p:nvSpPr>
          <p:spPr>
            <a:xfrm>
              <a:off x="4755537"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橢圓 40">
              <a:extLst>
                <a:ext uri="{FF2B5EF4-FFF2-40B4-BE49-F238E27FC236}">
                  <a16:creationId xmlns:a16="http://schemas.microsoft.com/office/drawing/2014/main" id="{01D49100-AA1C-4A49-A72C-AD0789D18E46}"/>
                </a:ext>
              </a:extLst>
            </p:cNvPr>
            <p:cNvSpPr/>
            <p:nvPr/>
          </p:nvSpPr>
          <p:spPr>
            <a:xfrm>
              <a:off x="5597366"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1">
              <a:extLst>
                <a:ext uri="{FF2B5EF4-FFF2-40B4-BE49-F238E27FC236}">
                  <a16:creationId xmlns:a16="http://schemas.microsoft.com/office/drawing/2014/main" id="{705D3C07-814A-49E3-A4A2-05A90C8A17AE}"/>
                </a:ext>
              </a:extLst>
            </p:cNvPr>
            <p:cNvSpPr/>
            <p:nvPr/>
          </p:nvSpPr>
          <p:spPr>
            <a:xfrm>
              <a:off x="6439195"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橢圓 42">
              <a:extLst>
                <a:ext uri="{FF2B5EF4-FFF2-40B4-BE49-F238E27FC236}">
                  <a16:creationId xmlns:a16="http://schemas.microsoft.com/office/drawing/2014/main" id="{358CD2BF-D0CA-4818-A081-0D18FF789786}"/>
                </a:ext>
              </a:extLst>
            </p:cNvPr>
            <p:cNvSpPr/>
            <p:nvPr/>
          </p:nvSpPr>
          <p:spPr>
            <a:xfrm>
              <a:off x="7281024"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6" name="矩形: 圓角 45">
            <a:extLst>
              <a:ext uri="{FF2B5EF4-FFF2-40B4-BE49-F238E27FC236}">
                <a16:creationId xmlns:a16="http://schemas.microsoft.com/office/drawing/2014/main" id="{922CDC0C-1F97-4764-96C1-77FDA2E36CB9}"/>
              </a:ext>
            </a:extLst>
          </p:cNvPr>
          <p:cNvSpPr/>
          <p:nvPr/>
        </p:nvSpPr>
        <p:spPr>
          <a:xfrm>
            <a:off x="4943540" y="248320"/>
            <a:ext cx="3544501" cy="3287988"/>
          </a:xfrm>
          <a:prstGeom prst="roundRect">
            <a:avLst/>
          </a:prstGeom>
          <a:noFill/>
          <a:ln w="38100" cap="flat" cmpd="sng" algn="ctr">
            <a:solidFill>
              <a:sysClr val="windowText" lastClr="000000"/>
            </a:solid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7" name="直線接點 47">
            <a:extLst>
              <a:ext uri="{FF2B5EF4-FFF2-40B4-BE49-F238E27FC236}">
                <a16:creationId xmlns:a16="http://schemas.microsoft.com/office/drawing/2014/main" id="{9B5EC8AE-B9DF-4B3F-986F-7E624F057DCE}"/>
              </a:ext>
            </a:extLst>
          </p:cNvPr>
          <p:cNvCxnSpPr>
            <a:cxnSpLocks/>
          </p:cNvCxnSpPr>
          <p:nvPr/>
        </p:nvCxnSpPr>
        <p:spPr>
          <a:xfrm>
            <a:off x="2764405" y="4302734"/>
            <a:ext cx="1112318" cy="0"/>
          </a:xfrm>
          <a:prstGeom prst="line">
            <a:avLst/>
          </a:prstGeom>
          <a:noFill/>
          <a:ln w="38100" cap="flat" cmpd="sng" algn="ctr">
            <a:solidFill>
              <a:sysClr val="windowText" lastClr="000000"/>
            </a:solidFill>
            <a:prstDash val="sysDot"/>
            <a:miter lim="800000"/>
          </a:ln>
          <a:effectLst/>
        </p:spPr>
      </p:cxnSp>
      <p:cxnSp>
        <p:nvCxnSpPr>
          <p:cNvPr id="48" name="直線接點 48">
            <a:extLst>
              <a:ext uri="{FF2B5EF4-FFF2-40B4-BE49-F238E27FC236}">
                <a16:creationId xmlns:a16="http://schemas.microsoft.com/office/drawing/2014/main" id="{1360779C-7989-44E5-A4F9-E14175EE01BD}"/>
              </a:ext>
            </a:extLst>
          </p:cNvPr>
          <p:cNvCxnSpPr>
            <a:cxnSpLocks/>
          </p:cNvCxnSpPr>
          <p:nvPr/>
        </p:nvCxnSpPr>
        <p:spPr>
          <a:xfrm>
            <a:off x="3872174" y="2068308"/>
            <a:ext cx="28702" cy="2247827"/>
          </a:xfrm>
          <a:prstGeom prst="line">
            <a:avLst/>
          </a:prstGeom>
          <a:noFill/>
          <a:ln w="38100" cap="flat" cmpd="sng" algn="ctr">
            <a:solidFill>
              <a:sysClr val="windowText" lastClr="000000"/>
            </a:solidFill>
            <a:prstDash val="sysDot"/>
            <a:miter lim="800000"/>
          </a:ln>
          <a:effectLst/>
        </p:spPr>
      </p:cxnSp>
      <p:sp>
        <p:nvSpPr>
          <p:cNvPr id="49" name="文字方塊 51">
            <a:extLst>
              <a:ext uri="{FF2B5EF4-FFF2-40B4-BE49-F238E27FC236}">
                <a16:creationId xmlns:a16="http://schemas.microsoft.com/office/drawing/2014/main" id="{AEC03C52-70DE-4706-9201-34B8379213F9}"/>
              </a:ext>
            </a:extLst>
          </p:cNvPr>
          <p:cNvSpPr txBox="1"/>
          <p:nvPr/>
        </p:nvSpPr>
        <p:spPr>
          <a:xfrm>
            <a:off x="500296" y="3342145"/>
            <a:ext cx="936575" cy="830997"/>
          </a:xfrm>
          <a:prstGeom prst="rect">
            <a:avLst/>
          </a:prstGeom>
          <a:noFill/>
        </p:spPr>
        <p:txBody>
          <a:bodyPr wrap="square" rtlCol="0">
            <a:spAutoFit/>
          </a:bodyPr>
          <a:lstStyle/>
          <a:p>
            <a:pPr algn="ctr" defTabSz="457200"/>
            <a:r>
              <a:rPr lang="en-US" altLang="zh-TW" sz="2400" dirty="0">
                <a:solidFill>
                  <a:srgbClr val="FF0000"/>
                </a:solidFill>
                <a:latin typeface="Calibri" panose="020F0502020204030204"/>
                <a:ea typeface="新細明體" panose="02020500000000000000" pitchFamily="18" charset="-120"/>
              </a:rPr>
              <a:t>64</a:t>
            </a:r>
            <a:r>
              <a:rPr lang="en-US" altLang="zh-TW" sz="2400" dirty="0">
                <a:solidFill>
                  <a:prstClr val="black"/>
                </a:solidFill>
                <a:latin typeface="Calibri" panose="020F0502020204030204"/>
                <a:ea typeface="新細明體" panose="02020500000000000000" pitchFamily="18" charset="-120"/>
              </a:rPr>
              <a:t> filters</a:t>
            </a:r>
            <a:endParaRPr lang="zh-TW" altLang="en-US" sz="2400" dirty="0">
              <a:solidFill>
                <a:prstClr val="black"/>
              </a:solidFill>
              <a:latin typeface="Calibri" panose="020F0502020204030204"/>
              <a:ea typeface="新細明體" panose="02020500000000000000" pitchFamily="18" charset="-120"/>
            </a:endParaRPr>
          </a:p>
        </p:txBody>
      </p:sp>
      <p:sp>
        <p:nvSpPr>
          <p:cNvPr id="50" name="文字方塊 52">
            <a:extLst>
              <a:ext uri="{FF2B5EF4-FFF2-40B4-BE49-F238E27FC236}">
                <a16:creationId xmlns:a16="http://schemas.microsoft.com/office/drawing/2014/main" id="{26A7E48E-7E7F-4E9D-87F3-7ADD8C6B964F}"/>
              </a:ext>
            </a:extLst>
          </p:cNvPr>
          <p:cNvSpPr txBox="1"/>
          <p:nvPr/>
        </p:nvSpPr>
        <p:spPr>
          <a:xfrm>
            <a:off x="4646789" y="3575286"/>
            <a:ext cx="4283863"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“Image” with </a:t>
            </a:r>
            <a:r>
              <a:rPr lang="en-US" altLang="zh-TW" sz="2400" dirty="0">
                <a:solidFill>
                  <a:srgbClr val="FF0000"/>
                </a:solidFill>
                <a:latin typeface="Calibri" panose="020F0502020204030204"/>
                <a:ea typeface="新細明體" panose="02020500000000000000" pitchFamily="18" charset="-120"/>
              </a:rPr>
              <a:t>64</a:t>
            </a:r>
            <a:r>
              <a:rPr lang="en-US" altLang="zh-TW" sz="2400" dirty="0">
                <a:solidFill>
                  <a:prstClr val="black"/>
                </a:solidFill>
                <a:latin typeface="Calibri" panose="020F0502020204030204"/>
                <a:ea typeface="新細明體" panose="02020500000000000000" pitchFamily="18" charset="-120"/>
              </a:rPr>
              <a:t> channels</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51" name="表格 50">
            <a:extLst>
              <a:ext uri="{FF2B5EF4-FFF2-40B4-BE49-F238E27FC236}">
                <a16:creationId xmlns:a16="http://schemas.microsoft.com/office/drawing/2014/main" id="{F252D806-428E-4B45-8266-30A5B2EC1954}"/>
              </a:ext>
            </a:extLst>
          </p:cNvPr>
          <p:cNvGraphicFramePr>
            <a:graphicFrameLocks noGrp="1"/>
          </p:cNvGraphicFramePr>
          <p:nvPr>
            <p:extLst>
              <p:ext uri="{D42A27DB-BD31-4B8C-83A1-F6EECF244321}">
                <p14:modId xmlns:p14="http://schemas.microsoft.com/office/powerpoint/2010/main" val="41923132"/>
              </p:ext>
            </p:extLst>
          </p:nvPr>
        </p:nvGraphicFramePr>
        <p:xfrm>
          <a:off x="5288519" y="4316135"/>
          <a:ext cx="1628814" cy="1456059"/>
        </p:xfrm>
        <a:graphic>
          <a:graphicData uri="http://schemas.openxmlformats.org/drawingml/2006/table">
            <a:tbl>
              <a:tblPr firstRow="1" bandRow="1"/>
              <a:tblGrid>
                <a:gridCol w="542938">
                  <a:extLst>
                    <a:ext uri="{9D8B030D-6E8A-4147-A177-3AD203B41FA5}">
                      <a16:colId xmlns:a16="http://schemas.microsoft.com/office/drawing/2014/main" val="20000"/>
                    </a:ext>
                  </a:extLst>
                </a:gridCol>
                <a:gridCol w="542938">
                  <a:extLst>
                    <a:ext uri="{9D8B030D-6E8A-4147-A177-3AD203B41FA5}">
                      <a16:colId xmlns:a16="http://schemas.microsoft.com/office/drawing/2014/main" val="20001"/>
                    </a:ext>
                  </a:extLst>
                </a:gridCol>
                <a:gridCol w="542938">
                  <a:extLst>
                    <a:ext uri="{9D8B030D-6E8A-4147-A177-3AD203B41FA5}">
                      <a16:colId xmlns:a16="http://schemas.microsoft.com/office/drawing/2014/main" val="20002"/>
                    </a:ext>
                  </a:extLst>
                </a:gridCol>
              </a:tblGrid>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graphicFrame>
        <p:nvGraphicFramePr>
          <p:cNvPr id="52" name="表格 51">
            <a:extLst>
              <a:ext uri="{FF2B5EF4-FFF2-40B4-BE49-F238E27FC236}">
                <a16:creationId xmlns:a16="http://schemas.microsoft.com/office/drawing/2014/main" id="{14BA8895-5E15-4AB4-8C89-A145869E31B8}"/>
              </a:ext>
            </a:extLst>
          </p:cNvPr>
          <p:cNvGraphicFramePr>
            <a:graphicFrameLocks noGrp="1"/>
          </p:cNvGraphicFramePr>
          <p:nvPr>
            <p:extLst>
              <p:ext uri="{D42A27DB-BD31-4B8C-83A1-F6EECF244321}">
                <p14:modId xmlns:p14="http://schemas.microsoft.com/office/powerpoint/2010/main" val="3918893482"/>
              </p:ext>
            </p:extLst>
          </p:nvPr>
        </p:nvGraphicFramePr>
        <p:xfrm>
          <a:off x="5440919" y="4468535"/>
          <a:ext cx="1628814" cy="1456059"/>
        </p:xfrm>
        <a:graphic>
          <a:graphicData uri="http://schemas.openxmlformats.org/drawingml/2006/table">
            <a:tbl>
              <a:tblPr firstRow="1" bandRow="1"/>
              <a:tblGrid>
                <a:gridCol w="542938">
                  <a:extLst>
                    <a:ext uri="{9D8B030D-6E8A-4147-A177-3AD203B41FA5}">
                      <a16:colId xmlns:a16="http://schemas.microsoft.com/office/drawing/2014/main" val="20000"/>
                    </a:ext>
                  </a:extLst>
                </a:gridCol>
                <a:gridCol w="542938">
                  <a:extLst>
                    <a:ext uri="{9D8B030D-6E8A-4147-A177-3AD203B41FA5}">
                      <a16:colId xmlns:a16="http://schemas.microsoft.com/office/drawing/2014/main" val="20001"/>
                    </a:ext>
                  </a:extLst>
                </a:gridCol>
                <a:gridCol w="542938">
                  <a:extLst>
                    <a:ext uri="{9D8B030D-6E8A-4147-A177-3AD203B41FA5}">
                      <a16:colId xmlns:a16="http://schemas.microsoft.com/office/drawing/2014/main" val="20002"/>
                    </a:ext>
                  </a:extLst>
                </a:gridCol>
              </a:tblGrid>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sp>
        <p:nvSpPr>
          <p:cNvPr id="53" name="文字方塊 60">
            <a:extLst>
              <a:ext uri="{FF2B5EF4-FFF2-40B4-BE49-F238E27FC236}">
                <a16:creationId xmlns:a16="http://schemas.microsoft.com/office/drawing/2014/main" id="{E1BEE67F-6F6F-4179-8443-C68304F33D09}"/>
              </a:ext>
            </a:extLst>
          </p:cNvPr>
          <p:cNvSpPr txBox="1"/>
          <p:nvPr/>
        </p:nvSpPr>
        <p:spPr>
          <a:xfrm>
            <a:off x="1178311" y="175682"/>
            <a:ext cx="3840785" cy="1077218"/>
          </a:xfrm>
          <a:prstGeom prst="rect">
            <a:avLst/>
          </a:prstGeom>
          <a:noFill/>
        </p:spPr>
        <p:txBody>
          <a:bodyPr wrap="square">
            <a:spAutoFit/>
          </a:bodyPr>
          <a:lstStyle/>
          <a:p>
            <a:pPr defTabSz="457200"/>
            <a:r>
              <a:rPr lang="en-US" altLang="zh-TW" sz="3200" b="1" i="1" u="sng" dirty="0">
                <a:solidFill>
                  <a:prstClr val="black"/>
                </a:solidFill>
                <a:latin typeface="Calibri" panose="020F0502020204030204"/>
                <a:ea typeface="新細明體" panose="02020500000000000000" pitchFamily="18" charset="-120"/>
              </a:rPr>
              <a:t>Multiple Convolutional Layers</a:t>
            </a:r>
            <a:endParaRPr lang="zh-TW" altLang="en-US" sz="3200" b="1" i="1" u="sng" dirty="0">
              <a:solidFill>
                <a:prstClr val="black"/>
              </a:solidFill>
              <a:latin typeface="Calibri" panose="020F0502020204030204"/>
              <a:ea typeface="新細明體" panose="02020500000000000000" pitchFamily="18" charset="-120"/>
            </a:endParaRPr>
          </a:p>
        </p:txBody>
      </p:sp>
      <p:graphicFrame>
        <p:nvGraphicFramePr>
          <p:cNvPr id="54" name="表格 53">
            <a:extLst>
              <a:ext uri="{FF2B5EF4-FFF2-40B4-BE49-F238E27FC236}">
                <a16:creationId xmlns:a16="http://schemas.microsoft.com/office/drawing/2014/main" id="{B8E371D6-98AD-4B3C-BDCD-EF9466DC5E33}"/>
              </a:ext>
            </a:extLst>
          </p:cNvPr>
          <p:cNvGraphicFramePr>
            <a:graphicFrameLocks noGrp="1"/>
          </p:cNvGraphicFramePr>
          <p:nvPr>
            <p:extLst>
              <p:ext uri="{D42A27DB-BD31-4B8C-83A1-F6EECF244321}">
                <p14:modId xmlns:p14="http://schemas.microsoft.com/office/powerpoint/2010/main" val="4019938279"/>
              </p:ext>
            </p:extLst>
          </p:nvPr>
        </p:nvGraphicFramePr>
        <p:xfrm>
          <a:off x="5593319" y="4620935"/>
          <a:ext cx="1628814" cy="1456059"/>
        </p:xfrm>
        <a:graphic>
          <a:graphicData uri="http://schemas.openxmlformats.org/drawingml/2006/table">
            <a:tbl>
              <a:tblPr firstRow="1" bandRow="1"/>
              <a:tblGrid>
                <a:gridCol w="542938">
                  <a:extLst>
                    <a:ext uri="{9D8B030D-6E8A-4147-A177-3AD203B41FA5}">
                      <a16:colId xmlns:a16="http://schemas.microsoft.com/office/drawing/2014/main" val="20000"/>
                    </a:ext>
                  </a:extLst>
                </a:gridCol>
                <a:gridCol w="542938">
                  <a:extLst>
                    <a:ext uri="{9D8B030D-6E8A-4147-A177-3AD203B41FA5}">
                      <a16:colId xmlns:a16="http://schemas.microsoft.com/office/drawing/2014/main" val="20001"/>
                    </a:ext>
                  </a:extLst>
                </a:gridCol>
                <a:gridCol w="542938">
                  <a:extLst>
                    <a:ext uri="{9D8B030D-6E8A-4147-A177-3AD203B41FA5}">
                      <a16:colId xmlns:a16="http://schemas.microsoft.com/office/drawing/2014/main" val="20002"/>
                    </a:ext>
                  </a:extLst>
                </a:gridCol>
              </a:tblGrid>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cxnSp>
        <p:nvCxnSpPr>
          <p:cNvPr id="55" name="直線接點 72">
            <a:extLst>
              <a:ext uri="{FF2B5EF4-FFF2-40B4-BE49-F238E27FC236}">
                <a16:creationId xmlns:a16="http://schemas.microsoft.com/office/drawing/2014/main" id="{A5D1305E-01F8-427B-8DAE-F808B2085D7D}"/>
              </a:ext>
            </a:extLst>
          </p:cNvPr>
          <p:cNvCxnSpPr>
            <a:cxnSpLocks/>
          </p:cNvCxnSpPr>
          <p:nvPr/>
        </p:nvCxnSpPr>
        <p:spPr>
          <a:xfrm>
            <a:off x="3872174" y="1997867"/>
            <a:ext cx="876326" cy="0"/>
          </a:xfrm>
          <a:prstGeom prst="line">
            <a:avLst/>
          </a:prstGeom>
          <a:noFill/>
          <a:ln w="38100" cap="flat" cmpd="sng" algn="ctr">
            <a:solidFill>
              <a:sysClr val="windowText" lastClr="000000"/>
            </a:solidFill>
            <a:prstDash val="sysDot"/>
            <a:miter lim="800000"/>
          </a:ln>
          <a:effectLst/>
        </p:spPr>
      </p:cxnSp>
      <p:graphicFrame>
        <p:nvGraphicFramePr>
          <p:cNvPr id="56" name="表格 55">
            <a:extLst>
              <a:ext uri="{FF2B5EF4-FFF2-40B4-BE49-F238E27FC236}">
                <a16:creationId xmlns:a16="http://schemas.microsoft.com/office/drawing/2014/main" id="{38AF5C1A-8DD2-4C91-ADFE-BC20E61E57F4}"/>
              </a:ext>
            </a:extLst>
          </p:cNvPr>
          <p:cNvGraphicFramePr>
            <a:graphicFrameLocks noGrp="1"/>
          </p:cNvGraphicFramePr>
          <p:nvPr>
            <p:extLst>
              <p:ext uri="{D42A27DB-BD31-4B8C-83A1-F6EECF244321}">
                <p14:modId xmlns:p14="http://schemas.microsoft.com/office/powerpoint/2010/main" val="3244514392"/>
              </p:ext>
            </p:extLst>
          </p:nvPr>
        </p:nvGraphicFramePr>
        <p:xfrm>
          <a:off x="5719476" y="4746810"/>
          <a:ext cx="1628814" cy="1456059"/>
        </p:xfrm>
        <a:graphic>
          <a:graphicData uri="http://schemas.openxmlformats.org/drawingml/2006/table">
            <a:tbl>
              <a:tblPr firstRow="1" bandRow="1"/>
              <a:tblGrid>
                <a:gridCol w="542938">
                  <a:extLst>
                    <a:ext uri="{9D8B030D-6E8A-4147-A177-3AD203B41FA5}">
                      <a16:colId xmlns:a16="http://schemas.microsoft.com/office/drawing/2014/main" val="20000"/>
                    </a:ext>
                  </a:extLst>
                </a:gridCol>
                <a:gridCol w="542938">
                  <a:extLst>
                    <a:ext uri="{9D8B030D-6E8A-4147-A177-3AD203B41FA5}">
                      <a16:colId xmlns:a16="http://schemas.microsoft.com/office/drawing/2014/main" val="20001"/>
                    </a:ext>
                  </a:extLst>
                </a:gridCol>
                <a:gridCol w="542938">
                  <a:extLst>
                    <a:ext uri="{9D8B030D-6E8A-4147-A177-3AD203B41FA5}">
                      <a16:colId xmlns:a16="http://schemas.microsoft.com/office/drawing/2014/main" val="20002"/>
                    </a:ext>
                  </a:extLst>
                </a:gridCol>
              </a:tblGrid>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48535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sp>
        <p:nvSpPr>
          <p:cNvPr id="57" name="文字方塊 82">
            <a:extLst>
              <a:ext uri="{FF2B5EF4-FFF2-40B4-BE49-F238E27FC236}">
                <a16:creationId xmlns:a16="http://schemas.microsoft.com/office/drawing/2014/main" id="{4A264E9F-BAAE-42B3-964C-B826AB0C6D15}"/>
              </a:ext>
            </a:extLst>
          </p:cNvPr>
          <p:cNvSpPr txBox="1"/>
          <p:nvPr/>
        </p:nvSpPr>
        <p:spPr>
          <a:xfrm>
            <a:off x="4549073" y="5794783"/>
            <a:ext cx="525369" cy="461665"/>
          </a:xfrm>
          <a:prstGeom prst="rect">
            <a:avLst/>
          </a:prstGeom>
          <a:noFill/>
        </p:spPr>
        <p:txBody>
          <a:bodyPr wrap="square" rtlCol="0">
            <a:spAutoFit/>
          </a:bodyPr>
          <a:lstStyle/>
          <a:p>
            <a:pPr algn="r" defTabSz="457200">
              <a:defRPr/>
            </a:pPr>
            <a:r>
              <a:rPr lang="en-US" altLang="zh-TW" sz="2400" dirty="0">
                <a:solidFill>
                  <a:srgbClr val="FF0000"/>
                </a:solidFill>
                <a:latin typeface="Calibri" panose="020F0502020204030204"/>
                <a:ea typeface="新細明體" panose="02020500000000000000" pitchFamily="18" charset="-120"/>
              </a:rPr>
              <a:t>64</a:t>
            </a:r>
            <a:endParaRPr lang="zh-TW" altLang="en-US" sz="2400" dirty="0">
              <a:solidFill>
                <a:srgbClr val="FF0000"/>
              </a:solidFill>
              <a:latin typeface="Calibri" panose="020F0502020204030204"/>
              <a:ea typeface="新細明體" panose="02020500000000000000" pitchFamily="18" charset="-120"/>
            </a:endParaRPr>
          </a:p>
        </p:txBody>
      </p:sp>
      <p:sp>
        <p:nvSpPr>
          <p:cNvPr id="58" name="右大括弧 83">
            <a:extLst>
              <a:ext uri="{FF2B5EF4-FFF2-40B4-BE49-F238E27FC236}">
                <a16:creationId xmlns:a16="http://schemas.microsoft.com/office/drawing/2014/main" id="{21AE0FD9-BF03-44FF-9854-4AC0EAF619DF}"/>
              </a:ext>
            </a:extLst>
          </p:cNvPr>
          <p:cNvSpPr/>
          <p:nvPr/>
        </p:nvSpPr>
        <p:spPr>
          <a:xfrm rot="8008147">
            <a:off x="5252246" y="5496156"/>
            <a:ext cx="341987" cy="889784"/>
          </a:xfrm>
          <a:prstGeom prst="rightBrace">
            <a:avLst>
              <a:gd name="adj1" fmla="val 31529"/>
              <a:gd name="adj2" fmla="val 68289"/>
            </a:avLst>
          </a:pr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矩形: 圓角 84">
            <a:extLst>
              <a:ext uri="{FF2B5EF4-FFF2-40B4-BE49-F238E27FC236}">
                <a16:creationId xmlns:a16="http://schemas.microsoft.com/office/drawing/2014/main" id="{B3763251-10D8-4015-9E38-82C0523112E6}"/>
              </a:ext>
            </a:extLst>
          </p:cNvPr>
          <p:cNvSpPr/>
          <p:nvPr/>
        </p:nvSpPr>
        <p:spPr>
          <a:xfrm>
            <a:off x="4496737" y="4246167"/>
            <a:ext cx="4077040" cy="1963677"/>
          </a:xfrm>
          <a:prstGeom prst="roundRect">
            <a:avLst/>
          </a:prstGeom>
          <a:noFill/>
          <a:ln w="38100" cap="flat" cmpd="sng" algn="ctr">
            <a:solidFill>
              <a:sysClr val="windowText" lastClr="000000"/>
            </a:solid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0" name="直線接點 85">
            <a:extLst>
              <a:ext uri="{FF2B5EF4-FFF2-40B4-BE49-F238E27FC236}">
                <a16:creationId xmlns:a16="http://schemas.microsoft.com/office/drawing/2014/main" id="{4D925E52-69B2-4B4E-BE97-5B98ECA2836A}"/>
              </a:ext>
            </a:extLst>
          </p:cNvPr>
          <p:cNvCxnSpPr>
            <a:cxnSpLocks/>
          </p:cNvCxnSpPr>
          <p:nvPr/>
        </p:nvCxnSpPr>
        <p:spPr>
          <a:xfrm>
            <a:off x="3179012" y="4899092"/>
            <a:ext cx="696008" cy="0"/>
          </a:xfrm>
          <a:prstGeom prst="line">
            <a:avLst/>
          </a:prstGeom>
          <a:noFill/>
          <a:ln w="38100" cap="flat" cmpd="sng" algn="ctr">
            <a:solidFill>
              <a:sysClr val="windowText" lastClr="000000"/>
            </a:solidFill>
            <a:prstDash val="sysDot"/>
            <a:miter lim="800000"/>
          </a:ln>
          <a:effectLst/>
        </p:spPr>
      </p:cxnSp>
      <p:cxnSp>
        <p:nvCxnSpPr>
          <p:cNvPr id="61" name="直線接點 87">
            <a:extLst>
              <a:ext uri="{FF2B5EF4-FFF2-40B4-BE49-F238E27FC236}">
                <a16:creationId xmlns:a16="http://schemas.microsoft.com/office/drawing/2014/main" id="{0F56FDC3-02E3-45B5-8955-79CC2801C65E}"/>
              </a:ext>
            </a:extLst>
          </p:cNvPr>
          <p:cNvCxnSpPr>
            <a:cxnSpLocks/>
          </p:cNvCxnSpPr>
          <p:nvPr/>
        </p:nvCxnSpPr>
        <p:spPr>
          <a:xfrm>
            <a:off x="3872174" y="4899092"/>
            <a:ext cx="0" cy="449872"/>
          </a:xfrm>
          <a:prstGeom prst="line">
            <a:avLst/>
          </a:prstGeom>
          <a:noFill/>
          <a:ln w="38100" cap="flat" cmpd="sng" algn="ctr">
            <a:solidFill>
              <a:sysClr val="windowText" lastClr="000000"/>
            </a:solidFill>
            <a:prstDash val="sysDot"/>
            <a:miter lim="800000"/>
          </a:ln>
          <a:effectLst/>
        </p:spPr>
      </p:cxnSp>
      <p:cxnSp>
        <p:nvCxnSpPr>
          <p:cNvPr id="62" name="直線接點 89">
            <a:extLst>
              <a:ext uri="{FF2B5EF4-FFF2-40B4-BE49-F238E27FC236}">
                <a16:creationId xmlns:a16="http://schemas.microsoft.com/office/drawing/2014/main" id="{C8500338-965E-431A-9321-5886EB6C2B77}"/>
              </a:ext>
            </a:extLst>
          </p:cNvPr>
          <p:cNvCxnSpPr>
            <a:cxnSpLocks/>
            <a:endCxn id="59" idx="1"/>
          </p:cNvCxnSpPr>
          <p:nvPr/>
        </p:nvCxnSpPr>
        <p:spPr>
          <a:xfrm flipV="1">
            <a:off x="3900876" y="5228006"/>
            <a:ext cx="595861" cy="142544"/>
          </a:xfrm>
          <a:prstGeom prst="line">
            <a:avLst/>
          </a:prstGeom>
          <a:noFill/>
          <a:ln w="38100" cap="flat" cmpd="sng" algn="ctr">
            <a:solidFill>
              <a:sysClr val="windowText" lastClr="000000"/>
            </a:solidFill>
            <a:prstDash val="sysDot"/>
            <a:miter lim="800000"/>
          </a:ln>
          <a:effectLst/>
        </p:spPr>
      </p:cxnSp>
    </p:spTree>
    <p:extLst>
      <p:ext uri="{BB962C8B-B14F-4D97-AF65-F5344CB8AC3E}">
        <p14:creationId xmlns:p14="http://schemas.microsoft.com/office/powerpoint/2010/main" val="21241721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47</a:t>
            </a:fld>
            <a:endParaRPr kumimoji="1"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文字方塊 3">
            <a:extLst>
              <a:ext uri="{FF2B5EF4-FFF2-40B4-BE49-F238E27FC236}">
                <a16:creationId xmlns:a16="http://schemas.microsoft.com/office/drawing/2014/main" id="{D9508E0F-D71E-486D-B110-68A3E0DFCB51}"/>
              </a:ext>
            </a:extLst>
          </p:cNvPr>
          <p:cNvSpPr txBox="1"/>
          <p:nvPr/>
        </p:nvSpPr>
        <p:spPr>
          <a:xfrm>
            <a:off x="1261489" y="214792"/>
            <a:ext cx="3825079" cy="1077218"/>
          </a:xfrm>
          <a:prstGeom prst="rect">
            <a:avLst/>
          </a:prstGeom>
          <a:noFill/>
        </p:spPr>
        <p:txBody>
          <a:bodyPr wrap="square">
            <a:spAutoFit/>
          </a:bodyPr>
          <a:lstStyle/>
          <a:p>
            <a:pPr defTabSz="457200"/>
            <a:r>
              <a:rPr lang="en-US" altLang="zh-TW" sz="3200" b="1" i="1" u="sng" dirty="0">
                <a:solidFill>
                  <a:prstClr val="black"/>
                </a:solidFill>
                <a:latin typeface="Calibri" panose="020F0502020204030204"/>
                <a:ea typeface="新細明體" panose="02020500000000000000" pitchFamily="18" charset="-120"/>
              </a:rPr>
              <a:t>Multiple Convolutional Layers</a:t>
            </a:r>
            <a:endParaRPr lang="zh-TW" altLang="en-US" sz="3200" b="1" i="1" u="sng" dirty="0">
              <a:solidFill>
                <a:prstClr val="black"/>
              </a:solidFill>
              <a:latin typeface="Calibri" panose="020F0502020204030204"/>
              <a:ea typeface="新細明體" panose="02020500000000000000" pitchFamily="18" charset="-120"/>
            </a:endParaRPr>
          </a:p>
        </p:txBody>
      </p:sp>
      <p:pic>
        <p:nvPicPr>
          <p:cNvPr id="7" name="Picture 2" descr="http://s.hswstatic.com/gif/whiskers-sam.jpg">
            <a:extLst>
              <a:ext uri="{FF2B5EF4-FFF2-40B4-BE49-F238E27FC236}">
                <a16:creationId xmlns:a16="http://schemas.microsoft.com/office/drawing/2014/main" id="{E0165F70-7893-45EF-9C3E-747DB331B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257" y="1780087"/>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E2D03B54-250A-4688-A472-7AB895F68354}"/>
              </a:ext>
            </a:extLst>
          </p:cNvPr>
          <p:cNvSpPr/>
          <p:nvPr/>
        </p:nvSpPr>
        <p:spPr>
          <a:xfrm>
            <a:off x="1657538" y="3518063"/>
            <a:ext cx="1736724" cy="556488"/>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Convolution</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向下箭號 11">
            <a:extLst>
              <a:ext uri="{FF2B5EF4-FFF2-40B4-BE49-F238E27FC236}">
                <a16:creationId xmlns:a16="http://schemas.microsoft.com/office/drawing/2014/main" id="{6D23CDA1-A636-422F-9B83-96334EA05544}"/>
              </a:ext>
            </a:extLst>
          </p:cNvPr>
          <p:cNvSpPr/>
          <p:nvPr/>
        </p:nvSpPr>
        <p:spPr>
          <a:xfrm>
            <a:off x="2277235" y="3040318"/>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向下箭號 17">
            <a:extLst>
              <a:ext uri="{FF2B5EF4-FFF2-40B4-BE49-F238E27FC236}">
                <a16:creationId xmlns:a16="http://schemas.microsoft.com/office/drawing/2014/main" id="{49EB7CC5-FB23-40A1-ADD4-9B217B95FBEE}"/>
              </a:ext>
            </a:extLst>
          </p:cNvPr>
          <p:cNvSpPr/>
          <p:nvPr/>
        </p:nvSpPr>
        <p:spPr>
          <a:xfrm>
            <a:off x="2277235" y="4151100"/>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86C43501-6A55-4AB7-95C8-8692D93F1FC6}"/>
              </a:ext>
            </a:extLst>
          </p:cNvPr>
          <p:cNvSpPr/>
          <p:nvPr/>
        </p:nvSpPr>
        <p:spPr>
          <a:xfrm>
            <a:off x="1657538" y="4669453"/>
            <a:ext cx="1736724" cy="55648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Convolution</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向下箭號 17">
            <a:extLst>
              <a:ext uri="{FF2B5EF4-FFF2-40B4-BE49-F238E27FC236}">
                <a16:creationId xmlns:a16="http://schemas.microsoft.com/office/drawing/2014/main" id="{2F4FB318-DA94-4D07-AC08-E16811AD8C2B}"/>
              </a:ext>
            </a:extLst>
          </p:cNvPr>
          <p:cNvSpPr/>
          <p:nvPr/>
        </p:nvSpPr>
        <p:spPr>
          <a:xfrm>
            <a:off x="2277235" y="5302490"/>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0">
            <a:extLst>
              <a:ext uri="{FF2B5EF4-FFF2-40B4-BE49-F238E27FC236}">
                <a16:creationId xmlns:a16="http://schemas.microsoft.com/office/drawing/2014/main" id="{F909AD97-45E9-45ED-83B2-5CC92D9C950B}"/>
              </a:ext>
            </a:extLst>
          </p:cNvPr>
          <p:cNvSpPr txBox="1"/>
          <p:nvPr/>
        </p:nvSpPr>
        <p:spPr>
          <a:xfrm rot="5400000">
            <a:off x="2291710" y="5766314"/>
            <a:ext cx="708374" cy="523220"/>
          </a:xfrm>
          <a:prstGeom prst="rect">
            <a:avLst/>
          </a:prstGeom>
          <a:noFill/>
        </p:spPr>
        <p:txBody>
          <a:bodyPr wrap="square" rtlCol="0">
            <a:spAutoFit/>
          </a:bodyPr>
          <a:lstStyle/>
          <a:p>
            <a:pPr defTabSz="457200">
              <a:defRPr/>
            </a:pPr>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14" name="文字方塊 11">
            <a:extLst>
              <a:ext uri="{FF2B5EF4-FFF2-40B4-BE49-F238E27FC236}">
                <a16:creationId xmlns:a16="http://schemas.microsoft.com/office/drawing/2014/main" id="{438A1E0B-0F0C-4DD7-8869-251A41A9AC5C}"/>
              </a:ext>
            </a:extLst>
          </p:cNvPr>
          <p:cNvSpPr txBox="1"/>
          <p:nvPr/>
        </p:nvSpPr>
        <p:spPr>
          <a:xfrm>
            <a:off x="715546" y="3411413"/>
            <a:ext cx="932745" cy="830997"/>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64 filters</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48" name="內容版面配置區 3">
            <a:extLst>
              <a:ext uri="{FF2B5EF4-FFF2-40B4-BE49-F238E27FC236}">
                <a16:creationId xmlns:a16="http://schemas.microsoft.com/office/drawing/2014/main" id="{7CB4E6F4-FC0B-49A7-8070-ED1E3E688988}"/>
              </a:ext>
            </a:extLst>
          </p:cNvPr>
          <p:cNvGraphicFramePr>
            <a:graphicFrameLocks/>
          </p:cNvGraphicFramePr>
          <p:nvPr>
            <p:extLst>
              <p:ext uri="{D42A27DB-BD31-4B8C-83A1-F6EECF244321}">
                <p14:modId xmlns:p14="http://schemas.microsoft.com/office/powerpoint/2010/main" val="488059913"/>
              </p:ext>
            </p:extLst>
          </p:nvPr>
        </p:nvGraphicFramePr>
        <p:xfrm>
          <a:off x="5168893" y="113761"/>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50" name="矩形 49">
            <a:extLst>
              <a:ext uri="{FF2B5EF4-FFF2-40B4-BE49-F238E27FC236}">
                <a16:creationId xmlns:a16="http://schemas.microsoft.com/office/drawing/2014/main" id="{EC99E621-300E-4ECB-ACCD-4F649C6A2968}"/>
              </a:ext>
            </a:extLst>
          </p:cNvPr>
          <p:cNvSpPr/>
          <p:nvPr/>
        </p:nvSpPr>
        <p:spPr>
          <a:xfrm>
            <a:off x="5134785" y="81946"/>
            <a:ext cx="2426983" cy="2391983"/>
          </a:xfrm>
          <a:prstGeom prst="rect">
            <a:avLst/>
          </a:prstGeom>
          <a:noFill/>
          <a:ln w="5715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矩形 52">
            <a:extLst>
              <a:ext uri="{FF2B5EF4-FFF2-40B4-BE49-F238E27FC236}">
                <a16:creationId xmlns:a16="http://schemas.microsoft.com/office/drawing/2014/main" id="{A08D727D-70E6-4B50-B4FC-AB187CE059FE}"/>
              </a:ext>
            </a:extLst>
          </p:cNvPr>
          <p:cNvSpPr/>
          <p:nvPr/>
        </p:nvSpPr>
        <p:spPr>
          <a:xfrm>
            <a:off x="5230653" y="154776"/>
            <a:ext cx="1296937" cy="1288640"/>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2" name="组合 1">
            <a:extLst>
              <a:ext uri="{FF2B5EF4-FFF2-40B4-BE49-F238E27FC236}">
                <a16:creationId xmlns:a16="http://schemas.microsoft.com/office/drawing/2014/main" id="{E3CAB2E3-A4E3-4CC5-A748-E41B32EE8ED1}"/>
              </a:ext>
            </a:extLst>
          </p:cNvPr>
          <p:cNvGrpSpPr/>
          <p:nvPr/>
        </p:nvGrpSpPr>
        <p:grpSpPr>
          <a:xfrm>
            <a:off x="5025642" y="3043057"/>
            <a:ext cx="3160471" cy="3147278"/>
            <a:chOff x="4965762" y="3243215"/>
            <a:chExt cx="3429024" cy="3386185"/>
          </a:xfrm>
        </p:grpSpPr>
        <p:grpSp>
          <p:nvGrpSpPr>
            <p:cNvPr id="15" name="群組 12">
              <a:extLst>
                <a:ext uri="{FF2B5EF4-FFF2-40B4-BE49-F238E27FC236}">
                  <a16:creationId xmlns:a16="http://schemas.microsoft.com/office/drawing/2014/main" id="{E9C60D9E-9B10-43D0-BC7B-8F473C02C73A}"/>
                </a:ext>
              </a:extLst>
            </p:cNvPr>
            <p:cNvGrpSpPr/>
            <p:nvPr/>
          </p:nvGrpSpPr>
          <p:grpSpPr>
            <a:xfrm>
              <a:off x="4965762" y="3243215"/>
              <a:ext cx="3429024" cy="3386185"/>
              <a:chOff x="4572000" y="2134622"/>
              <a:chExt cx="3429024" cy="3386185"/>
            </a:xfrm>
          </p:grpSpPr>
          <p:sp>
            <p:nvSpPr>
              <p:cNvPr id="16" name="橢圓 13">
                <a:extLst>
                  <a:ext uri="{FF2B5EF4-FFF2-40B4-BE49-F238E27FC236}">
                    <a16:creationId xmlns:a16="http://schemas.microsoft.com/office/drawing/2014/main" id="{A8A31E9E-3126-42CC-8CC3-5CFA7213E3C7}"/>
                  </a:ext>
                </a:extLst>
              </p:cNvPr>
              <p:cNvSpPr/>
              <p:nvPr/>
            </p:nvSpPr>
            <p:spPr>
              <a:xfrm>
                <a:off x="4572000"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橢圓 14">
                <a:extLst>
                  <a:ext uri="{FF2B5EF4-FFF2-40B4-BE49-F238E27FC236}">
                    <a16:creationId xmlns:a16="http://schemas.microsoft.com/office/drawing/2014/main" id="{2224966A-DAD8-4A82-BEE6-EAFD37278B15}"/>
                  </a:ext>
                </a:extLst>
              </p:cNvPr>
              <p:cNvSpPr/>
              <p:nvPr/>
            </p:nvSpPr>
            <p:spPr>
              <a:xfrm>
                <a:off x="5413829"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橢圓 15">
                <a:extLst>
                  <a:ext uri="{FF2B5EF4-FFF2-40B4-BE49-F238E27FC236}">
                    <a16:creationId xmlns:a16="http://schemas.microsoft.com/office/drawing/2014/main" id="{E2E9E6D6-E45C-4181-B132-D859EAF1310E}"/>
                  </a:ext>
                </a:extLst>
              </p:cNvPr>
              <p:cNvSpPr/>
              <p:nvPr/>
            </p:nvSpPr>
            <p:spPr>
              <a:xfrm>
                <a:off x="6255658"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橢圓 16">
                <a:extLst>
                  <a:ext uri="{FF2B5EF4-FFF2-40B4-BE49-F238E27FC236}">
                    <a16:creationId xmlns:a16="http://schemas.microsoft.com/office/drawing/2014/main" id="{AAE53B8C-E949-4A51-AA9F-BC05F71BEA29}"/>
                  </a:ext>
                </a:extLst>
              </p:cNvPr>
              <p:cNvSpPr/>
              <p:nvPr/>
            </p:nvSpPr>
            <p:spPr>
              <a:xfrm>
                <a:off x="7097487"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橢圓 17">
                <a:extLst>
                  <a:ext uri="{FF2B5EF4-FFF2-40B4-BE49-F238E27FC236}">
                    <a16:creationId xmlns:a16="http://schemas.microsoft.com/office/drawing/2014/main" id="{2952EAA7-A0A0-4632-91EC-CA03984E76E3}"/>
                  </a:ext>
                </a:extLst>
              </p:cNvPr>
              <p:cNvSpPr/>
              <p:nvPr/>
            </p:nvSpPr>
            <p:spPr>
              <a:xfrm>
                <a:off x="4572000"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橢圓 18">
                <a:extLst>
                  <a:ext uri="{FF2B5EF4-FFF2-40B4-BE49-F238E27FC236}">
                    <a16:creationId xmlns:a16="http://schemas.microsoft.com/office/drawing/2014/main" id="{F319072D-B4C9-4E06-86DD-31BB28509308}"/>
                  </a:ext>
                </a:extLst>
              </p:cNvPr>
              <p:cNvSpPr/>
              <p:nvPr/>
            </p:nvSpPr>
            <p:spPr>
              <a:xfrm>
                <a:off x="5413829"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橢圓 19">
                <a:extLst>
                  <a:ext uri="{FF2B5EF4-FFF2-40B4-BE49-F238E27FC236}">
                    <a16:creationId xmlns:a16="http://schemas.microsoft.com/office/drawing/2014/main" id="{5652D9D3-89BA-4378-BF68-B3997B8F67B7}"/>
                  </a:ext>
                </a:extLst>
              </p:cNvPr>
              <p:cNvSpPr/>
              <p:nvPr/>
            </p:nvSpPr>
            <p:spPr>
              <a:xfrm>
                <a:off x="6255658"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橢圓 20">
                <a:extLst>
                  <a:ext uri="{FF2B5EF4-FFF2-40B4-BE49-F238E27FC236}">
                    <a16:creationId xmlns:a16="http://schemas.microsoft.com/office/drawing/2014/main" id="{DC72A077-1893-4C8F-9124-7A3792989036}"/>
                  </a:ext>
                </a:extLst>
              </p:cNvPr>
              <p:cNvSpPr/>
              <p:nvPr/>
            </p:nvSpPr>
            <p:spPr>
              <a:xfrm>
                <a:off x="7097487"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橢圓 21">
                <a:extLst>
                  <a:ext uri="{FF2B5EF4-FFF2-40B4-BE49-F238E27FC236}">
                    <a16:creationId xmlns:a16="http://schemas.microsoft.com/office/drawing/2014/main" id="{62D9F1EC-BD1C-45F4-B123-7C72B6A64983}"/>
                  </a:ext>
                </a:extLst>
              </p:cNvPr>
              <p:cNvSpPr/>
              <p:nvPr/>
            </p:nvSpPr>
            <p:spPr>
              <a:xfrm>
                <a:off x="4572000"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橢圓 22">
                <a:extLst>
                  <a:ext uri="{FF2B5EF4-FFF2-40B4-BE49-F238E27FC236}">
                    <a16:creationId xmlns:a16="http://schemas.microsoft.com/office/drawing/2014/main" id="{13332B72-CDB9-48A1-B787-E45983A7B8CA}"/>
                  </a:ext>
                </a:extLst>
              </p:cNvPr>
              <p:cNvSpPr/>
              <p:nvPr/>
            </p:nvSpPr>
            <p:spPr>
              <a:xfrm>
                <a:off x="5413829"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橢圓 23">
                <a:extLst>
                  <a:ext uri="{FF2B5EF4-FFF2-40B4-BE49-F238E27FC236}">
                    <a16:creationId xmlns:a16="http://schemas.microsoft.com/office/drawing/2014/main" id="{5F968DE9-D567-43E2-9980-B5B22E83EB78}"/>
                  </a:ext>
                </a:extLst>
              </p:cNvPr>
              <p:cNvSpPr/>
              <p:nvPr/>
            </p:nvSpPr>
            <p:spPr>
              <a:xfrm>
                <a:off x="6255658"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橢圓 24">
                <a:extLst>
                  <a:ext uri="{FF2B5EF4-FFF2-40B4-BE49-F238E27FC236}">
                    <a16:creationId xmlns:a16="http://schemas.microsoft.com/office/drawing/2014/main" id="{D1ED8AC0-03EE-442F-BEE0-E0015CD22ECF}"/>
                  </a:ext>
                </a:extLst>
              </p:cNvPr>
              <p:cNvSpPr/>
              <p:nvPr/>
            </p:nvSpPr>
            <p:spPr>
              <a:xfrm>
                <a:off x="7097487"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橢圓 25">
                <a:extLst>
                  <a:ext uri="{FF2B5EF4-FFF2-40B4-BE49-F238E27FC236}">
                    <a16:creationId xmlns:a16="http://schemas.microsoft.com/office/drawing/2014/main" id="{7F1595A2-7ED7-498C-B75B-C5B9B160FEFD}"/>
                  </a:ext>
                </a:extLst>
              </p:cNvPr>
              <p:cNvSpPr/>
              <p:nvPr/>
            </p:nvSpPr>
            <p:spPr>
              <a:xfrm>
                <a:off x="4572000"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橢圓 26">
                <a:extLst>
                  <a:ext uri="{FF2B5EF4-FFF2-40B4-BE49-F238E27FC236}">
                    <a16:creationId xmlns:a16="http://schemas.microsoft.com/office/drawing/2014/main" id="{036232DF-516F-4B85-97EF-26F2698C1E23}"/>
                  </a:ext>
                </a:extLst>
              </p:cNvPr>
              <p:cNvSpPr/>
              <p:nvPr/>
            </p:nvSpPr>
            <p:spPr>
              <a:xfrm>
                <a:off x="5413829"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橢圓 27">
                <a:extLst>
                  <a:ext uri="{FF2B5EF4-FFF2-40B4-BE49-F238E27FC236}">
                    <a16:creationId xmlns:a16="http://schemas.microsoft.com/office/drawing/2014/main" id="{7605B999-525F-4CA6-8FEE-98D971D58BB6}"/>
                  </a:ext>
                </a:extLst>
              </p:cNvPr>
              <p:cNvSpPr/>
              <p:nvPr/>
            </p:nvSpPr>
            <p:spPr>
              <a:xfrm>
                <a:off x="6255658"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橢圓 28">
                <a:extLst>
                  <a:ext uri="{FF2B5EF4-FFF2-40B4-BE49-F238E27FC236}">
                    <a16:creationId xmlns:a16="http://schemas.microsoft.com/office/drawing/2014/main" id="{C1D05881-D4AB-4159-8250-9801459B5BF6}"/>
                  </a:ext>
                </a:extLst>
              </p:cNvPr>
              <p:cNvSpPr/>
              <p:nvPr/>
            </p:nvSpPr>
            <p:spPr>
              <a:xfrm>
                <a:off x="7097487"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橢圓 29">
                <a:extLst>
                  <a:ext uri="{FF2B5EF4-FFF2-40B4-BE49-F238E27FC236}">
                    <a16:creationId xmlns:a16="http://schemas.microsoft.com/office/drawing/2014/main" id="{7AF8732E-9A9B-4AB9-A1B9-5CF603AC6343}"/>
                  </a:ext>
                </a:extLst>
              </p:cNvPr>
              <p:cNvSpPr/>
              <p:nvPr/>
            </p:nvSpPr>
            <p:spPr>
              <a:xfrm>
                <a:off x="4755537"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30">
                <a:extLst>
                  <a:ext uri="{FF2B5EF4-FFF2-40B4-BE49-F238E27FC236}">
                    <a16:creationId xmlns:a16="http://schemas.microsoft.com/office/drawing/2014/main" id="{349FB8CE-32F8-4BEF-AFED-0116CC0B18BE}"/>
                  </a:ext>
                </a:extLst>
              </p:cNvPr>
              <p:cNvSpPr/>
              <p:nvPr/>
            </p:nvSpPr>
            <p:spPr>
              <a:xfrm>
                <a:off x="5597366"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31">
                <a:extLst>
                  <a:ext uri="{FF2B5EF4-FFF2-40B4-BE49-F238E27FC236}">
                    <a16:creationId xmlns:a16="http://schemas.microsoft.com/office/drawing/2014/main" id="{971D3DB7-0C6E-40A2-88E4-133F6CD06B0A}"/>
                  </a:ext>
                </a:extLst>
              </p:cNvPr>
              <p:cNvSpPr/>
              <p:nvPr/>
            </p:nvSpPr>
            <p:spPr>
              <a:xfrm>
                <a:off x="6439195"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橢圓 32">
                <a:extLst>
                  <a:ext uri="{FF2B5EF4-FFF2-40B4-BE49-F238E27FC236}">
                    <a16:creationId xmlns:a16="http://schemas.microsoft.com/office/drawing/2014/main" id="{955974F0-688A-449C-8A56-86BAFAC387C6}"/>
                  </a:ext>
                </a:extLst>
              </p:cNvPr>
              <p:cNvSpPr/>
              <p:nvPr/>
            </p:nvSpPr>
            <p:spPr>
              <a:xfrm>
                <a:off x="7281024"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橢圓 33">
                <a:extLst>
                  <a:ext uri="{FF2B5EF4-FFF2-40B4-BE49-F238E27FC236}">
                    <a16:creationId xmlns:a16="http://schemas.microsoft.com/office/drawing/2014/main" id="{042661A3-4AB2-4BB8-9A24-E9FC9011EDAA}"/>
                  </a:ext>
                </a:extLst>
              </p:cNvPr>
              <p:cNvSpPr/>
              <p:nvPr/>
            </p:nvSpPr>
            <p:spPr>
              <a:xfrm>
                <a:off x="4755537"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橢圓 34">
                <a:extLst>
                  <a:ext uri="{FF2B5EF4-FFF2-40B4-BE49-F238E27FC236}">
                    <a16:creationId xmlns:a16="http://schemas.microsoft.com/office/drawing/2014/main" id="{95BAD584-5C9D-4F7B-837E-29E666AC03F0}"/>
                  </a:ext>
                </a:extLst>
              </p:cNvPr>
              <p:cNvSpPr/>
              <p:nvPr/>
            </p:nvSpPr>
            <p:spPr>
              <a:xfrm>
                <a:off x="5597366"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橢圓 35">
                <a:extLst>
                  <a:ext uri="{FF2B5EF4-FFF2-40B4-BE49-F238E27FC236}">
                    <a16:creationId xmlns:a16="http://schemas.microsoft.com/office/drawing/2014/main" id="{7F05DAB1-E9D0-444E-84D1-8573D2D38CDF}"/>
                  </a:ext>
                </a:extLst>
              </p:cNvPr>
              <p:cNvSpPr/>
              <p:nvPr/>
            </p:nvSpPr>
            <p:spPr>
              <a:xfrm>
                <a:off x="6439195"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橢圓 36">
                <a:extLst>
                  <a:ext uri="{FF2B5EF4-FFF2-40B4-BE49-F238E27FC236}">
                    <a16:creationId xmlns:a16="http://schemas.microsoft.com/office/drawing/2014/main" id="{5D5944BD-6D6E-41C5-A02B-1F8624C20CD2}"/>
                  </a:ext>
                </a:extLst>
              </p:cNvPr>
              <p:cNvSpPr/>
              <p:nvPr/>
            </p:nvSpPr>
            <p:spPr>
              <a:xfrm>
                <a:off x="7281024"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橢圓 37">
                <a:extLst>
                  <a:ext uri="{FF2B5EF4-FFF2-40B4-BE49-F238E27FC236}">
                    <a16:creationId xmlns:a16="http://schemas.microsoft.com/office/drawing/2014/main" id="{46B23217-A674-40FF-82C2-F703615601EB}"/>
                  </a:ext>
                </a:extLst>
              </p:cNvPr>
              <p:cNvSpPr/>
              <p:nvPr/>
            </p:nvSpPr>
            <p:spPr>
              <a:xfrm>
                <a:off x="4755537"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橢圓 38">
                <a:extLst>
                  <a:ext uri="{FF2B5EF4-FFF2-40B4-BE49-F238E27FC236}">
                    <a16:creationId xmlns:a16="http://schemas.microsoft.com/office/drawing/2014/main" id="{E2590D7F-E90C-4E0B-8235-41E1E9F47948}"/>
                  </a:ext>
                </a:extLst>
              </p:cNvPr>
              <p:cNvSpPr/>
              <p:nvPr/>
            </p:nvSpPr>
            <p:spPr>
              <a:xfrm>
                <a:off x="5597366"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橢圓 39">
                <a:extLst>
                  <a:ext uri="{FF2B5EF4-FFF2-40B4-BE49-F238E27FC236}">
                    <a16:creationId xmlns:a16="http://schemas.microsoft.com/office/drawing/2014/main" id="{D416919F-FBA7-45D6-90D7-FF5B9B420F8C}"/>
                  </a:ext>
                </a:extLst>
              </p:cNvPr>
              <p:cNvSpPr/>
              <p:nvPr/>
            </p:nvSpPr>
            <p:spPr>
              <a:xfrm>
                <a:off x="6439195"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橢圓 40">
                <a:extLst>
                  <a:ext uri="{FF2B5EF4-FFF2-40B4-BE49-F238E27FC236}">
                    <a16:creationId xmlns:a16="http://schemas.microsoft.com/office/drawing/2014/main" id="{388CD8FB-1158-43D8-B1B0-63BD4A343C1B}"/>
                  </a:ext>
                </a:extLst>
              </p:cNvPr>
              <p:cNvSpPr/>
              <p:nvPr/>
            </p:nvSpPr>
            <p:spPr>
              <a:xfrm>
                <a:off x="7281024"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1">
                <a:extLst>
                  <a:ext uri="{FF2B5EF4-FFF2-40B4-BE49-F238E27FC236}">
                    <a16:creationId xmlns:a16="http://schemas.microsoft.com/office/drawing/2014/main" id="{034ABF3E-9F63-44AD-8C23-81009E75AF96}"/>
                  </a:ext>
                </a:extLst>
              </p:cNvPr>
              <p:cNvSpPr/>
              <p:nvPr/>
            </p:nvSpPr>
            <p:spPr>
              <a:xfrm>
                <a:off x="4755537"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橢圓 42">
                <a:extLst>
                  <a:ext uri="{FF2B5EF4-FFF2-40B4-BE49-F238E27FC236}">
                    <a16:creationId xmlns:a16="http://schemas.microsoft.com/office/drawing/2014/main" id="{D1024CB9-6743-4785-9F16-7211142448A7}"/>
                  </a:ext>
                </a:extLst>
              </p:cNvPr>
              <p:cNvSpPr/>
              <p:nvPr/>
            </p:nvSpPr>
            <p:spPr>
              <a:xfrm>
                <a:off x="5597366"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橢圓 43">
                <a:extLst>
                  <a:ext uri="{FF2B5EF4-FFF2-40B4-BE49-F238E27FC236}">
                    <a16:creationId xmlns:a16="http://schemas.microsoft.com/office/drawing/2014/main" id="{E077122D-0AB0-4064-841F-B98A75C8911F}"/>
                  </a:ext>
                </a:extLst>
              </p:cNvPr>
              <p:cNvSpPr/>
              <p:nvPr/>
            </p:nvSpPr>
            <p:spPr>
              <a:xfrm>
                <a:off x="6439195"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橢圓 44">
                <a:extLst>
                  <a:ext uri="{FF2B5EF4-FFF2-40B4-BE49-F238E27FC236}">
                    <a16:creationId xmlns:a16="http://schemas.microsoft.com/office/drawing/2014/main" id="{329BB128-57D6-453C-B119-D45725EC871D}"/>
                  </a:ext>
                </a:extLst>
              </p:cNvPr>
              <p:cNvSpPr/>
              <p:nvPr/>
            </p:nvSpPr>
            <p:spPr>
              <a:xfrm>
                <a:off x="7281024"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9" name="矩形 48">
              <a:extLst>
                <a:ext uri="{FF2B5EF4-FFF2-40B4-BE49-F238E27FC236}">
                  <a16:creationId xmlns:a16="http://schemas.microsoft.com/office/drawing/2014/main" id="{38AAF22D-5A25-42E9-BB63-B6C5EBCB8570}"/>
                </a:ext>
              </a:extLst>
            </p:cNvPr>
            <p:cNvSpPr/>
            <p:nvPr/>
          </p:nvSpPr>
          <p:spPr>
            <a:xfrm>
              <a:off x="5172543" y="3475685"/>
              <a:ext cx="2392221" cy="2357903"/>
            </a:xfrm>
            <a:prstGeom prst="rect">
              <a:avLst/>
            </a:prstGeom>
            <a:noFill/>
            <a:ln w="5715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矩形 51">
              <a:extLst>
                <a:ext uri="{FF2B5EF4-FFF2-40B4-BE49-F238E27FC236}">
                  <a16:creationId xmlns:a16="http://schemas.microsoft.com/office/drawing/2014/main" id="{63D2134F-1BC6-44FC-BB9A-034D53DD2517}"/>
                </a:ext>
              </a:extLst>
            </p:cNvPr>
            <p:cNvSpPr/>
            <p:nvPr/>
          </p:nvSpPr>
          <p:spPr>
            <a:xfrm>
              <a:off x="5230654" y="3538667"/>
              <a:ext cx="576938" cy="597617"/>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矩形 53">
              <a:extLst>
                <a:ext uri="{FF2B5EF4-FFF2-40B4-BE49-F238E27FC236}">
                  <a16:creationId xmlns:a16="http://schemas.microsoft.com/office/drawing/2014/main" id="{8754419E-830A-4D14-88F1-B0775FCA7544}"/>
                </a:ext>
              </a:extLst>
            </p:cNvPr>
            <p:cNvSpPr/>
            <p:nvPr/>
          </p:nvSpPr>
          <p:spPr>
            <a:xfrm>
              <a:off x="6842781" y="5109300"/>
              <a:ext cx="636662" cy="649559"/>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55" name="矩形 54">
            <a:extLst>
              <a:ext uri="{FF2B5EF4-FFF2-40B4-BE49-F238E27FC236}">
                <a16:creationId xmlns:a16="http://schemas.microsoft.com/office/drawing/2014/main" id="{AF6963D9-B9AB-47F6-A8A6-C0264DA5B10E}"/>
              </a:ext>
            </a:extLst>
          </p:cNvPr>
          <p:cNvSpPr/>
          <p:nvPr/>
        </p:nvSpPr>
        <p:spPr>
          <a:xfrm>
            <a:off x="6182506" y="1078772"/>
            <a:ext cx="1296937" cy="1288640"/>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520247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A83F26D2-7C50-4764-B30A-0451C90B99CD}"/>
              </a:ext>
            </a:extLst>
          </p:cNvPr>
          <p:cNvSpPr txBox="1">
            <a:spLocks/>
          </p:cNvSpPr>
          <p:nvPr/>
        </p:nvSpPr>
        <p:spPr>
          <a:xfrm>
            <a:off x="1254059" y="22860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Comparison of Two Stories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7" name="表格 6">
            <a:extLst>
              <a:ext uri="{FF2B5EF4-FFF2-40B4-BE49-F238E27FC236}">
                <a16:creationId xmlns:a16="http://schemas.microsoft.com/office/drawing/2014/main" id="{BB479F49-E3CD-4DBA-B689-5F29FD0D70B2}"/>
              </a:ext>
            </a:extLst>
          </p:cNvPr>
          <p:cNvGraphicFramePr>
            <a:graphicFrameLocks noGrp="1"/>
          </p:cNvGraphicFramePr>
          <p:nvPr>
            <p:extLst>
              <p:ext uri="{D42A27DB-BD31-4B8C-83A1-F6EECF244321}">
                <p14:modId xmlns:p14="http://schemas.microsoft.com/office/powerpoint/2010/main" val="2506313965"/>
              </p:ext>
            </p:extLst>
          </p:nvPr>
        </p:nvGraphicFramePr>
        <p:xfrm>
          <a:off x="4856590" y="2752472"/>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sp>
        <p:nvSpPr>
          <p:cNvPr id="8" name="文字方塊 5">
            <a:extLst>
              <a:ext uri="{FF2B5EF4-FFF2-40B4-BE49-F238E27FC236}">
                <a16:creationId xmlns:a16="http://schemas.microsoft.com/office/drawing/2014/main" id="{13E096A7-AAD1-4667-9895-782C689FD3E7}"/>
              </a:ext>
            </a:extLst>
          </p:cNvPr>
          <p:cNvSpPr txBox="1"/>
          <p:nvPr/>
        </p:nvSpPr>
        <p:spPr>
          <a:xfrm>
            <a:off x="6857993" y="3124840"/>
            <a:ext cx="1448123"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p:sp>
        <p:nvSpPr>
          <p:cNvPr id="9" name="文字方塊 6">
            <a:extLst>
              <a:ext uri="{FF2B5EF4-FFF2-40B4-BE49-F238E27FC236}">
                <a16:creationId xmlns:a16="http://schemas.microsoft.com/office/drawing/2014/main" id="{DAD7FD46-6A99-4A68-A438-208A83F53B3A}"/>
              </a:ext>
            </a:extLst>
          </p:cNvPr>
          <p:cNvSpPr txBox="1"/>
          <p:nvPr/>
        </p:nvSpPr>
        <p:spPr>
          <a:xfrm>
            <a:off x="6857993" y="3511251"/>
            <a:ext cx="2142061"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3 x 3 x channel</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 name="表格 9">
            <a:extLst>
              <a:ext uri="{FF2B5EF4-FFF2-40B4-BE49-F238E27FC236}">
                <a16:creationId xmlns:a16="http://schemas.microsoft.com/office/drawing/2014/main" id="{015C04AA-1C47-49CC-B550-E716DF6C65E5}"/>
              </a:ext>
            </a:extLst>
          </p:cNvPr>
          <p:cNvGraphicFramePr>
            <a:graphicFrameLocks noGrp="1"/>
          </p:cNvGraphicFramePr>
          <p:nvPr>
            <p:extLst>
              <p:ext uri="{D42A27DB-BD31-4B8C-83A1-F6EECF244321}">
                <p14:modId xmlns:p14="http://schemas.microsoft.com/office/powerpoint/2010/main" val="4159897066"/>
              </p:ext>
            </p:extLst>
          </p:nvPr>
        </p:nvGraphicFramePr>
        <p:xfrm>
          <a:off x="5008990" y="2904872"/>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sp>
        <p:nvSpPr>
          <p:cNvPr id="11" name="文字方塊 9">
            <a:extLst>
              <a:ext uri="{FF2B5EF4-FFF2-40B4-BE49-F238E27FC236}">
                <a16:creationId xmlns:a16="http://schemas.microsoft.com/office/drawing/2014/main" id="{492CDE04-BFBE-499D-8430-37F8F0FD27E2}"/>
              </a:ext>
            </a:extLst>
          </p:cNvPr>
          <p:cNvSpPr txBox="1"/>
          <p:nvPr/>
        </p:nvSpPr>
        <p:spPr>
          <a:xfrm>
            <a:off x="6851570" y="3879712"/>
            <a:ext cx="1224668"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tensor</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2" name="表格 23">
            <a:extLst>
              <a:ext uri="{FF2B5EF4-FFF2-40B4-BE49-F238E27FC236}">
                <a16:creationId xmlns:a16="http://schemas.microsoft.com/office/drawing/2014/main" id="{6E451E79-EA46-48C7-9611-BB110F6CD560}"/>
              </a:ext>
            </a:extLst>
          </p:cNvPr>
          <p:cNvGraphicFramePr>
            <a:graphicFrameLocks noGrp="1"/>
          </p:cNvGraphicFramePr>
          <p:nvPr>
            <p:extLst>
              <p:ext uri="{D42A27DB-BD31-4B8C-83A1-F6EECF244321}">
                <p14:modId xmlns:p14="http://schemas.microsoft.com/office/powerpoint/2010/main" val="3864500899"/>
              </p:ext>
            </p:extLst>
          </p:nvPr>
        </p:nvGraphicFramePr>
        <p:xfrm>
          <a:off x="1513186" y="2424708"/>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414211929"/>
                  </a:ext>
                </a:extLst>
              </a:tr>
            </a:tbl>
          </a:graphicData>
        </a:graphic>
      </p:graphicFrame>
      <p:graphicFrame>
        <p:nvGraphicFramePr>
          <p:cNvPr id="13" name="表格 23">
            <a:extLst>
              <a:ext uri="{FF2B5EF4-FFF2-40B4-BE49-F238E27FC236}">
                <a16:creationId xmlns:a16="http://schemas.microsoft.com/office/drawing/2014/main" id="{3FFDEF21-CF28-4594-8DDF-DECD9CFAC5F7}"/>
              </a:ext>
            </a:extLst>
          </p:cNvPr>
          <p:cNvGraphicFramePr>
            <a:graphicFrameLocks noGrp="1"/>
          </p:cNvGraphicFramePr>
          <p:nvPr>
            <p:extLst>
              <p:ext uri="{D42A27DB-BD31-4B8C-83A1-F6EECF244321}">
                <p14:modId xmlns:p14="http://schemas.microsoft.com/office/powerpoint/2010/main" val="2986755258"/>
              </p:ext>
            </p:extLst>
          </p:nvPr>
        </p:nvGraphicFramePr>
        <p:xfrm>
          <a:off x="1513186" y="3794612"/>
          <a:ext cx="421389" cy="37084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1825862684"/>
                  </a:ext>
                </a:extLst>
              </a:tr>
            </a:tbl>
          </a:graphicData>
        </a:graphic>
      </p:graphicFrame>
      <p:sp>
        <p:nvSpPr>
          <p:cNvPr id="14" name="文字方塊 12">
            <a:extLst>
              <a:ext uri="{FF2B5EF4-FFF2-40B4-BE49-F238E27FC236}">
                <a16:creationId xmlns:a16="http://schemas.microsoft.com/office/drawing/2014/main" id="{66F53DDB-8E37-47A8-AFFB-E1C75E449638}"/>
              </a:ext>
            </a:extLst>
          </p:cNvPr>
          <p:cNvSpPr txBox="1"/>
          <p:nvPr/>
        </p:nvSpPr>
        <p:spPr>
          <a:xfrm rot="5400000">
            <a:off x="1459023" y="3242939"/>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aphicFrame>
        <p:nvGraphicFramePr>
          <p:cNvPr id="15" name="表格 23">
            <a:extLst>
              <a:ext uri="{FF2B5EF4-FFF2-40B4-BE49-F238E27FC236}">
                <a16:creationId xmlns:a16="http://schemas.microsoft.com/office/drawing/2014/main" id="{CD593C62-F978-4405-A92B-A9370DE580A7}"/>
              </a:ext>
            </a:extLst>
          </p:cNvPr>
          <p:cNvGraphicFramePr>
            <a:graphicFrameLocks noGrp="1"/>
          </p:cNvGraphicFramePr>
          <p:nvPr>
            <p:extLst>
              <p:ext uri="{D42A27DB-BD31-4B8C-83A1-F6EECF244321}">
                <p14:modId xmlns:p14="http://schemas.microsoft.com/office/powerpoint/2010/main" val="2324763166"/>
              </p:ext>
            </p:extLst>
          </p:nvPr>
        </p:nvGraphicFramePr>
        <p:xfrm>
          <a:off x="1513710" y="4195644"/>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414211929"/>
                  </a:ext>
                </a:extLst>
              </a:tr>
            </a:tbl>
          </a:graphicData>
        </a:graphic>
      </p:graphicFrame>
      <p:grpSp>
        <p:nvGrpSpPr>
          <p:cNvPr id="16" name="群組 14">
            <a:extLst>
              <a:ext uri="{FF2B5EF4-FFF2-40B4-BE49-F238E27FC236}">
                <a16:creationId xmlns:a16="http://schemas.microsoft.com/office/drawing/2014/main" id="{3C3C9373-7738-4A0D-9494-89398525278E}"/>
              </a:ext>
            </a:extLst>
          </p:cNvPr>
          <p:cNvGrpSpPr/>
          <p:nvPr/>
        </p:nvGrpSpPr>
        <p:grpSpPr>
          <a:xfrm>
            <a:off x="3100452" y="3462908"/>
            <a:ext cx="638175" cy="638175"/>
            <a:chOff x="8370546" y="1983114"/>
            <a:chExt cx="638175" cy="638175"/>
          </a:xfrm>
        </p:grpSpPr>
        <p:sp>
          <p:nvSpPr>
            <p:cNvPr id="17" name="橢圓 15">
              <a:extLst>
                <a:ext uri="{FF2B5EF4-FFF2-40B4-BE49-F238E27FC236}">
                  <a16:creationId xmlns:a16="http://schemas.microsoft.com/office/drawing/2014/main" id="{45A45FA5-ADB1-4586-B779-77F1B58E590B}"/>
                </a:ext>
              </a:extLst>
            </p:cNvPr>
            <p:cNvSpPr/>
            <p:nvPr/>
          </p:nvSpPr>
          <p:spPr>
            <a:xfrm>
              <a:off x="8370546" y="1983114"/>
              <a:ext cx="638175" cy="63817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手繪多邊形 108">
              <a:extLst>
                <a:ext uri="{FF2B5EF4-FFF2-40B4-BE49-F238E27FC236}">
                  <a16:creationId xmlns:a16="http://schemas.microsoft.com/office/drawing/2014/main" id="{CDEA6D40-4890-4DC0-A20C-6D1D3E2B67D9}"/>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19" name="直線單箭頭接點 17">
            <a:extLst>
              <a:ext uri="{FF2B5EF4-FFF2-40B4-BE49-F238E27FC236}">
                <a16:creationId xmlns:a16="http://schemas.microsoft.com/office/drawing/2014/main" id="{A8C389BB-5BEC-42EE-9681-7CD7A8EE4EA5}"/>
              </a:ext>
            </a:extLst>
          </p:cNvPr>
          <p:cNvCxnSpPr>
            <a:cxnSpLocks/>
          </p:cNvCxnSpPr>
          <p:nvPr/>
        </p:nvCxnSpPr>
        <p:spPr>
          <a:xfrm>
            <a:off x="3752710" y="3766680"/>
            <a:ext cx="658907" cy="0"/>
          </a:xfrm>
          <a:prstGeom prst="straightConnector1">
            <a:avLst/>
          </a:prstGeom>
          <a:noFill/>
          <a:ln w="38100" cap="flat" cmpd="sng" algn="ctr">
            <a:solidFill>
              <a:sysClr val="windowText" lastClr="000000"/>
            </a:solidFill>
            <a:prstDash val="solid"/>
            <a:miter lim="800000"/>
            <a:tailEnd type="triangle"/>
          </a:ln>
          <a:effectLst/>
        </p:spPr>
      </p:cxnSp>
      <p:cxnSp>
        <p:nvCxnSpPr>
          <p:cNvPr id="20" name="直線單箭頭接點 18">
            <a:extLst>
              <a:ext uri="{FF2B5EF4-FFF2-40B4-BE49-F238E27FC236}">
                <a16:creationId xmlns:a16="http://schemas.microsoft.com/office/drawing/2014/main" id="{A65978C5-2CCF-4371-BA65-0748DDF8F507}"/>
              </a:ext>
            </a:extLst>
          </p:cNvPr>
          <p:cNvCxnSpPr>
            <a:cxnSpLocks/>
            <a:endCxn id="17" idx="2"/>
          </p:cNvCxnSpPr>
          <p:nvPr/>
        </p:nvCxnSpPr>
        <p:spPr>
          <a:xfrm>
            <a:off x="1934575" y="2606474"/>
            <a:ext cx="1165877" cy="1175522"/>
          </a:xfrm>
          <a:prstGeom prst="straightConnector1">
            <a:avLst/>
          </a:prstGeom>
          <a:noFill/>
          <a:ln w="38100" cap="flat" cmpd="sng" algn="ctr">
            <a:solidFill>
              <a:srgbClr val="FF0000"/>
            </a:solidFill>
            <a:prstDash val="solid"/>
            <a:miter lim="800000"/>
            <a:tailEnd type="triangle"/>
          </a:ln>
          <a:effectLst/>
        </p:spPr>
      </p:cxnSp>
      <p:cxnSp>
        <p:nvCxnSpPr>
          <p:cNvPr id="21" name="直線單箭頭接點 19">
            <a:extLst>
              <a:ext uri="{FF2B5EF4-FFF2-40B4-BE49-F238E27FC236}">
                <a16:creationId xmlns:a16="http://schemas.microsoft.com/office/drawing/2014/main" id="{0B0E1EF7-5CF1-401B-BD33-AF1A2D1C4143}"/>
              </a:ext>
            </a:extLst>
          </p:cNvPr>
          <p:cNvCxnSpPr>
            <a:cxnSpLocks/>
            <a:endCxn id="17" idx="2"/>
          </p:cNvCxnSpPr>
          <p:nvPr/>
        </p:nvCxnSpPr>
        <p:spPr>
          <a:xfrm>
            <a:off x="1940112" y="2965710"/>
            <a:ext cx="1160340" cy="816286"/>
          </a:xfrm>
          <a:prstGeom prst="straightConnector1">
            <a:avLst/>
          </a:prstGeom>
          <a:noFill/>
          <a:ln w="38100" cap="flat" cmpd="sng" algn="ctr">
            <a:solidFill>
              <a:srgbClr val="FFC000"/>
            </a:solidFill>
            <a:prstDash val="solid"/>
            <a:miter lim="800000"/>
            <a:tailEnd type="triangle"/>
          </a:ln>
          <a:effectLst/>
        </p:spPr>
      </p:cxnSp>
      <p:cxnSp>
        <p:nvCxnSpPr>
          <p:cNvPr id="22" name="直線單箭頭接點 20">
            <a:extLst>
              <a:ext uri="{FF2B5EF4-FFF2-40B4-BE49-F238E27FC236}">
                <a16:creationId xmlns:a16="http://schemas.microsoft.com/office/drawing/2014/main" id="{D6FD26DD-18F0-4D12-82D2-FD2A9B99D4DC}"/>
              </a:ext>
            </a:extLst>
          </p:cNvPr>
          <p:cNvCxnSpPr>
            <a:cxnSpLocks/>
            <a:endCxn id="17" idx="2"/>
          </p:cNvCxnSpPr>
          <p:nvPr/>
        </p:nvCxnSpPr>
        <p:spPr>
          <a:xfrm flipV="1">
            <a:off x="1940112" y="3781996"/>
            <a:ext cx="1160340" cy="190190"/>
          </a:xfrm>
          <a:prstGeom prst="straightConnector1">
            <a:avLst/>
          </a:prstGeom>
          <a:noFill/>
          <a:ln w="38100" cap="flat" cmpd="sng" algn="ctr">
            <a:solidFill>
              <a:srgbClr val="00B050"/>
            </a:solidFill>
            <a:prstDash val="solid"/>
            <a:miter lim="800000"/>
            <a:tailEnd type="triangle"/>
          </a:ln>
          <a:effectLst/>
        </p:spPr>
      </p:cxnSp>
      <p:cxnSp>
        <p:nvCxnSpPr>
          <p:cNvPr id="23" name="直線單箭頭接點 23">
            <a:extLst>
              <a:ext uri="{FF2B5EF4-FFF2-40B4-BE49-F238E27FC236}">
                <a16:creationId xmlns:a16="http://schemas.microsoft.com/office/drawing/2014/main" id="{A7707E3F-3C4F-469E-86DE-4E753B489D23}"/>
              </a:ext>
            </a:extLst>
          </p:cNvPr>
          <p:cNvCxnSpPr>
            <a:cxnSpLocks/>
            <a:endCxn id="17" idx="2"/>
          </p:cNvCxnSpPr>
          <p:nvPr/>
        </p:nvCxnSpPr>
        <p:spPr>
          <a:xfrm flipV="1">
            <a:off x="1929373" y="3781996"/>
            <a:ext cx="1171079" cy="581372"/>
          </a:xfrm>
          <a:prstGeom prst="straightConnector1">
            <a:avLst/>
          </a:prstGeom>
          <a:noFill/>
          <a:ln w="38100" cap="flat" cmpd="sng" algn="ctr">
            <a:solidFill>
              <a:srgbClr val="00B0F0"/>
            </a:solidFill>
            <a:prstDash val="solid"/>
            <a:miter lim="800000"/>
            <a:tailEnd type="triangle"/>
          </a:ln>
          <a:effectLst/>
        </p:spPr>
      </p:cxnSp>
      <p:cxnSp>
        <p:nvCxnSpPr>
          <p:cNvPr id="24" name="直線單箭頭接點 24">
            <a:extLst>
              <a:ext uri="{FF2B5EF4-FFF2-40B4-BE49-F238E27FC236}">
                <a16:creationId xmlns:a16="http://schemas.microsoft.com/office/drawing/2014/main" id="{155A7F74-8B49-46E7-A894-87ACB12EB00F}"/>
              </a:ext>
            </a:extLst>
          </p:cNvPr>
          <p:cNvCxnSpPr>
            <a:cxnSpLocks/>
            <a:endCxn id="17" idx="2"/>
          </p:cNvCxnSpPr>
          <p:nvPr/>
        </p:nvCxnSpPr>
        <p:spPr>
          <a:xfrm flipV="1">
            <a:off x="1918634" y="3781996"/>
            <a:ext cx="1181818" cy="925722"/>
          </a:xfrm>
          <a:prstGeom prst="straightConnector1">
            <a:avLst/>
          </a:prstGeom>
          <a:noFill/>
          <a:ln w="38100" cap="flat" cmpd="sng" algn="ctr">
            <a:solidFill>
              <a:srgbClr val="7030A0"/>
            </a:solidFill>
            <a:prstDash val="solid"/>
            <a:miter lim="800000"/>
            <a:tailEnd type="triangle"/>
          </a:ln>
          <a:effectLst/>
        </p:spPr>
      </p:cxnSp>
      <p:graphicFrame>
        <p:nvGraphicFramePr>
          <p:cNvPr id="25" name="表格 24">
            <a:extLst>
              <a:ext uri="{FF2B5EF4-FFF2-40B4-BE49-F238E27FC236}">
                <a16:creationId xmlns:a16="http://schemas.microsoft.com/office/drawing/2014/main" id="{EE1EA1D2-E569-423A-9D10-EE9E548593A5}"/>
              </a:ext>
            </a:extLst>
          </p:cNvPr>
          <p:cNvGraphicFramePr>
            <a:graphicFrameLocks noGrp="1"/>
          </p:cNvGraphicFramePr>
          <p:nvPr>
            <p:extLst>
              <p:ext uri="{D42A27DB-BD31-4B8C-83A1-F6EECF244321}">
                <p14:modId xmlns:p14="http://schemas.microsoft.com/office/powerpoint/2010/main" val="2944117536"/>
              </p:ext>
            </p:extLst>
          </p:nvPr>
        </p:nvGraphicFramePr>
        <p:xfrm>
          <a:off x="5197409" y="3079012"/>
          <a:ext cx="1622154" cy="1371600"/>
        </p:xfrm>
        <a:graphic>
          <a:graphicData uri="http://schemas.openxmlformats.org/drawingml/2006/table">
            <a:tbl>
              <a:tblPr firstRow="1" bandRow="1"/>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-1</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bl>
          </a:graphicData>
        </a:graphic>
      </p:graphicFrame>
      <p:sp>
        <p:nvSpPr>
          <p:cNvPr id="26" name="橢圓 32">
            <a:extLst>
              <a:ext uri="{FF2B5EF4-FFF2-40B4-BE49-F238E27FC236}">
                <a16:creationId xmlns:a16="http://schemas.microsoft.com/office/drawing/2014/main" id="{BD378D99-417D-4A27-BD10-1F11F260DF50}"/>
              </a:ext>
            </a:extLst>
          </p:cNvPr>
          <p:cNvSpPr/>
          <p:nvPr/>
        </p:nvSpPr>
        <p:spPr>
          <a:xfrm>
            <a:off x="5257072" y="3099571"/>
            <a:ext cx="418120" cy="424773"/>
          </a:xfrm>
          <a:prstGeom prst="ellipse">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橢圓 33">
            <a:extLst>
              <a:ext uri="{FF2B5EF4-FFF2-40B4-BE49-F238E27FC236}">
                <a16:creationId xmlns:a16="http://schemas.microsoft.com/office/drawing/2014/main" id="{536F92C8-CF22-4BBA-AD47-64144A7AE37A}"/>
              </a:ext>
            </a:extLst>
          </p:cNvPr>
          <p:cNvSpPr/>
          <p:nvPr/>
        </p:nvSpPr>
        <p:spPr>
          <a:xfrm>
            <a:off x="5813101" y="3092652"/>
            <a:ext cx="418120" cy="424773"/>
          </a:xfrm>
          <a:prstGeom prst="ellipse">
            <a:avLst/>
          </a:prstGeom>
          <a:noFill/>
          <a:ln w="3810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橢圓 34">
            <a:extLst>
              <a:ext uri="{FF2B5EF4-FFF2-40B4-BE49-F238E27FC236}">
                <a16:creationId xmlns:a16="http://schemas.microsoft.com/office/drawing/2014/main" id="{6DE7ECEB-0BAB-447C-A406-46D7E0E3F727}"/>
              </a:ext>
            </a:extLst>
          </p:cNvPr>
          <p:cNvSpPr/>
          <p:nvPr/>
        </p:nvSpPr>
        <p:spPr>
          <a:xfrm>
            <a:off x="6345884" y="4025037"/>
            <a:ext cx="418120" cy="424773"/>
          </a:xfrm>
          <a:prstGeom prst="ellipse">
            <a:avLst/>
          </a:prstGeom>
          <a:noFill/>
          <a:ln w="38100" cap="flat" cmpd="sng" algn="ctr">
            <a:solidFill>
              <a:srgbClr val="00B05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35">
            <a:extLst>
              <a:ext uri="{FF2B5EF4-FFF2-40B4-BE49-F238E27FC236}">
                <a16:creationId xmlns:a16="http://schemas.microsoft.com/office/drawing/2014/main" id="{4135DCC8-F72F-49D9-B79B-17F361296B6B}"/>
              </a:ext>
            </a:extLst>
          </p:cNvPr>
          <p:cNvSpPr txBox="1"/>
          <p:nvPr/>
        </p:nvSpPr>
        <p:spPr>
          <a:xfrm>
            <a:off x="990157" y="4991592"/>
            <a:ext cx="1412646" cy="830997"/>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Receptive field </a:t>
            </a:r>
            <a:endParaRPr lang="zh-TW" altLang="en-US" sz="2400"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2641071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49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表格 23">
            <a:extLst>
              <a:ext uri="{FF2B5EF4-FFF2-40B4-BE49-F238E27FC236}">
                <a16:creationId xmlns:a16="http://schemas.microsoft.com/office/drawing/2014/main" id="{62652929-989D-4E3C-A1C8-AD3E2614E7DD}"/>
              </a:ext>
            </a:extLst>
          </p:cNvPr>
          <p:cNvGraphicFramePr>
            <a:graphicFrameLocks noGrp="1"/>
          </p:cNvGraphicFramePr>
          <p:nvPr>
            <p:extLst>
              <p:ext uri="{D42A27DB-BD31-4B8C-83A1-F6EECF244321}">
                <p14:modId xmlns:p14="http://schemas.microsoft.com/office/powerpoint/2010/main" val="1551063757"/>
              </p:ext>
            </p:extLst>
          </p:nvPr>
        </p:nvGraphicFramePr>
        <p:xfrm>
          <a:off x="6155835" y="65804"/>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414211929"/>
                  </a:ext>
                </a:extLst>
              </a:tr>
            </a:tbl>
          </a:graphicData>
        </a:graphic>
      </p:graphicFrame>
      <p:graphicFrame>
        <p:nvGraphicFramePr>
          <p:cNvPr id="7" name="表格 23">
            <a:extLst>
              <a:ext uri="{FF2B5EF4-FFF2-40B4-BE49-F238E27FC236}">
                <a16:creationId xmlns:a16="http://schemas.microsoft.com/office/drawing/2014/main" id="{86D986F2-9126-46EE-BE3E-3AD585976084}"/>
              </a:ext>
            </a:extLst>
          </p:cNvPr>
          <p:cNvGraphicFramePr>
            <a:graphicFrameLocks noGrp="1"/>
          </p:cNvGraphicFramePr>
          <p:nvPr>
            <p:extLst>
              <p:ext uri="{D42A27DB-BD31-4B8C-83A1-F6EECF244321}">
                <p14:modId xmlns:p14="http://schemas.microsoft.com/office/powerpoint/2010/main" val="2007559448"/>
              </p:ext>
            </p:extLst>
          </p:nvPr>
        </p:nvGraphicFramePr>
        <p:xfrm>
          <a:off x="6155835" y="1435708"/>
          <a:ext cx="421389" cy="37084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lumMod val="40000"/>
                        <a:lumOff val="60000"/>
                      </a:srgbClr>
                    </a:solidFill>
                  </a:tcPr>
                </a:tc>
                <a:extLst>
                  <a:ext uri="{0D108BD9-81ED-4DB2-BD59-A6C34878D82A}">
                    <a16:rowId xmlns:a16="http://schemas.microsoft.com/office/drawing/2014/main" val="1825862684"/>
                  </a:ext>
                </a:extLst>
              </a:tr>
            </a:tbl>
          </a:graphicData>
        </a:graphic>
      </p:graphicFrame>
      <p:sp>
        <p:nvSpPr>
          <p:cNvPr id="8" name="文字方塊 15">
            <a:extLst>
              <a:ext uri="{FF2B5EF4-FFF2-40B4-BE49-F238E27FC236}">
                <a16:creationId xmlns:a16="http://schemas.microsoft.com/office/drawing/2014/main" id="{58DE3B6F-FF9F-4992-8DB6-E3A615A534CB}"/>
              </a:ext>
            </a:extLst>
          </p:cNvPr>
          <p:cNvSpPr txBox="1"/>
          <p:nvPr/>
        </p:nvSpPr>
        <p:spPr>
          <a:xfrm rot="5400000">
            <a:off x="6101672" y="884035"/>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aphicFrame>
        <p:nvGraphicFramePr>
          <p:cNvPr id="9" name="表格 23">
            <a:extLst>
              <a:ext uri="{FF2B5EF4-FFF2-40B4-BE49-F238E27FC236}">
                <a16:creationId xmlns:a16="http://schemas.microsoft.com/office/drawing/2014/main" id="{4320BFA1-D713-4121-BAD2-983047263702}"/>
              </a:ext>
            </a:extLst>
          </p:cNvPr>
          <p:cNvGraphicFramePr>
            <a:graphicFrameLocks noGrp="1"/>
          </p:cNvGraphicFramePr>
          <p:nvPr>
            <p:extLst>
              <p:ext uri="{D42A27DB-BD31-4B8C-83A1-F6EECF244321}">
                <p14:modId xmlns:p14="http://schemas.microsoft.com/office/powerpoint/2010/main" val="2099187151"/>
              </p:ext>
            </p:extLst>
          </p:nvPr>
        </p:nvGraphicFramePr>
        <p:xfrm>
          <a:off x="6156359" y="1836740"/>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414211929"/>
                  </a:ext>
                </a:extLst>
              </a:tr>
            </a:tbl>
          </a:graphicData>
        </a:graphic>
      </p:graphicFrame>
      <p:sp>
        <p:nvSpPr>
          <p:cNvPr id="10" name="文字方塊 18">
            <a:extLst>
              <a:ext uri="{FF2B5EF4-FFF2-40B4-BE49-F238E27FC236}">
                <a16:creationId xmlns:a16="http://schemas.microsoft.com/office/drawing/2014/main" id="{B87B80ED-C329-4510-BF3F-B3B317295D8F}"/>
              </a:ext>
            </a:extLst>
          </p:cNvPr>
          <p:cNvSpPr txBox="1"/>
          <p:nvPr/>
        </p:nvSpPr>
        <p:spPr>
          <a:xfrm rot="5400000">
            <a:off x="6102196" y="2654971"/>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p:nvGrpSpPr>
          <p:cNvPr id="11" name="群組 24">
            <a:extLst>
              <a:ext uri="{FF2B5EF4-FFF2-40B4-BE49-F238E27FC236}">
                <a16:creationId xmlns:a16="http://schemas.microsoft.com/office/drawing/2014/main" id="{9912DF27-AF7D-4590-99B0-E701EDD212D4}"/>
              </a:ext>
            </a:extLst>
          </p:cNvPr>
          <p:cNvGrpSpPr/>
          <p:nvPr/>
        </p:nvGrpSpPr>
        <p:grpSpPr>
          <a:xfrm>
            <a:off x="7743101" y="1104004"/>
            <a:ext cx="638175" cy="638175"/>
            <a:chOff x="8370546" y="1983114"/>
            <a:chExt cx="638175" cy="638175"/>
          </a:xfrm>
        </p:grpSpPr>
        <p:sp>
          <p:nvSpPr>
            <p:cNvPr id="12" name="橢圓 25">
              <a:extLst>
                <a:ext uri="{FF2B5EF4-FFF2-40B4-BE49-F238E27FC236}">
                  <a16:creationId xmlns:a16="http://schemas.microsoft.com/office/drawing/2014/main" id="{4C15986B-34F3-446F-BFE7-FFE8B3B96A1E}"/>
                </a:ext>
              </a:extLst>
            </p:cNvPr>
            <p:cNvSpPr/>
            <p:nvPr/>
          </p:nvSpPr>
          <p:spPr>
            <a:xfrm>
              <a:off x="8370546" y="1983114"/>
              <a:ext cx="638175" cy="63817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手繪多邊形 108">
              <a:extLst>
                <a:ext uri="{FF2B5EF4-FFF2-40B4-BE49-F238E27FC236}">
                  <a16:creationId xmlns:a16="http://schemas.microsoft.com/office/drawing/2014/main" id="{F7FB41D9-8CE2-4745-AC7B-29ABA3272A37}"/>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14" name="直線單箭頭接點 27">
            <a:extLst>
              <a:ext uri="{FF2B5EF4-FFF2-40B4-BE49-F238E27FC236}">
                <a16:creationId xmlns:a16="http://schemas.microsoft.com/office/drawing/2014/main" id="{4E9B7974-9E5B-470E-BD7F-165EDF063A2F}"/>
              </a:ext>
            </a:extLst>
          </p:cNvPr>
          <p:cNvCxnSpPr>
            <a:cxnSpLocks/>
          </p:cNvCxnSpPr>
          <p:nvPr/>
        </p:nvCxnSpPr>
        <p:spPr>
          <a:xfrm>
            <a:off x="8395359" y="1407776"/>
            <a:ext cx="658907" cy="0"/>
          </a:xfrm>
          <a:prstGeom prst="straightConnector1">
            <a:avLst/>
          </a:prstGeom>
          <a:noFill/>
          <a:ln w="38100" cap="flat" cmpd="sng" algn="ctr">
            <a:solidFill>
              <a:sysClr val="windowText" lastClr="000000"/>
            </a:solidFill>
            <a:prstDash val="solid"/>
            <a:miter lim="800000"/>
            <a:tailEnd type="triangle"/>
          </a:ln>
          <a:effectLst/>
        </p:spPr>
      </p:cxnSp>
      <p:cxnSp>
        <p:nvCxnSpPr>
          <p:cNvPr id="15" name="直線單箭頭接點 28">
            <a:extLst>
              <a:ext uri="{FF2B5EF4-FFF2-40B4-BE49-F238E27FC236}">
                <a16:creationId xmlns:a16="http://schemas.microsoft.com/office/drawing/2014/main" id="{008A08A8-6E93-4BA6-AE4F-C277DD23DBE2}"/>
              </a:ext>
            </a:extLst>
          </p:cNvPr>
          <p:cNvCxnSpPr>
            <a:cxnSpLocks/>
            <a:endCxn id="12" idx="2"/>
          </p:cNvCxnSpPr>
          <p:nvPr/>
        </p:nvCxnSpPr>
        <p:spPr>
          <a:xfrm>
            <a:off x="6577224" y="247570"/>
            <a:ext cx="1165877" cy="1175522"/>
          </a:xfrm>
          <a:prstGeom prst="straightConnector1">
            <a:avLst/>
          </a:prstGeom>
          <a:noFill/>
          <a:ln w="38100" cap="flat" cmpd="sng" algn="ctr">
            <a:solidFill>
              <a:srgbClr val="FF0000"/>
            </a:solidFill>
            <a:prstDash val="solid"/>
            <a:miter lim="800000"/>
            <a:tailEnd type="triangle"/>
          </a:ln>
          <a:effectLst/>
        </p:spPr>
      </p:cxnSp>
      <p:cxnSp>
        <p:nvCxnSpPr>
          <p:cNvPr id="16" name="直線單箭頭接點 29">
            <a:extLst>
              <a:ext uri="{FF2B5EF4-FFF2-40B4-BE49-F238E27FC236}">
                <a16:creationId xmlns:a16="http://schemas.microsoft.com/office/drawing/2014/main" id="{DC1D3711-0444-4904-AC4A-760D15533555}"/>
              </a:ext>
            </a:extLst>
          </p:cNvPr>
          <p:cNvCxnSpPr>
            <a:cxnSpLocks/>
            <a:endCxn id="12" idx="2"/>
          </p:cNvCxnSpPr>
          <p:nvPr/>
        </p:nvCxnSpPr>
        <p:spPr>
          <a:xfrm>
            <a:off x="6582761" y="606806"/>
            <a:ext cx="1160340" cy="816286"/>
          </a:xfrm>
          <a:prstGeom prst="straightConnector1">
            <a:avLst/>
          </a:prstGeom>
          <a:noFill/>
          <a:ln w="38100" cap="flat" cmpd="sng" algn="ctr">
            <a:solidFill>
              <a:srgbClr val="FFC000"/>
            </a:solidFill>
            <a:prstDash val="solid"/>
            <a:miter lim="800000"/>
            <a:tailEnd type="triangle"/>
          </a:ln>
          <a:effectLst/>
        </p:spPr>
      </p:cxnSp>
      <p:cxnSp>
        <p:nvCxnSpPr>
          <p:cNvPr id="17" name="直線單箭頭接點 30">
            <a:extLst>
              <a:ext uri="{FF2B5EF4-FFF2-40B4-BE49-F238E27FC236}">
                <a16:creationId xmlns:a16="http://schemas.microsoft.com/office/drawing/2014/main" id="{AFD0EC5D-4051-40E1-9376-368873D1544C}"/>
              </a:ext>
            </a:extLst>
          </p:cNvPr>
          <p:cNvCxnSpPr>
            <a:cxnSpLocks/>
            <a:endCxn id="12" idx="2"/>
          </p:cNvCxnSpPr>
          <p:nvPr/>
        </p:nvCxnSpPr>
        <p:spPr>
          <a:xfrm flipV="1">
            <a:off x="6582761" y="1423092"/>
            <a:ext cx="1160340" cy="190190"/>
          </a:xfrm>
          <a:prstGeom prst="straightConnector1">
            <a:avLst/>
          </a:prstGeom>
          <a:noFill/>
          <a:ln w="38100" cap="flat" cmpd="sng" algn="ctr">
            <a:solidFill>
              <a:srgbClr val="00B050"/>
            </a:solidFill>
            <a:prstDash val="solid"/>
            <a:miter lim="800000"/>
            <a:tailEnd type="triangle"/>
          </a:ln>
          <a:effectLst/>
        </p:spPr>
      </p:cxnSp>
      <p:cxnSp>
        <p:nvCxnSpPr>
          <p:cNvPr id="18" name="直線單箭頭接點 32">
            <a:extLst>
              <a:ext uri="{FF2B5EF4-FFF2-40B4-BE49-F238E27FC236}">
                <a16:creationId xmlns:a16="http://schemas.microsoft.com/office/drawing/2014/main" id="{1F3C4A8F-0471-47E1-A353-E232F17CAF67}"/>
              </a:ext>
            </a:extLst>
          </p:cNvPr>
          <p:cNvCxnSpPr>
            <a:cxnSpLocks/>
          </p:cNvCxnSpPr>
          <p:nvPr/>
        </p:nvCxnSpPr>
        <p:spPr>
          <a:xfrm flipV="1">
            <a:off x="8063029" y="1742179"/>
            <a:ext cx="0" cy="587885"/>
          </a:xfrm>
          <a:prstGeom prst="straightConnector1">
            <a:avLst/>
          </a:prstGeom>
          <a:noFill/>
          <a:ln w="38100" cap="flat" cmpd="sng" algn="ctr">
            <a:solidFill>
              <a:sysClr val="windowText" lastClr="000000"/>
            </a:solidFill>
            <a:prstDash val="solid"/>
            <a:miter lim="800000"/>
            <a:tailEnd type="triangle"/>
          </a:ln>
          <a:effectLst/>
        </p:spPr>
      </p:cxnSp>
      <p:sp>
        <p:nvSpPr>
          <p:cNvPr id="19" name="矩形 18">
            <a:extLst>
              <a:ext uri="{FF2B5EF4-FFF2-40B4-BE49-F238E27FC236}">
                <a16:creationId xmlns:a16="http://schemas.microsoft.com/office/drawing/2014/main" id="{62496142-B3D8-43E4-BB06-DE5DC572A545}"/>
              </a:ext>
            </a:extLst>
          </p:cNvPr>
          <p:cNvSpPr/>
          <p:nvPr/>
        </p:nvSpPr>
        <p:spPr>
          <a:xfrm flipH="1">
            <a:off x="7913556" y="2374815"/>
            <a:ext cx="333714" cy="33371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34">
            <a:extLst>
              <a:ext uri="{FF2B5EF4-FFF2-40B4-BE49-F238E27FC236}">
                <a16:creationId xmlns:a16="http://schemas.microsoft.com/office/drawing/2014/main" id="{24F6D0E9-5191-4ACD-BED1-A4E278C31165}"/>
              </a:ext>
            </a:extLst>
          </p:cNvPr>
          <p:cNvCxnSpPr>
            <a:cxnSpLocks/>
            <a:endCxn id="12" idx="2"/>
          </p:cNvCxnSpPr>
          <p:nvPr/>
        </p:nvCxnSpPr>
        <p:spPr>
          <a:xfrm flipV="1">
            <a:off x="6572022" y="1423092"/>
            <a:ext cx="1171079" cy="581372"/>
          </a:xfrm>
          <a:prstGeom prst="straightConnector1">
            <a:avLst/>
          </a:prstGeom>
          <a:noFill/>
          <a:ln w="38100" cap="flat" cmpd="sng" algn="ctr">
            <a:solidFill>
              <a:srgbClr val="00B0F0"/>
            </a:solidFill>
            <a:prstDash val="solid"/>
            <a:miter lim="800000"/>
            <a:tailEnd type="triangle"/>
          </a:ln>
          <a:effectLst/>
        </p:spPr>
      </p:cxnSp>
      <p:cxnSp>
        <p:nvCxnSpPr>
          <p:cNvPr id="21" name="直線單箭頭接點 35">
            <a:extLst>
              <a:ext uri="{FF2B5EF4-FFF2-40B4-BE49-F238E27FC236}">
                <a16:creationId xmlns:a16="http://schemas.microsoft.com/office/drawing/2014/main" id="{2137C281-BB1A-49DC-8A5B-D0DE40AF6C81}"/>
              </a:ext>
            </a:extLst>
          </p:cNvPr>
          <p:cNvCxnSpPr>
            <a:cxnSpLocks/>
            <a:endCxn id="12" idx="2"/>
          </p:cNvCxnSpPr>
          <p:nvPr/>
        </p:nvCxnSpPr>
        <p:spPr>
          <a:xfrm flipV="1">
            <a:off x="6561283" y="1423092"/>
            <a:ext cx="1181818" cy="925722"/>
          </a:xfrm>
          <a:prstGeom prst="straightConnector1">
            <a:avLst/>
          </a:prstGeom>
          <a:noFill/>
          <a:ln w="38100" cap="flat" cmpd="sng" algn="ctr">
            <a:solidFill>
              <a:srgbClr val="7030A0"/>
            </a:solidFill>
            <a:prstDash val="solid"/>
            <a:miter lim="800000"/>
            <a:tailEnd type="triangle"/>
          </a:ln>
          <a:effectLst/>
        </p:spPr>
      </p:cxnSp>
      <p:sp>
        <p:nvSpPr>
          <p:cNvPr id="22" name="文字方塊 40">
            <a:extLst>
              <a:ext uri="{FF2B5EF4-FFF2-40B4-BE49-F238E27FC236}">
                <a16:creationId xmlns:a16="http://schemas.microsoft.com/office/drawing/2014/main" id="{0689FB04-9B78-4B10-8CFF-614FACA2B8FA}"/>
              </a:ext>
            </a:extLst>
          </p:cNvPr>
          <p:cNvSpPr txBox="1"/>
          <p:nvPr/>
        </p:nvSpPr>
        <p:spPr>
          <a:xfrm>
            <a:off x="8250242" y="1835256"/>
            <a:ext cx="1194619"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bias</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23" name="表格 23">
            <a:extLst>
              <a:ext uri="{FF2B5EF4-FFF2-40B4-BE49-F238E27FC236}">
                <a16:creationId xmlns:a16="http://schemas.microsoft.com/office/drawing/2014/main" id="{C90B046D-5952-4894-9268-CB660EA99CAD}"/>
              </a:ext>
            </a:extLst>
          </p:cNvPr>
          <p:cNvGraphicFramePr>
            <a:graphicFrameLocks noGrp="1"/>
          </p:cNvGraphicFramePr>
          <p:nvPr>
            <p:extLst>
              <p:ext uri="{D42A27DB-BD31-4B8C-83A1-F6EECF244321}">
                <p14:modId xmlns:p14="http://schemas.microsoft.com/office/powerpoint/2010/main" val="2579844795"/>
              </p:ext>
            </p:extLst>
          </p:nvPr>
        </p:nvGraphicFramePr>
        <p:xfrm>
          <a:off x="6156675" y="3403460"/>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60000"/>
                        <a:lumOff val="4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60000"/>
                        <a:lumOff val="40000"/>
                      </a:srgbClr>
                    </a:solidFill>
                  </a:tcPr>
                </a:tc>
                <a:extLst>
                  <a:ext uri="{0D108BD9-81ED-4DB2-BD59-A6C34878D82A}">
                    <a16:rowId xmlns:a16="http://schemas.microsoft.com/office/drawing/2014/main" val="414211929"/>
                  </a:ext>
                </a:extLst>
              </a:tr>
            </a:tbl>
          </a:graphicData>
        </a:graphic>
      </p:graphicFrame>
      <p:graphicFrame>
        <p:nvGraphicFramePr>
          <p:cNvPr id="24" name="表格 23">
            <a:extLst>
              <a:ext uri="{FF2B5EF4-FFF2-40B4-BE49-F238E27FC236}">
                <a16:creationId xmlns:a16="http://schemas.microsoft.com/office/drawing/2014/main" id="{E27571F6-7E9E-47AD-BF0E-53202FFC5979}"/>
              </a:ext>
            </a:extLst>
          </p:cNvPr>
          <p:cNvGraphicFramePr>
            <a:graphicFrameLocks noGrp="1"/>
          </p:cNvGraphicFramePr>
          <p:nvPr>
            <p:extLst>
              <p:ext uri="{D42A27DB-BD31-4B8C-83A1-F6EECF244321}">
                <p14:modId xmlns:p14="http://schemas.microsoft.com/office/powerpoint/2010/main" val="1821793104"/>
              </p:ext>
            </p:extLst>
          </p:nvPr>
        </p:nvGraphicFramePr>
        <p:xfrm>
          <a:off x="6156675" y="4773364"/>
          <a:ext cx="421389" cy="37084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60000"/>
                        <a:lumOff val="40000"/>
                      </a:srgbClr>
                    </a:solidFill>
                  </a:tcPr>
                </a:tc>
                <a:extLst>
                  <a:ext uri="{0D108BD9-81ED-4DB2-BD59-A6C34878D82A}">
                    <a16:rowId xmlns:a16="http://schemas.microsoft.com/office/drawing/2014/main" val="1825862684"/>
                  </a:ext>
                </a:extLst>
              </a:tr>
            </a:tbl>
          </a:graphicData>
        </a:graphic>
      </p:graphicFrame>
      <p:sp>
        <p:nvSpPr>
          <p:cNvPr id="25" name="文字方塊 43">
            <a:extLst>
              <a:ext uri="{FF2B5EF4-FFF2-40B4-BE49-F238E27FC236}">
                <a16:creationId xmlns:a16="http://schemas.microsoft.com/office/drawing/2014/main" id="{BC118848-2A52-413E-9593-0D154864965D}"/>
              </a:ext>
            </a:extLst>
          </p:cNvPr>
          <p:cNvSpPr txBox="1"/>
          <p:nvPr/>
        </p:nvSpPr>
        <p:spPr>
          <a:xfrm rot="5400000">
            <a:off x="6102512" y="4221691"/>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aphicFrame>
        <p:nvGraphicFramePr>
          <p:cNvPr id="26" name="表格 23">
            <a:extLst>
              <a:ext uri="{FF2B5EF4-FFF2-40B4-BE49-F238E27FC236}">
                <a16:creationId xmlns:a16="http://schemas.microsoft.com/office/drawing/2014/main" id="{3406D39D-E63C-4C67-A98F-29ABADE68A6F}"/>
              </a:ext>
            </a:extLst>
          </p:cNvPr>
          <p:cNvGraphicFramePr>
            <a:graphicFrameLocks noGrp="1"/>
          </p:cNvGraphicFramePr>
          <p:nvPr>
            <p:extLst>
              <p:ext uri="{D42A27DB-BD31-4B8C-83A1-F6EECF244321}">
                <p14:modId xmlns:p14="http://schemas.microsoft.com/office/powerpoint/2010/main" val="2133228531"/>
              </p:ext>
            </p:extLst>
          </p:nvPr>
        </p:nvGraphicFramePr>
        <p:xfrm>
          <a:off x="6157199" y="5174396"/>
          <a:ext cx="421389" cy="741680"/>
        </p:xfrm>
        <a:graphic>
          <a:graphicData uri="http://schemas.openxmlformats.org/drawingml/2006/table">
            <a:tbl>
              <a:tblPr firstRow="1" bandRow="1"/>
              <a:tblGrid>
                <a:gridCol w="421389">
                  <a:extLst>
                    <a:ext uri="{9D8B030D-6E8A-4147-A177-3AD203B41FA5}">
                      <a16:colId xmlns:a16="http://schemas.microsoft.com/office/drawing/2014/main" val="310908542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lumMod val="60000"/>
                        <a:lumOff val="40000"/>
                      </a:srgbClr>
                    </a:solidFill>
                  </a:tcPr>
                </a:tc>
                <a:extLst>
                  <a:ext uri="{0D108BD9-81ED-4DB2-BD59-A6C34878D82A}">
                    <a16:rowId xmlns:a16="http://schemas.microsoft.com/office/drawing/2014/main" val="27564915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TW"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60000"/>
                        <a:lumOff val="40000"/>
                      </a:srgbClr>
                    </a:solidFill>
                  </a:tcPr>
                </a:tc>
                <a:extLst>
                  <a:ext uri="{0D108BD9-81ED-4DB2-BD59-A6C34878D82A}">
                    <a16:rowId xmlns:a16="http://schemas.microsoft.com/office/drawing/2014/main" val="414211929"/>
                  </a:ext>
                </a:extLst>
              </a:tr>
            </a:tbl>
          </a:graphicData>
        </a:graphic>
      </p:graphicFrame>
      <p:sp>
        <p:nvSpPr>
          <p:cNvPr id="27" name="文字方塊 45">
            <a:extLst>
              <a:ext uri="{FF2B5EF4-FFF2-40B4-BE49-F238E27FC236}">
                <a16:creationId xmlns:a16="http://schemas.microsoft.com/office/drawing/2014/main" id="{E502B571-722A-4272-8B9B-DB51CBDDC0DB}"/>
              </a:ext>
            </a:extLst>
          </p:cNvPr>
          <p:cNvSpPr txBox="1"/>
          <p:nvPr/>
        </p:nvSpPr>
        <p:spPr>
          <a:xfrm rot="5400000">
            <a:off x="6103036" y="5992627"/>
            <a:ext cx="750326"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a:t>
            </a:r>
            <a:endParaRPr lang="zh-TW" altLang="en-US" sz="2800" dirty="0">
              <a:solidFill>
                <a:prstClr val="black"/>
              </a:solidFill>
              <a:latin typeface="Calibri" panose="020F0502020204030204"/>
              <a:ea typeface="新細明體" panose="02020500000000000000" pitchFamily="18" charset="-120"/>
            </a:endParaRPr>
          </a:p>
        </p:txBody>
      </p:sp>
      <p:grpSp>
        <p:nvGrpSpPr>
          <p:cNvPr id="28" name="群組 46">
            <a:extLst>
              <a:ext uri="{FF2B5EF4-FFF2-40B4-BE49-F238E27FC236}">
                <a16:creationId xmlns:a16="http://schemas.microsoft.com/office/drawing/2014/main" id="{3926DDA6-C9AD-4D79-8908-B4D394209109}"/>
              </a:ext>
            </a:extLst>
          </p:cNvPr>
          <p:cNvGrpSpPr/>
          <p:nvPr/>
        </p:nvGrpSpPr>
        <p:grpSpPr>
          <a:xfrm>
            <a:off x="7743941" y="4441660"/>
            <a:ext cx="638175" cy="638175"/>
            <a:chOff x="8370546" y="1983114"/>
            <a:chExt cx="638175" cy="638175"/>
          </a:xfrm>
        </p:grpSpPr>
        <p:sp>
          <p:nvSpPr>
            <p:cNvPr id="29" name="橢圓 47">
              <a:extLst>
                <a:ext uri="{FF2B5EF4-FFF2-40B4-BE49-F238E27FC236}">
                  <a16:creationId xmlns:a16="http://schemas.microsoft.com/office/drawing/2014/main" id="{AC98DF9F-A79D-4963-858D-C81CAC158060}"/>
                </a:ext>
              </a:extLst>
            </p:cNvPr>
            <p:cNvSpPr/>
            <p:nvPr/>
          </p:nvSpPr>
          <p:spPr>
            <a:xfrm>
              <a:off x="8370546" y="1983114"/>
              <a:ext cx="638175" cy="63817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手繪多邊形 108">
              <a:extLst>
                <a:ext uri="{FF2B5EF4-FFF2-40B4-BE49-F238E27FC236}">
                  <a16:creationId xmlns:a16="http://schemas.microsoft.com/office/drawing/2014/main" id="{B3B2C119-1A79-454F-B977-983EB6638D86}"/>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31" name="直線單箭頭接點 49">
            <a:extLst>
              <a:ext uri="{FF2B5EF4-FFF2-40B4-BE49-F238E27FC236}">
                <a16:creationId xmlns:a16="http://schemas.microsoft.com/office/drawing/2014/main" id="{0D8FC10F-B8AD-408F-9686-673769591270}"/>
              </a:ext>
            </a:extLst>
          </p:cNvPr>
          <p:cNvCxnSpPr>
            <a:cxnSpLocks/>
          </p:cNvCxnSpPr>
          <p:nvPr/>
        </p:nvCxnSpPr>
        <p:spPr>
          <a:xfrm>
            <a:off x="8396199" y="4745432"/>
            <a:ext cx="658907" cy="0"/>
          </a:xfrm>
          <a:prstGeom prst="straightConnector1">
            <a:avLst/>
          </a:prstGeom>
          <a:noFill/>
          <a:ln w="38100" cap="flat" cmpd="sng" algn="ctr">
            <a:solidFill>
              <a:sysClr val="windowText" lastClr="000000"/>
            </a:solidFill>
            <a:prstDash val="solid"/>
            <a:miter lim="800000"/>
            <a:tailEnd type="triangle"/>
          </a:ln>
          <a:effectLst/>
        </p:spPr>
      </p:cxnSp>
      <p:cxnSp>
        <p:nvCxnSpPr>
          <p:cNvPr id="32" name="直線單箭頭接點 50">
            <a:extLst>
              <a:ext uri="{FF2B5EF4-FFF2-40B4-BE49-F238E27FC236}">
                <a16:creationId xmlns:a16="http://schemas.microsoft.com/office/drawing/2014/main" id="{7BA971BE-BBCB-4DDA-86E8-FC10EB423093}"/>
              </a:ext>
            </a:extLst>
          </p:cNvPr>
          <p:cNvCxnSpPr>
            <a:cxnSpLocks/>
            <a:endCxn id="29" idx="2"/>
          </p:cNvCxnSpPr>
          <p:nvPr/>
        </p:nvCxnSpPr>
        <p:spPr>
          <a:xfrm>
            <a:off x="6578064" y="3585226"/>
            <a:ext cx="1165877" cy="1175522"/>
          </a:xfrm>
          <a:prstGeom prst="straightConnector1">
            <a:avLst/>
          </a:prstGeom>
          <a:noFill/>
          <a:ln w="38100" cap="flat" cmpd="sng" algn="ctr">
            <a:solidFill>
              <a:srgbClr val="FF0000"/>
            </a:solidFill>
            <a:prstDash val="solid"/>
            <a:miter lim="800000"/>
            <a:tailEnd type="triangle"/>
          </a:ln>
          <a:effectLst/>
        </p:spPr>
      </p:cxnSp>
      <p:cxnSp>
        <p:nvCxnSpPr>
          <p:cNvPr id="33" name="直線單箭頭接點 51">
            <a:extLst>
              <a:ext uri="{FF2B5EF4-FFF2-40B4-BE49-F238E27FC236}">
                <a16:creationId xmlns:a16="http://schemas.microsoft.com/office/drawing/2014/main" id="{1151712C-8AA4-4024-B8A1-803DA02DE514}"/>
              </a:ext>
            </a:extLst>
          </p:cNvPr>
          <p:cNvCxnSpPr>
            <a:cxnSpLocks/>
            <a:endCxn id="29" idx="2"/>
          </p:cNvCxnSpPr>
          <p:nvPr/>
        </p:nvCxnSpPr>
        <p:spPr>
          <a:xfrm>
            <a:off x="6583601" y="3944462"/>
            <a:ext cx="1160340" cy="816286"/>
          </a:xfrm>
          <a:prstGeom prst="straightConnector1">
            <a:avLst/>
          </a:prstGeom>
          <a:noFill/>
          <a:ln w="38100" cap="flat" cmpd="sng" algn="ctr">
            <a:solidFill>
              <a:srgbClr val="FFC000"/>
            </a:solidFill>
            <a:prstDash val="solid"/>
            <a:miter lim="800000"/>
            <a:tailEnd type="triangle"/>
          </a:ln>
          <a:effectLst/>
        </p:spPr>
      </p:cxnSp>
      <p:cxnSp>
        <p:nvCxnSpPr>
          <p:cNvPr id="34" name="直線單箭頭接點 52">
            <a:extLst>
              <a:ext uri="{FF2B5EF4-FFF2-40B4-BE49-F238E27FC236}">
                <a16:creationId xmlns:a16="http://schemas.microsoft.com/office/drawing/2014/main" id="{EFD315A3-6C0D-4A1D-93B6-F44F2242EE61}"/>
              </a:ext>
            </a:extLst>
          </p:cNvPr>
          <p:cNvCxnSpPr>
            <a:cxnSpLocks/>
            <a:endCxn id="29" idx="2"/>
          </p:cNvCxnSpPr>
          <p:nvPr/>
        </p:nvCxnSpPr>
        <p:spPr>
          <a:xfrm flipV="1">
            <a:off x="6583601" y="4760748"/>
            <a:ext cx="1160340" cy="190190"/>
          </a:xfrm>
          <a:prstGeom prst="straightConnector1">
            <a:avLst/>
          </a:prstGeom>
          <a:noFill/>
          <a:ln w="38100" cap="flat" cmpd="sng" algn="ctr">
            <a:solidFill>
              <a:srgbClr val="00B050"/>
            </a:solidFill>
            <a:prstDash val="solid"/>
            <a:miter lim="800000"/>
            <a:tailEnd type="triangle"/>
          </a:ln>
          <a:effectLst/>
        </p:spPr>
      </p:cxnSp>
      <p:cxnSp>
        <p:nvCxnSpPr>
          <p:cNvPr id="35" name="直線單箭頭接點 54">
            <a:extLst>
              <a:ext uri="{FF2B5EF4-FFF2-40B4-BE49-F238E27FC236}">
                <a16:creationId xmlns:a16="http://schemas.microsoft.com/office/drawing/2014/main" id="{EC2788A9-F563-4486-BB48-0FFDF260EA2A}"/>
              </a:ext>
            </a:extLst>
          </p:cNvPr>
          <p:cNvCxnSpPr>
            <a:cxnSpLocks/>
          </p:cNvCxnSpPr>
          <p:nvPr/>
        </p:nvCxnSpPr>
        <p:spPr>
          <a:xfrm flipV="1">
            <a:off x="8063869" y="5079835"/>
            <a:ext cx="0" cy="587885"/>
          </a:xfrm>
          <a:prstGeom prst="straightConnector1">
            <a:avLst/>
          </a:prstGeom>
          <a:noFill/>
          <a:ln w="38100" cap="flat" cmpd="sng" algn="ctr">
            <a:solidFill>
              <a:sysClr val="windowText" lastClr="000000"/>
            </a:solidFill>
            <a:prstDash val="solid"/>
            <a:miter lim="800000"/>
            <a:tailEnd type="triangle"/>
          </a:ln>
          <a:effectLst/>
        </p:spPr>
      </p:cxnSp>
      <p:sp>
        <p:nvSpPr>
          <p:cNvPr id="36" name="矩形 35">
            <a:extLst>
              <a:ext uri="{FF2B5EF4-FFF2-40B4-BE49-F238E27FC236}">
                <a16:creationId xmlns:a16="http://schemas.microsoft.com/office/drawing/2014/main" id="{57A7775D-76E1-49F3-805A-AD6835B17DD9}"/>
              </a:ext>
            </a:extLst>
          </p:cNvPr>
          <p:cNvSpPr/>
          <p:nvPr/>
        </p:nvSpPr>
        <p:spPr>
          <a:xfrm flipH="1">
            <a:off x="7914396" y="5712471"/>
            <a:ext cx="333714" cy="33371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56">
            <a:extLst>
              <a:ext uri="{FF2B5EF4-FFF2-40B4-BE49-F238E27FC236}">
                <a16:creationId xmlns:a16="http://schemas.microsoft.com/office/drawing/2014/main" id="{7CB66D1B-B32D-4E1B-BF10-61A5801AF02F}"/>
              </a:ext>
            </a:extLst>
          </p:cNvPr>
          <p:cNvCxnSpPr>
            <a:cxnSpLocks/>
            <a:endCxn id="29" idx="2"/>
          </p:cNvCxnSpPr>
          <p:nvPr/>
        </p:nvCxnSpPr>
        <p:spPr>
          <a:xfrm flipV="1">
            <a:off x="6572862" y="4760748"/>
            <a:ext cx="1171079" cy="581372"/>
          </a:xfrm>
          <a:prstGeom prst="straightConnector1">
            <a:avLst/>
          </a:prstGeom>
          <a:noFill/>
          <a:ln w="38100" cap="flat" cmpd="sng" algn="ctr">
            <a:solidFill>
              <a:srgbClr val="00B0F0"/>
            </a:solidFill>
            <a:prstDash val="solid"/>
            <a:miter lim="800000"/>
            <a:tailEnd type="triangle"/>
          </a:ln>
          <a:effectLst/>
        </p:spPr>
      </p:cxnSp>
      <p:cxnSp>
        <p:nvCxnSpPr>
          <p:cNvPr id="38" name="直線單箭頭接點 57">
            <a:extLst>
              <a:ext uri="{FF2B5EF4-FFF2-40B4-BE49-F238E27FC236}">
                <a16:creationId xmlns:a16="http://schemas.microsoft.com/office/drawing/2014/main" id="{D56CDAC1-0B43-4099-8CC8-25E2FCB45B45}"/>
              </a:ext>
            </a:extLst>
          </p:cNvPr>
          <p:cNvCxnSpPr>
            <a:cxnSpLocks/>
            <a:endCxn id="29" idx="2"/>
          </p:cNvCxnSpPr>
          <p:nvPr/>
        </p:nvCxnSpPr>
        <p:spPr>
          <a:xfrm flipV="1">
            <a:off x="6562123" y="4760748"/>
            <a:ext cx="1181818" cy="925722"/>
          </a:xfrm>
          <a:prstGeom prst="straightConnector1">
            <a:avLst/>
          </a:prstGeom>
          <a:noFill/>
          <a:ln w="38100" cap="flat" cmpd="sng" algn="ctr">
            <a:solidFill>
              <a:srgbClr val="7030A0"/>
            </a:solidFill>
            <a:prstDash val="solid"/>
            <a:miter lim="800000"/>
            <a:tailEnd type="triangle"/>
          </a:ln>
          <a:effectLst/>
        </p:spPr>
      </p:cxnSp>
      <p:sp>
        <p:nvSpPr>
          <p:cNvPr id="39" name="文字方塊 58">
            <a:extLst>
              <a:ext uri="{FF2B5EF4-FFF2-40B4-BE49-F238E27FC236}">
                <a16:creationId xmlns:a16="http://schemas.microsoft.com/office/drawing/2014/main" id="{24218B79-1DC1-4E1A-BCFB-313E3C11E045}"/>
              </a:ext>
            </a:extLst>
          </p:cNvPr>
          <p:cNvSpPr txBox="1"/>
          <p:nvPr/>
        </p:nvSpPr>
        <p:spPr>
          <a:xfrm>
            <a:off x="8251082" y="5172912"/>
            <a:ext cx="1194619"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bias</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40" name="內容版面配置區 3">
            <a:extLst>
              <a:ext uri="{FF2B5EF4-FFF2-40B4-BE49-F238E27FC236}">
                <a16:creationId xmlns:a16="http://schemas.microsoft.com/office/drawing/2014/main" id="{3715F283-EEF0-4399-AD06-B9C1B91E8E5E}"/>
              </a:ext>
            </a:extLst>
          </p:cNvPr>
          <p:cNvGraphicFramePr>
            <a:graphicFrameLocks/>
          </p:cNvGraphicFramePr>
          <p:nvPr>
            <p:extLst>
              <p:ext uri="{D42A27DB-BD31-4B8C-83A1-F6EECF244321}">
                <p14:modId xmlns:p14="http://schemas.microsoft.com/office/powerpoint/2010/main" val="3181810005"/>
              </p:ext>
            </p:extLst>
          </p:nvPr>
        </p:nvGraphicFramePr>
        <p:xfrm>
          <a:off x="1493214" y="2315611"/>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10005"/>
                  </a:ext>
                </a:extLst>
              </a:tr>
            </a:tbl>
          </a:graphicData>
        </a:graphic>
      </p:graphicFrame>
      <p:sp>
        <p:nvSpPr>
          <p:cNvPr id="41" name="矩形 40">
            <a:extLst>
              <a:ext uri="{FF2B5EF4-FFF2-40B4-BE49-F238E27FC236}">
                <a16:creationId xmlns:a16="http://schemas.microsoft.com/office/drawing/2014/main" id="{10B0D71A-17E0-4F25-9203-351C130670CC}"/>
              </a:ext>
            </a:extLst>
          </p:cNvPr>
          <p:cNvSpPr/>
          <p:nvPr/>
        </p:nvSpPr>
        <p:spPr>
          <a:xfrm>
            <a:off x="1517853" y="2353249"/>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aphicFrame>
        <p:nvGraphicFramePr>
          <p:cNvPr id="42" name="內容版面配置區 3">
            <a:extLst>
              <a:ext uri="{FF2B5EF4-FFF2-40B4-BE49-F238E27FC236}">
                <a16:creationId xmlns:a16="http://schemas.microsoft.com/office/drawing/2014/main" id="{E2BEC0CA-1904-4F3E-8530-99C935618037}"/>
              </a:ext>
            </a:extLst>
          </p:cNvPr>
          <p:cNvGraphicFramePr>
            <a:graphicFrameLocks/>
          </p:cNvGraphicFramePr>
          <p:nvPr>
            <p:extLst>
              <p:ext uri="{D42A27DB-BD31-4B8C-83A1-F6EECF244321}">
                <p14:modId xmlns:p14="http://schemas.microsoft.com/office/powerpoint/2010/main" val="1887382804"/>
              </p:ext>
            </p:extLst>
          </p:nvPr>
        </p:nvGraphicFramePr>
        <p:xfrm>
          <a:off x="1648336" y="2479122"/>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0005"/>
                  </a:ext>
                </a:extLst>
              </a:tr>
            </a:tbl>
          </a:graphicData>
        </a:graphic>
      </p:graphicFrame>
      <p:graphicFrame>
        <p:nvGraphicFramePr>
          <p:cNvPr id="43" name="內容版面配置區 3">
            <a:extLst>
              <a:ext uri="{FF2B5EF4-FFF2-40B4-BE49-F238E27FC236}">
                <a16:creationId xmlns:a16="http://schemas.microsoft.com/office/drawing/2014/main" id="{8A3800F6-A029-43C0-85CD-9D6A03CBACDD}"/>
              </a:ext>
            </a:extLst>
          </p:cNvPr>
          <p:cNvGraphicFramePr>
            <a:graphicFrameLocks/>
          </p:cNvGraphicFramePr>
          <p:nvPr>
            <p:extLst>
              <p:ext uri="{D42A27DB-BD31-4B8C-83A1-F6EECF244321}">
                <p14:modId xmlns:p14="http://schemas.microsoft.com/office/powerpoint/2010/main" val="1688293728"/>
              </p:ext>
            </p:extLst>
          </p:nvPr>
        </p:nvGraphicFramePr>
        <p:xfrm>
          <a:off x="1832557" y="2621537"/>
          <a:ext cx="2873970" cy="2743200"/>
        </p:xfrm>
        <a:graphic>
          <a:graphicData uri="http://schemas.openxmlformats.org/drawingml/2006/table">
            <a:tbl>
              <a:tblPr firstRow="1" bandRow="1"/>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solidFill>
                            <a:srgbClr val="0000FF"/>
                          </a:solidFill>
                        </a:rPr>
                        <a:t>1</a:t>
                      </a:r>
                      <a:endParaRPr lang="zh-TW" altLang="en-US" sz="2400" dirty="0">
                        <a:solidFill>
                          <a:srgbClr val="0000FF"/>
                        </a:solidFill>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TW" sz="2400" dirty="0"/>
                        <a:t>0</a:t>
                      </a:r>
                      <a:endParaRPr lang="zh-TW" altLang="en-US" sz="2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5"/>
                  </a:ext>
                </a:extLst>
              </a:tr>
            </a:tbl>
          </a:graphicData>
        </a:graphic>
      </p:graphicFrame>
      <p:sp>
        <p:nvSpPr>
          <p:cNvPr id="44" name="矩形 43">
            <a:extLst>
              <a:ext uri="{FF2B5EF4-FFF2-40B4-BE49-F238E27FC236}">
                <a16:creationId xmlns:a16="http://schemas.microsoft.com/office/drawing/2014/main" id="{10957EFF-CCF2-44CF-B1F5-51D4CA6BDA7D}"/>
              </a:ext>
            </a:extLst>
          </p:cNvPr>
          <p:cNvSpPr/>
          <p:nvPr/>
        </p:nvSpPr>
        <p:spPr>
          <a:xfrm>
            <a:off x="1847071" y="2650565"/>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5" name="直線接點 75">
            <a:extLst>
              <a:ext uri="{FF2B5EF4-FFF2-40B4-BE49-F238E27FC236}">
                <a16:creationId xmlns:a16="http://schemas.microsoft.com/office/drawing/2014/main" id="{A4096E01-E21D-4235-8658-434A3D5A57FA}"/>
              </a:ext>
            </a:extLst>
          </p:cNvPr>
          <p:cNvCxnSpPr>
            <a:cxnSpLocks/>
          </p:cNvCxnSpPr>
          <p:nvPr/>
        </p:nvCxnSpPr>
        <p:spPr>
          <a:xfrm>
            <a:off x="1493214" y="3662036"/>
            <a:ext cx="339343" cy="316587"/>
          </a:xfrm>
          <a:prstGeom prst="line">
            <a:avLst/>
          </a:prstGeom>
          <a:noFill/>
          <a:ln w="38100" cap="flat" cmpd="sng" algn="ctr">
            <a:solidFill>
              <a:srgbClr val="FF0000"/>
            </a:solidFill>
            <a:prstDash val="solid"/>
            <a:miter lim="800000"/>
          </a:ln>
          <a:effectLst/>
        </p:spPr>
      </p:cxnSp>
      <p:cxnSp>
        <p:nvCxnSpPr>
          <p:cNvPr id="46" name="直線接點 76">
            <a:extLst>
              <a:ext uri="{FF2B5EF4-FFF2-40B4-BE49-F238E27FC236}">
                <a16:creationId xmlns:a16="http://schemas.microsoft.com/office/drawing/2014/main" id="{7F183607-385C-4E63-ACDA-0982DA5D7908}"/>
              </a:ext>
            </a:extLst>
          </p:cNvPr>
          <p:cNvCxnSpPr>
            <a:cxnSpLocks/>
          </p:cNvCxnSpPr>
          <p:nvPr/>
        </p:nvCxnSpPr>
        <p:spPr>
          <a:xfrm>
            <a:off x="2906162" y="2315611"/>
            <a:ext cx="339343" cy="316587"/>
          </a:xfrm>
          <a:prstGeom prst="line">
            <a:avLst/>
          </a:prstGeom>
          <a:noFill/>
          <a:ln w="38100" cap="flat" cmpd="sng" algn="ctr">
            <a:solidFill>
              <a:srgbClr val="FF0000"/>
            </a:solidFill>
            <a:prstDash val="solid"/>
            <a:miter lim="800000"/>
          </a:ln>
          <a:effectLst/>
        </p:spPr>
      </p:cxnSp>
      <p:cxnSp>
        <p:nvCxnSpPr>
          <p:cNvPr id="47" name="直線接點 77">
            <a:extLst>
              <a:ext uri="{FF2B5EF4-FFF2-40B4-BE49-F238E27FC236}">
                <a16:creationId xmlns:a16="http://schemas.microsoft.com/office/drawing/2014/main" id="{B80CF460-8E3E-4BAC-8377-B189E4B60A5F}"/>
              </a:ext>
            </a:extLst>
          </p:cNvPr>
          <p:cNvCxnSpPr>
            <a:cxnSpLocks/>
          </p:cNvCxnSpPr>
          <p:nvPr/>
        </p:nvCxnSpPr>
        <p:spPr>
          <a:xfrm>
            <a:off x="1517853" y="2373404"/>
            <a:ext cx="339343" cy="316587"/>
          </a:xfrm>
          <a:prstGeom prst="line">
            <a:avLst/>
          </a:prstGeom>
          <a:noFill/>
          <a:ln w="38100" cap="flat" cmpd="sng" algn="ctr">
            <a:solidFill>
              <a:srgbClr val="FF0000"/>
            </a:solidFill>
            <a:prstDash val="solid"/>
            <a:miter lim="800000"/>
          </a:ln>
          <a:effectLst/>
        </p:spPr>
      </p:cxnSp>
      <p:sp>
        <p:nvSpPr>
          <p:cNvPr id="48" name="矩形 47">
            <a:extLst>
              <a:ext uri="{FF2B5EF4-FFF2-40B4-BE49-F238E27FC236}">
                <a16:creationId xmlns:a16="http://schemas.microsoft.com/office/drawing/2014/main" id="{13E04222-F263-4E8C-8DA3-1EDEBC3323AF}"/>
              </a:ext>
            </a:extLst>
          </p:cNvPr>
          <p:cNvSpPr/>
          <p:nvPr/>
        </p:nvSpPr>
        <p:spPr>
          <a:xfrm>
            <a:off x="2761268" y="3520406"/>
            <a:ext cx="1412346" cy="132330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9" name="直線接點 79">
            <a:extLst>
              <a:ext uri="{FF2B5EF4-FFF2-40B4-BE49-F238E27FC236}">
                <a16:creationId xmlns:a16="http://schemas.microsoft.com/office/drawing/2014/main" id="{70C55E3F-28CE-4BC5-B120-9C746C63FFAE}"/>
              </a:ext>
            </a:extLst>
          </p:cNvPr>
          <p:cNvCxnSpPr>
            <a:cxnSpLocks/>
          </p:cNvCxnSpPr>
          <p:nvPr/>
        </p:nvCxnSpPr>
        <p:spPr>
          <a:xfrm flipV="1">
            <a:off x="2344624" y="1897892"/>
            <a:ext cx="0" cy="581230"/>
          </a:xfrm>
          <a:prstGeom prst="line">
            <a:avLst/>
          </a:prstGeom>
          <a:noFill/>
          <a:ln w="57150" cap="flat" cmpd="sng" algn="ctr">
            <a:solidFill>
              <a:srgbClr val="FF0000"/>
            </a:solidFill>
            <a:prstDash val="sysDot"/>
            <a:miter lim="800000"/>
          </a:ln>
          <a:effectLst/>
        </p:spPr>
      </p:cxnSp>
      <p:cxnSp>
        <p:nvCxnSpPr>
          <p:cNvPr id="50" name="直線接點 80">
            <a:extLst>
              <a:ext uri="{FF2B5EF4-FFF2-40B4-BE49-F238E27FC236}">
                <a16:creationId xmlns:a16="http://schemas.microsoft.com/office/drawing/2014/main" id="{D6CA09A0-400E-4E49-BF6E-5961A3468DA2}"/>
              </a:ext>
            </a:extLst>
          </p:cNvPr>
          <p:cNvCxnSpPr>
            <a:cxnSpLocks/>
          </p:cNvCxnSpPr>
          <p:nvPr/>
        </p:nvCxnSpPr>
        <p:spPr>
          <a:xfrm>
            <a:off x="2341318" y="1868864"/>
            <a:ext cx="3688296" cy="0"/>
          </a:xfrm>
          <a:prstGeom prst="line">
            <a:avLst/>
          </a:prstGeom>
          <a:noFill/>
          <a:ln w="57150" cap="flat" cmpd="sng" algn="ctr">
            <a:solidFill>
              <a:srgbClr val="FF0000"/>
            </a:solidFill>
            <a:prstDash val="sysDot"/>
            <a:miter lim="800000"/>
            <a:headEnd type="none" w="med" len="med"/>
            <a:tailEnd type="triangle" w="med" len="med"/>
          </a:ln>
          <a:effectLst/>
        </p:spPr>
      </p:cxnSp>
      <p:cxnSp>
        <p:nvCxnSpPr>
          <p:cNvPr id="51" name="直線接點 81">
            <a:extLst>
              <a:ext uri="{FF2B5EF4-FFF2-40B4-BE49-F238E27FC236}">
                <a16:creationId xmlns:a16="http://schemas.microsoft.com/office/drawing/2014/main" id="{051A2449-85BC-49D9-9292-6B7C4242A1EE}"/>
              </a:ext>
            </a:extLst>
          </p:cNvPr>
          <p:cNvCxnSpPr>
            <a:cxnSpLocks/>
          </p:cNvCxnSpPr>
          <p:nvPr/>
        </p:nvCxnSpPr>
        <p:spPr>
          <a:xfrm>
            <a:off x="3583623" y="4279051"/>
            <a:ext cx="2445991" cy="0"/>
          </a:xfrm>
          <a:prstGeom prst="line">
            <a:avLst/>
          </a:prstGeom>
          <a:noFill/>
          <a:ln w="57150" cap="flat" cmpd="sng" algn="ctr">
            <a:solidFill>
              <a:srgbClr val="FF0000"/>
            </a:solidFill>
            <a:prstDash val="sysDot"/>
            <a:miter lim="800000"/>
            <a:headEnd type="none" w="med" len="med"/>
            <a:tailEnd type="triangle" w="med" len="med"/>
          </a:ln>
          <a:effectLst/>
        </p:spPr>
      </p:cxnSp>
      <p:sp>
        <p:nvSpPr>
          <p:cNvPr id="52" name="投影片編號版面配置區 5">
            <a:extLst>
              <a:ext uri="{FF2B5EF4-FFF2-40B4-BE49-F238E27FC236}">
                <a16:creationId xmlns:a16="http://schemas.microsoft.com/office/drawing/2014/main" id="{19D00280-9230-43A2-94EA-A63E3F973CAA}"/>
              </a:ext>
            </a:extLst>
          </p:cNvPr>
          <p:cNvSpPr txBox="1">
            <a:spLocks/>
          </p:cNvSpPr>
          <p:nvPr/>
        </p:nvSpPr>
        <p:spPr>
          <a:xfrm>
            <a:off x="7276935" y="612492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49</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53" name="文字方塊 53">
            <a:extLst>
              <a:ext uri="{FF2B5EF4-FFF2-40B4-BE49-F238E27FC236}">
                <a16:creationId xmlns:a16="http://schemas.microsoft.com/office/drawing/2014/main" id="{00F9BA67-344C-47A1-947F-067D3593E81B}"/>
              </a:ext>
            </a:extLst>
          </p:cNvPr>
          <p:cNvSpPr txBox="1"/>
          <p:nvPr/>
        </p:nvSpPr>
        <p:spPr>
          <a:xfrm>
            <a:off x="1283325" y="488900"/>
            <a:ext cx="4789047"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The neurons with different receptive fields </a:t>
            </a:r>
            <a:r>
              <a:rPr lang="en-US" altLang="zh-TW" sz="2400" b="1" dirty="0">
                <a:solidFill>
                  <a:prstClr val="black"/>
                </a:solidFill>
                <a:latin typeface="Calibri" panose="020F0502020204030204"/>
                <a:ea typeface="新細明體" panose="02020500000000000000" pitchFamily="18" charset="-120"/>
              </a:rPr>
              <a:t>share the parameters</a:t>
            </a:r>
            <a:r>
              <a:rPr lang="en-US" altLang="zh-TW" sz="2400" dirty="0">
                <a:solidFill>
                  <a:prstClr val="black"/>
                </a:solidFill>
                <a:latin typeface="Calibri" panose="020F0502020204030204"/>
                <a:ea typeface="新細明體" panose="02020500000000000000" pitchFamily="18" charset="-120"/>
              </a:rPr>
              <a:t>.</a:t>
            </a:r>
            <a:endParaRPr lang="zh-TW" altLang="en-US" sz="2400" dirty="0">
              <a:solidFill>
                <a:prstClr val="black"/>
              </a:solidFill>
              <a:latin typeface="Calibri" panose="020F0502020204030204"/>
              <a:ea typeface="新細明體" panose="02020500000000000000" pitchFamily="18" charset="-120"/>
            </a:endParaRPr>
          </a:p>
        </p:txBody>
      </p:sp>
      <p:sp>
        <p:nvSpPr>
          <p:cNvPr id="54" name="文字方塊 60">
            <a:extLst>
              <a:ext uri="{FF2B5EF4-FFF2-40B4-BE49-F238E27FC236}">
                <a16:creationId xmlns:a16="http://schemas.microsoft.com/office/drawing/2014/main" id="{34ED012D-C1B2-4A07-B5F9-F5A67EB919C3}"/>
              </a:ext>
            </a:extLst>
          </p:cNvPr>
          <p:cNvSpPr txBox="1"/>
          <p:nvPr/>
        </p:nvSpPr>
        <p:spPr>
          <a:xfrm>
            <a:off x="580731" y="5496015"/>
            <a:ext cx="5773420" cy="461665"/>
          </a:xfrm>
          <a:prstGeom prst="rect">
            <a:avLst/>
          </a:prstGeom>
          <a:noFill/>
        </p:spPr>
        <p:txBody>
          <a:bodyPr wrap="square">
            <a:spAutoFit/>
          </a:bodyPr>
          <a:lstStyle/>
          <a:p>
            <a:pPr defTabSz="457200"/>
            <a:r>
              <a:rPr lang="en-US" altLang="zh-TW" sz="2400" b="1" dirty="0">
                <a:solidFill>
                  <a:prstClr val="black"/>
                </a:solidFill>
                <a:latin typeface="Calibri" panose="020F0502020204030204"/>
                <a:ea typeface="新細明體" panose="02020500000000000000" pitchFamily="18" charset="-120"/>
              </a:rPr>
              <a:t>Each filter convolves over the input image.</a:t>
            </a:r>
            <a:endParaRPr lang="zh-TW" altLang="en-US" sz="2400" b="1"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30783549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解决什么问题</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5</a:t>
            </a:fld>
            <a:endParaRPr lang="zh-TW" altLang="en-US">
              <a:solidFill>
                <a:prstClr val="black">
                  <a:tint val="75000"/>
                </a:prstClr>
              </a:solidFill>
              <a:latin typeface="Calibri" panose="020F0502020204030204"/>
              <a:ea typeface="新細明體" panose="02020500000000000000" pitchFamily="18" charset="-120"/>
            </a:endParaRPr>
          </a:p>
        </p:txBody>
      </p:sp>
      <p:pic>
        <p:nvPicPr>
          <p:cNvPr id="22530" name="Picture 2" descr="人类视觉原理2">
            <a:extLst>
              <a:ext uri="{FF2B5EF4-FFF2-40B4-BE49-F238E27FC236}">
                <a16:creationId xmlns:a16="http://schemas.microsoft.com/office/drawing/2014/main" id="{59ABE50A-F8F3-4153-AC9F-2C0766D3F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1619845"/>
            <a:ext cx="653415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54092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44A2F25D-1F0A-4F0E-B955-82106A66E48C}"/>
              </a:ext>
            </a:extLst>
          </p:cNvPr>
          <p:cNvPicPr>
            <a:picLocks noChangeAspect="1"/>
          </p:cNvPicPr>
          <p:nvPr/>
        </p:nvPicPr>
        <p:blipFill>
          <a:blip r:embed="rId3"/>
          <a:stretch>
            <a:fillRect/>
          </a:stretch>
        </p:blipFill>
        <p:spPr>
          <a:xfrm>
            <a:off x="516834" y="482951"/>
            <a:ext cx="8455791" cy="5154524"/>
          </a:xfrm>
          <a:prstGeom prst="rect">
            <a:avLst/>
          </a:prstGeom>
        </p:spPr>
      </p:pic>
    </p:spTree>
    <p:extLst>
      <p:ext uri="{BB962C8B-B14F-4D97-AF65-F5344CB8AC3E}">
        <p14:creationId xmlns:p14="http://schemas.microsoft.com/office/powerpoint/2010/main" val="407902774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a:xfrm>
            <a:off x="7816795" y="6413500"/>
            <a:ext cx="1008063" cy="215900"/>
          </a:xfr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A311B6C0-E189-447F-BD24-583236CEBAD8}"/>
              </a:ext>
            </a:extLst>
          </p:cNvPr>
          <p:cNvSpPr txBox="1">
            <a:spLocks/>
          </p:cNvSpPr>
          <p:nvPr/>
        </p:nvSpPr>
        <p:spPr>
          <a:xfrm>
            <a:off x="1257300" y="34895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Observation 3</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內容版面配置區 2">
            <a:extLst>
              <a:ext uri="{FF2B5EF4-FFF2-40B4-BE49-F238E27FC236}">
                <a16:creationId xmlns:a16="http://schemas.microsoft.com/office/drawing/2014/main" id="{470A1847-369E-4AAA-8ABA-EC90D8E06946}"/>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Subsampling</a:t>
            </a:r>
            <a:r>
              <a:rPr kumimoji="0" lang="zh-TW" altLang="en-US"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the pixels will not change the object</a:t>
            </a:r>
            <a:endParaRPr kumimoji="0" lang="zh-TW" altLang="en-US"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pic>
        <p:nvPicPr>
          <p:cNvPr id="8" name="Picture 2" descr="http://insider.si.edu/wordpress/wp-content/uploads/2016/04/Mountain_Bluebird.jpg">
            <a:extLst>
              <a:ext uri="{FF2B5EF4-FFF2-40B4-BE49-F238E27FC236}">
                <a16:creationId xmlns:a16="http://schemas.microsoft.com/office/drawing/2014/main" id="{212F15DE-0D4B-4CCA-9940-B3E0EB360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93" y="3330664"/>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nsider.si.edu/wordpress/wp-content/uploads/2016/04/Mountain_Bluebird.jpg">
            <a:extLst>
              <a:ext uri="{FF2B5EF4-FFF2-40B4-BE49-F238E27FC236}">
                <a16:creationId xmlns:a16="http://schemas.microsoft.com/office/drawing/2014/main" id="{53720DF2-AA6A-4286-9A24-2A31D465E5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2553" y="3840173"/>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10" name="向右箭號 3">
            <a:extLst>
              <a:ext uri="{FF2B5EF4-FFF2-40B4-BE49-F238E27FC236}">
                <a16:creationId xmlns:a16="http://schemas.microsoft.com/office/drawing/2014/main" id="{7F7477D8-593E-4D56-BCF1-C6BF7318C781}"/>
              </a:ext>
            </a:extLst>
          </p:cNvPr>
          <p:cNvSpPr/>
          <p:nvPr/>
        </p:nvSpPr>
        <p:spPr>
          <a:xfrm>
            <a:off x="4397010" y="4033732"/>
            <a:ext cx="1860668" cy="80293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6">
            <a:extLst>
              <a:ext uri="{FF2B5EF4-FFF2-40B4-BE49-F238E27FC236}">
                <a16:creationId xmlns:a16="http://schemas.microsoft.com/office/drawing/2014/main" id="{AA2579D7-A3D6-456A-95D0-E425B8807C96}"/>
              </a:ext>
            </a:extLst>
          </p:cNvPr>
          <p:cNvSpPr txBox="1"/>
          <p:nvPr/>
        </p:nvSpPr>
        <p:spPr>
          <a:xfrm>
            <a:off x="4291673" y="4831383"/>
            <a:ext cx="2075543" cy="523220"/>
          </a:xfrm>
          <a:prstGeom prst="rect">
            <a:avLst/>
          </a:prstGeom>
          <a:noFill/>
        </p:spPr>
        <p:txBody>
          <a:bodyPr wrap="square" rtlCol="0">
            <a:spAutoFit/>
          </a:bodyPr>
          <a:lstStyle/>
          <a:p>
            <a:pPr defTabSz="457200">
              <a:defRPr/>
            </a:pPr>
            <a:r>
              <a:rPr lang="en-US" altLang="zh-TW" sz="2800" dirty="0">
                <a:solidFill>
                  <a:srgbClr val="FF0000"/>
                </a:solidFill>
                <a:latin typeface="Calibri" panose="020F0502020204030204"/>
                <a:ea typeface="新細明體" panose="02020500000000000000" pitchFamily="18" charset="-120"/>
              </a:rPr>
              <a:t>subsampling</a:t>
            </a:r>
            <a:endParaRPr lang="zh-TW" altLang="en-US" sz="2800" dirty="0">
              <a:solidFill>
                <a:srgbClr val="FF0000"/>
              </a:solidFill>
              <a:latin typeface="Calibri" panose="020F0502020204030204"/>
              <a:ea typeface="新細明體" panose="02020500000000000000" pitchFamily="18" charset="-120"/>
            </a:endParaRPr>
          </a:p>
        </p:txBody>
      </p:sp>
      <p:sp>
        <p:nvSpPr>
          <p:cNvPr id="12" name="文字方塊 7">
            <a:extLst>
              <a:ext uri="{FF2B5EF4-FFF2-40B4-BE49-F238E27FC236}">
                <a16:creationId xmlns:a16="http://schemas.microsoft.com/office/drawing/2014/main" id="{91F58FCF-2874-4776-A05B-D974BDDED3C4}"/>
              </a:ext>
            </a:extLst>
          </p:cNvPr>
          <p:cNvSpPr txBox="1"/>
          <p:nvPr/>
        </p:nvSpPr>
        <p:spPr>
          <a:xfrm>
            <a:off x="1876147" y="2814820"/>
            <a:ext cx="1494971" cy="523220"/>
          </a:xfrm>
          <a:prstGeom prst="rect">
            <a:avLst/>
          </a:prstGeom>
          <a:noFill/>
        </p:spPr>
        <p:txBody>
          <a:bodyPr wrap="square" rtlCol="0">
            <a:spAutoFit/>
          </a:bodyPr>
          <a:lstStyle/>
          <a:p>
            <a:pPr algn="ctr" defTabSz="457200">
              <a:defRPr/>
            </a:pPr>
            <a:r>
              <a:rPr lang="en-US" altLang="zh-TW" sz="2800" dirty="0">
                <a:solidFill>
                  <a:prstClr val="black"/>
                </a:solidFill>
                <a:latin typeface="Calibri" panose="020F0502020204030204"/>
                <a:ea typeface="新細明體" panose="02020500000000000000" pitchFamily="18" charset="-120"/>
              </a:rPr>
              <a:t>bird</a:t>
            </a:r>
            <a:endParaRPr lang="zh-TW" altLang="en-US" sz="2800" dirty="0">
              <a:solidFill>
                <a:prstClr val="black"/>
              </a:solidFill>
              <a:latin typeface="Calibri" panose="020F0502020204030204"/>
              <a:ea typeface="新細明體" panose="02020500000000000000" pitchFamily="18" charset="-120"/>
            </a:endParaRPr>
          </a:p>
        </p:txBody>
      </p:sp>
      <p:sp>
        <p:nvSpPr>
          <p:cNvPr id="13" name="文字方塊 8">
            <a:extLst>
              <a:ext uri="{FF2B5EF4-FFF2-40B4-BE49-F238E27FC236}">
                <a16:creationId xmlns:a16="http://schemas.microsoft.com/office/drawing/2014/main" id="{42A8B207-CDDD-41EB-B55A-3D874E4CAC57}"/>
              </a:ext>
            </a:extLst>
          </p:cNvPr>
          <p:cNvSpPr txBox="1"/>
          <p:nvPr/>
        </p:nvSpPr>
        <p:spPr>
          <a:xfrm>
            <a:off x="6603438" y="3306349"/>
            <a:ext cx="1494971" cy="523220"/>
          </a:xfrm>
          <a:prstGeom prst="rect">
            <a:avLst/>
          </a:prstGeom>
          <a:noFill/>
        </p:spPr>
        <p:txBody>
          <a:bodyPr wrap="square" rtlCol="0">
            <a:spAutoFit/>
          </a:bodyPr>
          <a:lstStyle/>
          <a:p>
            <a:pPr algn="ctr" defTabSz="457200">
              <a:defRPr/>
            </a:pPr>
            <a:r>
              <a:rPr lang="en-US" altLang="zh-TW" sz="2800" dirty="0">
                <a:solidFill>
                  <a:prstClr val="black"/>
                </a:solidFill>
                <a:latin typeface="Calibri" panose="020F0502020204030204"/>
                <a:ea typeface="新細明體" panose="02020500000000000000" pitchFamily="18" charset="-120"/>
              </a:rPr>
              <a:t>bird</a:t>
            </a:r>
            <a:endParaRPr lang="zh-TW" altLang="en-US" sz="2800"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81810147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D29674E0-DCFA-4CCA-B691-EE218EB25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623" y="1522925"/>
            <a:ext cx="6564429" cy="3163748"/>
          </a:xfrm>
          <a:prstGeom prst="rect">
            <a:avLst/>
          </a:prstGeom>
          <a:noFill/>
          <a:extLst>
            <a:ext uri="{909E8E84-426E-40DD-AFC4-6F175D3DCCD1}">
              <a14:hiddenFill xmlns:a14="http://schemas.microsoft.com/office/drawing/2010/main">
                <a:solidFill>
                  <a:srgbClr val="FFFFFF"/>
                </a:solidFill>
              </a14:hiddenFill>
            </a:ext>
          </a:extLst>
        </p:spPr>
      </p:pic>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3C779015-5FE0-4EB5-9C36-770670A97796}"/>
              </a:ext>
            </a:extLst>
          </p:cNvPr>
          <p:cNvSpPr txBox="1">
            <a:spLocks/>
          </p:cNvSpPr>
          <p:nvPr/>
        </p:nvSpPr>
        <p:spPr>
          <a:xfrm>
            <a:off x="1376297" y="1711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Pooling – Max Pooling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mc:AlternateContent xmlns:mc="http://schemas.openxmlformats.org/markup-compatibility/2006" xmlns:a14="http://schemas.microsoft.com/office/drawing/2010/main">
        <mc:Choice Requires="a14">
          <p:sp>
            <p:nvSpPr>
              <p:cNvPr id="7" name="文字方塊 14">
                <a:extLst>
                  <a:ext uri="{FF2B5EF4-FFF2-40B4-BE49-F238E27FC236}">
                    <a16:creationId xmlns:a16="http://schemas.microsoft.com/office/drawing/2014/main" id="{56E75D96-DADE-4443-A558-4B56E07ECEE1}"/>
                  </a:ext>
                </a:extLst>
              </p:cNvPr>
              <p:cNvSpPr txBox="1"/>
              <p:nvPr/>
            </p:nvSpPr>
            <p:spPr>
              <a:xfrm>
                <a:off x="557687" y="4752918"/>
                <a:ext cx="2875146" cy="71590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TW" sz="2400" i="1" smtClean="0">
                          <a:solidFill>
                            <a:prstClr val="black"/>
                          </a:solidFill>
                          <a:latin typeface="Cambria Math" panose="02040503050406030204" pitchFamily="18" charset="0"/>
                        </a:rPr>
                        <m:t>𝑦</m:t>
                      </m:r>
                      <m:r>
                        <a:rPr lang="en-US" altLang="zh-TW" sz="2400" i="1" smtClean="0">
                          <a:solidFill>
                            <a:prstClr val="black"/>
                          </a:solidFill>
                          <a:latin typeface="Cambria Math" panose="02040503050406030204" pitchFamily="18" charset="0"/>
                        </a:rPr>
                        <m:t>=</m:t>
                      </m:r>
                      <m:r>
                        <a:rPr lang="en-US" altLang="zh-TW" sz="2400" i="1">
                          <a:solidFill>
                            <a:srgbClr val="FF0000"/>
                          </a:solidFill>
                          <a:latin typeface="Cambria Math" panose="02040503050406030204" pitchFamily="18" charset="0"/>
                        </a:rPr>
                        <m:t>𝑐</m:t>
                      </m:r>
                      <m:f>
                        <m:fPr>
                          <m:ctrlPr>
                            <a:rPr lang="en-US" altLang="zh-TW" sz="2400" i="1">
                              <a:solidFill>
                                <a:prstClr val="black"/>
                              </a:solidFill>
                              <a:latin typeface="Cambria Math" panose="02040503050406030204" pitchFamily="18" charset="0"/>
                            </a:rPr>
                          </m:ctrlPr>
                        </m:fPr>
                        <m:num>
                          <m:r>
                            <a:rPr lang="en-US" altLang="zh-TW" sz="2400" i="1">
                              <a:solidFill>
                                <a:prstClr val="black"/>
                              </a:solidFill>
                              <a:latin typeface="Cambria Math" panose="02040503050406030204" pitchFamily="18" charset="0"/>
                            </a:rPr>
                            <m:t>1</m:t>
                          </m:r>
                        </m:num>
                        <m:den>
                          <m:r>
                            <a:rPr lang="en-US" altLang="zh-TW" sz="2400" i="1">
                              <a:solidFill>
                                <a:prstClr val="black"/>
                              </a:solidFill>
                              <a:latin typeface="Cambria Math" panose="02040503050406030204" pitchFamily="18" charset="0"/>
                            </a:rPr>
                            <m:t>1+</m:t>
                          </m:r>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𝑒</m:t>
                              </m:r>
                            </m:e>
                            <m:sup>
                              <m:r>
                                <a:rPr lang="en-US" altLang="zh-TW" sz="2400" i="1">
                                  <a:solidFill>
                                    <a:prstClr val="black"/>
                                  </a:solidFill>
                                  <a:latin typeface="Cambria Math" panose="02040503050406030204" pitchFamily="18" charset="0"/>
                                </a:rPr>
                                <m:t>−</m:t>
                              </m:r>
                              <m:d>
                                <m:dPr>
                                  <m:ctrlPr>
                                    <a:rPr lang="en-US" altLang="zh-TW" sz="2400" i="1">
                                      <a:solidFill>
                                        <a:prstClr val="black"/>
                                      </a:solidFill>
                                      <a:latin typeface="Cambria Math" panose="02040503050406030204" pitchFamily="18" charset="0"/>
                                    </a:rPr>
                                  </m:ctrlPr>
                                </m:dPr>
                                <m:e>
                                  <m:r>
                                    <a:rPr lang="en-US" altLang="zh-TW" sz="2400" i="1">
                                      <a:solidFill>
                                        <a:srgbClr val="00B050"/>
                                      </a:solidFill>
                                      <a:latin typeface="Cambria Math" panose="02040503050406030204" pitchFamily="18" charset="0"/>
                                    </a:rPr>
                                    <m:t>𝑏</m:t>
                                  </m:r>
                                  <m:r>
                                    <m:rPr>
                                      <m:sty m:val="p"/>
                                    </m:rPr>
                                    <a:rPr lang="en-US" altLang="zh-CN" sz="2400" i="1" baseline="-25000">
                                      <a:solidFill>
                                        <a:srgbClr val="00B050"/>
                                      </a:solidFill>
                                      <a:latin typeface="Cambria Math" panose="02040503050406030204" pitchFamily="18" charset="0"/>
                                    </a:rPr>
                                    <m:t>s</m:t>
                                  </m:r>
                                  <m:r>
                                    <a:rPr lang="en-US" altLang="zh-TW" sz="2400" i="1">
                                      <a:solidFill>
                                        <a:prstClr val="black"/>
                                      </a:solidFill>
                                      <a:latin typeface="Cambria Math" panose="02040503050406030204" pitchFamily="18" charset="0"/>
                                    </a:rPr>
                                    <m:t>+</m:t>
                                  </m:r>
                                  <m:r>
                                    <a:rPr lang="en-US" altLang="zh-TW" sz="2400" i="1">
                                      <a:solidFill>
                                        <a:srgbClr val="0000FF"/>
                                      </a:solidFill>
                                      <a:latin typeface="Cambria Math" panose="02040503050406030204" pitchFamily="18" charset="0"/>
                                    </a:rPr>
                                    <m:t>𝑤</m:t>
                                  </m:r>
                                  <m:r>
                                    <a:rPr lang="en-US" altLang="zh-TW" sz="2400" b="0" i="1" baseline="-25000" smtClean="0">
                                      <a:solidFill>
                                        <a:srgbClr val="0000FF"/>
                                      </a:solidFill>
                                      <a:latin typeface="Cambria Math" panose="02040503050406030204" pitchFamily="18" charset="0"/>
                                    </a:rPr>
                                    <m:t>𝑠</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𝑥</m:t>
                                      </m:r>
                                    </m:e>
                                    <m:sub>
                                      <m:r>
                                        <a:rPr lang="en-US" altLang="zh-TW" sz="2400" i="1">
                                          <a:solidFill>
                                            <a:prstClr val="black"/>
                                          </a:solidFill>
                                          <a:latin typeface="Cambria Math" panose="02040503050406030204" pitchFamily="18" charset="0"/>
                                        </a:rPr>
                                        <m:t>1</m:t>
                                      </m:r>
                                    </m:sub>
                                  </m:sSub>
                                </m:e>
                              </m:d>
                            </m:sup>
                          </m:sSup>
                        </m:den>
                      </m:f>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7" name="文字方塊 14">
                <a:extLst>
                  <a:ext uri="{FF2B5EF4-FFF2-40B4-BE49-F238E27FC236}">
                    <a16:creationId xmlns:a16="http://schemas.microsoft.com/office/drawing/2014/main" id="{56E75D96-DADE-4443-A558-4B56E07ECEE1}"/>
                  </a:ext>
                </a:extLst>
              </p:cNvPr>
              <p:cNvSpPr txBox="1">
                <a:spLocks noRot="1" noChangeAspect="1" noMove="1" noResize="1" noEditPoints="1" noAdjustHandles="1" noChangeArrowheads="1" noChangeShapeType="1" noTextEdit="1"/>
              </p:cNvSpPr>
              <p:nvPr/>
            </p:nvSpPr>
            <p:spPr>
              <a:xfrm>
                <a:off x="557687" y="4752918"/>
                <a:ext cx="2875146" cy="715902"/>
              </a:xfrm>
              <a:prstGeom prst="rect">
                <a:avLst/>
              </a:prstGeom>
              <a:blipFill>
                <a:blip r:embed="rId4"/>
                <a:stretch>
                  <a:fillRect/>
                </a:stretch>
              </a:blipFill>
            </p:spPr>
            <p:txBody>
              <a:bodyPr/>
              <a:lstStyle/>
              <a:p>
                <a:r>
                  <a:rPr lang="zh-CN" altLang="en-US">
                    <a:noFill/>
                  </a:rPr>
                  <a:t> </a:t>
                </a:r>
              </a:p>
            </p:txBody>
          </p:sp>
        </mc:Fallback>
      </mc:AlternateContent>
      <p:sp>
        <p:nvSpPr>
          <p:cNvPr id="8" name="文字方塊 2">
            <a:extLst>
              <a:ext uri="{FF2B5EF4-FFF2-40B4-BE49-F238E27FC236}">
                <a16:creationId xmlns:a16="http://schemas.microsoft.com/office/drawing/2014/main" id="{8C9424A9-4739-43E5-BBD3-B88194312077}"/>
              </a:ext>
            </a:extLst>
          </p:cNvPr>
          <p:cNvSpPr txBox="1"/>
          <p:nvPr/>
        </p:nvSpPr>
        <p:spPr>
          <a:xfrm>
            <a:off x="468663" y="4265036"/>
            <a:ext cx="2690446" cy="461665"/>
          </a:xfrm>
          <a:prstGeom prst="rect">
            <a:avLst/>
          </a:prstGeom>
          <a:noFill/>
        </p:spPr>
        <p:txBody>
          <a:bodyPr wrap="square" rtlCol="0">
            <a:spAutoFit/>
          </a:bodyPr>
          <a:lstStyle/>
          <a:p>
            <a:pPr defTabSz="457200"/>
            <a:r>
              <a:rPr lang="en-US" altLang="zh-TW" sz="2400" b="1" i="1" u="sng" dirty="0">
                <a:solidFill>
                  <a:srgbClr val="C00000"/>
                </a:solidFill>
                <a:latin typeface="Calibri" panose="020F0502020204030204"/>
                <a:ea typeface="新細明體" panose="02020500000000000000" pitchFamily="18" charset="-120"/>
              </a:rPr>
              <a:t>Sigmoid Function</a:t>
            </a:r>
            <a:endParaRPr lang="zh-TW" altLang="en-US" sz="2400" b="1" i="1" u="sng" dirty="0">
              <a:solidFill>
                <a:srgbClr val="C00000"/>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9" name="文字方塊 30">
                <a:extLst>
                  <a:ext uri="{FF2B5EF4-FFF2-40B4-BE49-F238E27FC236}">
                    <a16:creationId xmlns:a16="http://schemas.microsoft.com/office/drawing/2014/main" id="{F40C68A3-EF20-449B-AC20-06BA2541BD3E}"/>
                  </a:ext>
                </a:extLst>
              </p:cNvPr>
              <p:cNvSpPr txBox="1"/>
              <p:nvPr/>
            </p:nvSpPr>
            <p:spPr>
              <a:xfrm>
                <a:off x="795994" y="5668322"/>
                <a:ext cx="3346557"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TW" sz="2400" i="1" smtClean="0">
                          <a:solidFill>
                            <a:prstClr val="black"/>
                          </a:solidFill>
                          <a:latin typeface="Cambria Math" panose="02040503050406030204" pitchFamily="18" charset="0"/>
                        </a:rPr>
                        <m:t>=</m:t>
                      </m:r>
                      <m:r>
                        <a:rPr lang="en-US" altLang="zh-TW" sz="2400" i="1" smtClean="0">
                          <a:solidFill>
                            <a:srgbClr val="FF0000"/>
                          </a:solidFill>
                          <a:latin typeface="Cambria Math" panose="02040503050406030204" pitchFamily="18" charset="0"/>
                        </a:rPr>
                        <m:t>𝑐</m:t>
                      </m:r>
                      <m:r>
                        <a:rPr lang="en-US" altLang="zh-TW" sz="2400" i="1" smtClean="0">
                          <a:solidFill>
                            <a:prstClr val="black"/>
                          </a:solidFill>
                          <a:latin typeface="Cambria Math" panose="02040503050406030204" pitchFamily="18" charset="0"/>
                        </a:rPr>
                        <m:t> </m:t>
                      </m:r>
                      <m:r>
                        <a:rPr lang="en-US" altLang="zh-TW" sz="2400" i="1" smtClean="0">
                          <a:solidFill>
                            <a:prstClr val="black"/>
                          </a:solidFill>
                          <a:latin typeface="Cambria Math" panose="02040503050406030204" pitchFamily="18" charset="0"/>
                        </a:rPr>
                        <m:t>𝑠𝑖𝑔𝑚𝑜𝑖𝑑</m:t>
                      </m:r>
                      <m:d>
                        <m:dPr>
                          <m:ctrlPr>
                            <a:rPr lang="en-US" altLang="zh-TW" sz="2400" i="1" smtClean="0">
                              <a:solidFill>
                                <a:prstClr val="black"/>
                              </a:solidFill>
                              <a:latin typeface="Cambria Math" panose="02040503050406030204" pitchFamily="18" charset="0"/>
                            </a:rPr>
                          </m:ctrlPr>
                        </m:dPr>
                        <m:e>
                          <m:r>
                            <a:rPr lang="en-US" altLang="zh-TW" sz="2400" i="1">
                              <a:solidFill>
                                <a:srgbClr val="00B050"/>
                              </a:solidFill>
                              <a:latin typeface="Cambria Math" panose="02040503050406030204" pitchFamily="18" charset="0"/>
                            </a:rPr>
                            <m:t>𝑏</m:t>
                          </m:r>
                          <m:r>
                            <a:rPr lang="en-US" altLang="zh-TW" sz="2400" b="0" i="1" baseline="-25000" smtClean="0">
                              <a:solidFill>
                                <a:srgbClr val="00B050"/>
                              </a:solidFill>
                              <a:latin typeface="Cambria Math" panose="02040503050406030204" pitchFamily="18" charset="0"/>
                            </a:rPr>
                            <m:t>𝑠</m:t>
                          </m:r>
                          <m:r>
                            <a:rPr lang="en-US" altLang="zh-TW" sz="2400" i="1" smtClean="0">
                              <a:solidFill>
                                <a:prstClr val="black"/>
                              </a:solidFill>
                              <a:latin typeface="Cambria Math" panose="02040503050406030204" pitchFamily="18" charset="0"/>
                            </a:rPr>
                            <m:t>+</m:t>
                          </m:r>
                          <m:r>
                            <a:rPr lang="en-US" altLang="zh-TW" sz="2400" i="1" smtClean="0">
                              <a:solidFill>
                                <a:srgbClr val="0000FF"/>
                              </a:solidFill>
                              <a:latin typeface="Cambria Math" panose="02040503050406030204" pitchFamily="18" charset="0"/>
                            </a:rPr>
                            <m:t>𝑤</m:t>
                          </m:r>
                          <m:r>
                            <a:rPr lang="en-US" altLang="zh-TW" sz="2400" b="0" i="1" baseline="-25000" smtClean="0">
                              <a:solidFill>
                                <a:srgbClr val="0000FF"/>
                              </a:solidFill>
                              <a:latin typeface="Cambria Math" panose="02040503050406030204" pitchFamily="18" charset="0"/>
                            </a:rPr>
                            <m:t>𝑠</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𝑥</m:t>
                              </m:r>
                            </m:e>
                            <m:sub>
                              <m:r>
                                <a:rPr lang="en-US" altLang="zh-TW" sz="2400" i="1">
                                  <a:solidFill>
                                    <a:prstClr val="black"/>
                                  </a:solidFill>
                                  <a:latin typeface="Cambria Math" panose="02040503050406030204" pitchFamily="18" charset="0"/>
                                </a:rPr>
                                <m:t>1</m:t>
                              </m:r>
                            </m:sub>
                          </m:sSub>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9" name="文字方塊 30">
                <a:extLst>
                  <a:ext uri="{FF2B5EF4-FFF2-40B4-BE49-F238E27FC236}">
                    <a16:creationId xmlns:a16="http://schemas.microsoft.com/office/drawing/2014/main" id="{F40C68A3-EF20-449B-AC20-06BA2541BD3E}"/>
                  </a:ext>
                </a:extLst>
              </p:cNvPr>
              <p:cNvSpPr txBox="1">
                <a:spLocks noRot="1" noChangeAspect="1" noMove="1" noResize="1" noEditPoints="1" noAdjustHandles="1" noChangeArrowheads="1" noChangeShapeType="1" noTextEdit="1"/>
              </p:cNvSpPr>
              <p:nvPr/>
            </p:nvSpPr>
            <p:spPr>
              <a:xfrm>
                <a:off x="795994" y="5668322"/>
                <a:ext cx="3346557" cy="369332"/>
              </a:xfrm>
              <a:prstGeom prst="rect">
                <a:avLst/>
              </a:prstGeom>
              <a:blipFill>
                <a:blip r:embed="rId5"/>
                <a:stretch>
                  <a:fillRect b="-35000"/>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1FE94200-46A5-45C1-A4F0-34F7C795EB44}"/>
              </a:ext>
            </a:extLst>
          </p:cNvPr>
          <p:cNvSpPr txBox="1"/>
          <p:nvPr/>
        </p:nvSpPr>
        <p:spPr>
          <a:xfrm>
            <a:off x="285484" y="4641786"/>
            <a:ext cx="1686960" cy="369332"/>
          </a:xfrm>
          <a:prstGeom prst="rect">
            <a:avLst/>
          </a:prstGeom>
          <a:noFill/>
        </p:spPr>
        <p:txBody>
          <a:bodyPr wrap="square">
            <a:spAutoFit/>
          </a:bodyPr>
          <a:lstStyle/>
          <a:p>
            <a:r>
              <a:rPr lang="en-US" altLang="zh-CN" b="1" i="0" dirty="0">
                <a:solidFill>
                  <a:srgbClr val="202124"/>
                </a:solidFill>
                <a:effectLst/>
                <a:latin typeface="Google Sans"/>
              </a:rPr>
              <a:t>Logistic</a:t>
            </a:r>
            <a:r>
              <a:rPr lang="zh-CN" altLang="en-US" b="1" i="0" dirty="0">
                <a:solidFill>
                  <a:srgbClr val="202124"/>
                </a:solidFill>
                <a:effectLst/>
                <a:latin typeface="Google Sans"/>
              </a:rPr>
              <a:t>函数</a:t>
            </a:r>
            <a:endParaRPr lang="zh-CN" altLang="en-US" b="1" dirty="0"/>
          </a:p>
        </p:txBody>
      </p:sp>
    </p:spTree>
    <p:extLst>
      <p:ext uri="{BB962C8B-B14F-4D97-AF65-F5344CB8AC3E}">
        <p14:creationId xmlns:p14="http://schemas.microsoft.com/office/powerpoint/2010/main" val="40848527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Picture 2" descr="http://s.hswstatic.com/gif/whiskers-sam.jpg">
            <a:extLst>
              <a:ext uri="{FF2B5EF4-FFF2-40B4-BE49-F238E27FC236}">
                <a16:creationId xmlns:a16="http://schemas.microsoft.com/office/drawing/2014/main" id="{C8D90760-BA7B-42C4-8716-B376C0622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399" y="1727325"/>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4C5A1E51-128A-462A-AE9E-053024B88C94}"/>
              </a:ext>
            </a:extLst>
          </p:cNvPr>
          <p:cNvSpPr/>
          <p:nvPr/>
        </p:nvSpPr>
        <p:spPr>
          <a:xfrm>
            <a:off x="1704680" y="3465301"/>
            <a:ext cx="1736724" cy="556488"/>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Convolution</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向下箭號 11">
            <a:extLst>
              <a:ext uri="{FF2B5EF4-FFF2-40B4-BE49-F238E27FC236}">
                <a16:creationId xmlns:a16="http://schemas.microsoft.com/office/drawing/2014/main" id="{E7AAE50C-F9EA-4301-9D87-EB2B238AFFE2}"/>
              </a:ext>
            </a:extLst>
          </p:cNvPr>
          <p:cNvSpPr/>
          <p:nvPr/>
        </p:nvSpPr>
        <p:spPr>
          <a:xfrm>
            <a:off x="2324377" y="2987556"/>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向下箭號 17">
            <a:extLst>
              <a:ext uri="{FF2B5EF4-FFF2-40B4-BE49-F238E27FC236}">
                <a16:creationId xmlns:a16="http://schemas.microsoft.com/office/drawing/2014/main" id="{EC2B55D8-FC3A-4F1D-82BE-E1029B1D4D73}"/>
              </a:ext>
            </a:extLst>
          </p:cNvPr>
          <p:cNvSpPr/>
          <p:nvPr/>
        </p:nvSpPr>
        <p:spPr>
          <a:xfrm>
            <a:off x="2324377" y="4098338"/>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向下箭號 17">
            <a:extLst>
              <a:ext uri="{FF2B5EF4-FFF2-40B4-BE49-F238E27FC236}">
                <a16:creationId xmlns:a16="http://schemas.microsoft.com/office/drawing/2014/main" id="{3D61C707-C49A-4800-B82D-B5305246F0E1}"/>
              </a:ext>
            </a:extLst>
          </p:cNvPr>
          <p:cNvSpPr/>
          <p:nvPr/>
        </p:nvSpPr>
        <p:spPr>
          <a:xfrm>
            <a:off x="2324377" y="5249728"/>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B9E37FD8-A6EE-482C-A9EB-FC42EF51B2E7}"/>
              </a:ext>
            </a:extLst>
          </p:cNvPr>
          <p:cNvSpPr txBox="1"/>
          <p:nvPr/>
        </p:nvSpPr>
        <p:spPr>
          <a:xfrm rot="5400000">
            <a:off x="2342151" y="5725353"/>
            <a:ext cx="708374" cy="523220"/>
          </a:xfrm>
          <a:prstGeom prst="rect">
            <a:avLst/>
          </a:prstGeom>
          <a:noFill/>
        </p:spPr>
        <p:txBody>
          <a:bodyPr wrap="square" rtlCol="0">
            <a:spAutoFit/>
          </a:bodyPr>
          <a:lstStyle/>
          <a:p>
            <a:pPr defTabSz="457200">
              <a:defRPr/>
            </a:pPr>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grpSp>
        <p:nvGrpSpPr>
          <p:cNvPr id="2" name="组合 1">
            <a:extLst>
              <a:ext uri="{FF2B5EF4-FFF2-40B4-BE49-F238E27FC236}">
                <a16:creationId xmlns:a16="http://schemas.microsoft.com/office/drawing/2014/main" id="{497B5FB7-BB34-4139-A7CB-B23A5D8D4D37}"/>
              </a:ext>
            </a:extLst>
          </p:cNvPr>
          <p:cNvGrpSpPr/>
          <p:nvPr/>
        </p:nvGrpSpPr>
        <p:grpSpPr>
          <a:xfrm>
            <a:off x="5119513" y="219001"/>
            <a:ext cx="3737150" cy="3380160"/>
            <a:chOff x="5119510" y="264826"/>
            <a:chExt cx="3825080" cy="3602678"/>
          </a:xfrm>
        </p:grpSpPr>
        <p:grpSp>
          <p:nvGrpSpPr>
            <p:cNvPr id="12" name="群組 44">
              <a:extLst>
                <a:ext uri="{FF2B5EF4-FFF2-40B4-BE49-F238E27FC236}">
                  <a16:creationId xmlns:a16="http://schemas.microsoft.com/office/drawing/2014/main" id="{1F0E80C9-40E6-4902-A3D9-1577E00BCBAE}"/>
                </a:ext>
              </a:extLst>
            </p:cNvPr>
            <p:cNvGrpSpPr/>
            <p:nvPr/>
          </p:nvGrpSpPr>
          <p:grpSpPr>
            <a:xfrm>
              <a:off x="5292291" y="356501"/>
              <a:ext cx="3429024" cy="3386185"/>
              <a:chOff x="4572000" y="2134622"/>
              <a:chExt cx="3429024" cy="3386185"/>
            </a:xfrm>
          </p:grpSpPr>
          <p:sp>
            <p:nvSpPr>
              <p:cNvPr id="13" name="橢圓 11">
                <a:extLst>
                  <a:ext uri="{FF2B5EF4-FFF2-40B4-BE49-F238E27FC236}">
                    <a16:creationId xmlns:a16="http://schemas.microsoft.com/office/drawing/2014/main" id="{57F37B6D-6270-4DC7-9DE6-4AF3C6B1173D}"/>
                  </a:ext>
                </a:extLst>
              </p:cNvPr>
              <p:cNvSpPr/>
              <p:nvPr/>
            </p:nvSpPr>
            <p:spPr>
              <a:xfrm>
                <a:off x="4572000"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橢圓 12">
                <a:extLst>
                  <a:ext uri="{FF2B5EF4-FFF2-40B4-BE49-F238E27FC236}">
                    <a16:creationId xmlns:a16="http://schemas.microsoft.com/office/drawing/2014/main" id="{E37E2DD2-9C87-4E3B-8DF9-E832B0882AB1}"/>
                  </a:ext>
                </a:extLst>
              </p:cNvPr>
              <p:cNvSpPr/>
              <p:nvPr/>
            </p:nvSpPr>
            <p:spPr>
              <a:xfrm>
                <a:off x="5413829"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橢圓 13">
                <a:extLst>
                  <a:ext uri="{FF2B5EF4-FFF2-40B4-BE49-F238E27FC236}">
                    <a16:creationId xmlns:a16="http://schemas.microsoft.com/office/drawing/2014/main" id="{49A550D8-2E36-4A6E-98B5-F489C60631AD}"/>
                  </a:ext>
                </a:extLst>
              </p:cNvPr>
              <p:cNvSpPr/>
              <p:nvPr/>
            </p:nvSpPr>
            <p:spPr>
              <a:xfrm>
                <a:off x="6255658"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橢圓 14">
                <a:extLst>
                  <a:ext uri="{FF2B5EF4-FFF2-40B4-BE49-F238E27FC236}">
                    <a16:creationId xmlns:a16="http://schemas.microsoft.com/office/drawing/2014/main" id="{045A778B-E3F5-4F10-A1C7-87244995CC41}"/>
                  </a:ext>
                </a:extLst>
              </p:cNvPr>
              <p:cNvSpPr/>
              <p:nvPr/>
            </p:nvSpPr>
            <p:spPr>
              <a:xfrm>
                <a:off x="7097487" y="21346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橢圓 15">
                <a:extLst>
                  <a:ext uri="{FF2B5EF4-FFF2-40B4-BE49-F238E27FC236}">
                    <a16:creationId xmlns:a16="http://schemas.microsoft.com/office/drawing/2014/main" id="{91C47F8E-4C91-4CAB-8042-544C7A60D770}"/>
                  </a:ext>
                </a:extLst>
              </p:cNvPr>
              <p:cNvSpPr/>
              <p:nvPr/>
            </p:nvSpPr>
            <p:spPr>
              <a:xfrm>
                <a:off x="4572000"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橢圓 16">
                <a:extLst>
                  <a:ext uri="{FF2B5EF4-FFF2-40B4-BE49-F238E27FC236}">
                    <a16:creationId xmlns:a16="http://schemas.microsoft.com/office/drawing/2014/main" id="{9283DE4A-5B47-4E52-A5D1-D9B2ABBEBB09}"/>
                  </a:ext>
                </a:extLst>
              </p:cNvPr>
              <p:cNvSpPr/>
              <p:nvPr/>
            </p:nvSpPr>
            <p:spPr>
              <a:xfrm>
                <a:off x="5413829"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橢圓 17">
                <a:extLst>
                  <a:ext uri="{FF2B5EF4-FFF2-40B4-BE49-F238E27FC236}">
                    <a16:creationId xmlns:a16="http://schemas.microsoft.com/office/drawing/2014/main" id="{F45F368D-938B-490B-9198-F69D73C1B723}"/>
                  </a:ext>
                </a:extLst>
              </p:cNvPr>
              <p:cNvSpPr/>
              <p:nvPr/>
            </p:nvSpPr>
            <p:spPr>
              <a:xfrm>
                <a:off x="6255658"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橢圓 18">
                <a:extLst>
                  <a:ext uri="{FF2B5EF4-FFF2-40B4-BE49-F238E27FC236}">
                    <a16:creationId xmlns:a16="http://schemas.microsoft.com/office/drawing/2014/main" id="{CB98B81F-A7E6-4342-BC8C-57299A40C92D}"/>
                  </a:ext>
                </a:extLst>
              </p:cNvPr>
              <p:cNvSpPr/>
              <p:nvPr/>
            </p:nvSpPr>
            <p:spPr>
              <a:xfrm>
                <a:off x="7097487" y="2934722"/>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橢圓 19">
                <a:extLst>
                  <a:ext uri="{FF2B5EF4-FFF2-40B4-BE49-F238E27FC236}">
                    <a16:creationId xmlns:a16="http://schemas.microsoft.com/office/drawing/2014/main" id="{2F7D4768-3CEA-42AC-A73E-93CF6314CC81}"/>
                  </a:ext>
                </a:extLst>
              </p:cNvPr>
              <p:cNvSpPr/>
              <p:nvPr/>
            </p:nvSpPr>
            <p:spPr>
              <a:xfrm>
                <a:off x="4572000"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橢圓 20">
                <a:extLst>
                  <a:ext uri="{FF2B5EF4-FFF2-40B4-BE49-F238E27FC236}">
                    <a16:creationId xmlns:a16="http://schemas.microsoft.com/office/drawing/2014/main" id="{519AD0C4-65E9-4470-B5F0-4A474084581B}"/>
                  </a:ext>
                </a:extLst>
              </p:cNvPr>
              <p:cNvSpPr/>
              <p:nvPr/>
            </p:nvSpPr>
            <p:spPr>
              <a:xfrm>
                <a:off x="5413829"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橢圓 21">
                <a:extLst>
                  <a:ext uri="{FF2B5EF4-FFF2-40B4-BE49-F238E27FC236}">
                    <a16:creationId xmlns:a16="http://schemas.microsoft.com/office/drawing/2014/main" id="{D1A44263-948E-4194-BE59-3912EEAA6589}"/>
                  </a:ext>
                </a:extLst>
              </p:cNvPr>
              <p:cNvSpPr/>
              <p:nvPr/>
            </p:nvSpPr>
            <p:spPr>
              <a:xfrm>
                <a:off x="6255658"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橢圓 22">
                <a:extLst>
                  <a:ext uri="{FF2B5EF4-FFF2-40B4-BE49-F238E27FC236}">
                    <a16:creationId xmlns:a16="http://schemas.microsoft.com/office/drawing/2014/main" id="{C016922B-9FC3-43F2-86F6-9575644D5477}"/>
                  </a:ext>
                </a:extLst>
              </p:cNvPr>
              <p:cNvSpPr/>
              <p:nvPr/>
            </p:nvSpPr>
            <p:spPr>
              <a:xfrm>
                <a:off x="7097487" y="37924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橢圓 23">
                <a:extLst>
                  <a:ext uri="{FF2B5EF4-FFF2-40B4-BE49-F238E27FC236}">
                    <a16:creationId xmlns:a16="http://schemas.microsoft.com/office/drawing/2014/main" id="{7BBE977A-5C29-41DA-98B6-8E92F7997048}"/>
                  </a:ext>
                </a:extLst>
              </p:cNvPr>
              <p:cNvSpPr/>
              <p:nvPr/>
            </p:nvSpPr>
            <p:spPr>
              <a:xfrm>
                <a:off x="4572000"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橢圓 24">
                <a:extLst>
                  <a:ext uri="{FF2B5EF4-FFF2-40B4-BE49-F238E27FC236}">
                    <a16:creationId xmlns:a16="http://schemas.microsoft.com/office/drawing/2014/main" id="{3E7CE56F-F6C7-4E45-BF61-1193FC65FC4C}"/>
                  </a:ext>
                </a:extLst>
              </p:cNvPr>
              <p:cNvSpPr/>
              <p:nvPr/>
            </p:nvSpPr>
            <p:spPr>
              <a:xfrm>
                <a:off x="5413829"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橢圓 25">
                <a:extLst>
                  <a:ext uri="{FF2B5EF4-FFF2-40B4-BE49-F238E27FC236}">
                    <a16:creationId xmlns:a16="http://schemas.microsoft.com/office/drawing/2014/main" id="{C9551BF5-0904-45DC-8740-6C7AD53F250F}"/>
                  </a:ext>
                </a:extLst>
              </p:cNvPr>
              <p:cNvSpPr/>
              <p:nvPr/>
            </p:nvSpPr>
            <p:spPr>
              <a:xfrm>
                <a:off x="6255658"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橢圓 26">
                <a:extLst>
                  <a:ext uri="{FF2B5EF4-FFF2-40B4-BE49-F238E27FC236}">
                    <a16:creationId xmlns:a16="http://schemas.microsoft.com/office/drawing/2014/main" id="{C4A1DB56-072B-4CD1-9CE0-C2BA6B88D8CA}"/>
                  </a:ext>
                </a:extLst>
              </p:cNvPr>
              <p:cNvSpPr/>
              <p:nvPr/>
            </p:nvSpPr>
            <p:spPr>
              <a:xfrm>
                <a:off x="7097487" y="459259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橢圓 27">
                <a:extLst>
                  <a:ext uri="{FF2B5EF4-FFF2-40B4-BE49-F238E27FC236}">
                    <a16:creationId xmlns:a16="http://schemas.microsoft.com/office/drawing/2014/main" id="{35DB7E71-E826-4455-A6D3-5EC72E61EFEE}"/>
                  </a:ext>
                </a:extLst>
              </p:cNvPr>
              <p:cNvSpPr/>
              <p:nvPr/>
            </p:nvSpPr>
            <p:spPr>
              <a:xfrm>
                <a:off x="4755537"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橢圓 28">
                <a:extLst>
                  <a:ext uri="{FF2B5EF4-FFF2-40B4-BE49-F238E27FC236}">
                    <a16:creationId xmlns:a16="http://schemas.microsoft.com/office/drawing/2014/main" id="{6DB3AE71-70C1-4D64-BB4C-32BAFEB055E3}"/>
                  </a:ext>
                </a:extLst>
              </p:cNvPr>
              <p:cNvSpPr/>
              <p:nvPr/>
            </p:nvSpPr>
            <p:spPr>
              <a:xfrm>
                <a:off x="5597366"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橢圓 29">
                <a:extLst>
                  <a:ext uri="{FF2B5EF4-FFF2-40B4-BE49-F238E27FC236}">
                    <a16:creationId xmlns:a16="http://schemas.microsoft.com/office/drawing/2014/main" id="{521901FC-D549-43B3-B83B-4A7A4B8A79B3}"/>
                  </a:ext>
                </a:extLst>
              </p:cNvPr>
              <p:cNvSpPr/>
              <p:nvPr/>
            </p:nvSpPr>
            <p:spPr>
              <a:xfrm>
                <a:off x="6439195"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橢圓 30">
                <a:extLst>
                  <a:ext uri="{FF2B5EF4-FFF2-40B4-BE49-F238E27FC236}">
                    <a16:creationId xmlns:a16="http://schemas.microsoft.com/office/drawing/2014/main" id="{A97A5F65-95BC-48D7-AA2E-2DFF3188D492}"/>
                  </a:ext>
                </a:extLst>
              </p:cNvPr>
              <p:cNvSpPr/>
              <p:nvPr/>
            </p:nvSpPr>
            <p:spPr>
              <a:xfrm>
                <a:off x="7281024" y="23428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31">
                <a:extLst>
                  <a:ext uri="{FF2B5EF4-FFF2-40B4-BE49-F238E27FC236}">
                    <a16:creationId xmlns:a16="http://schemas.microsoft.com/office/drawing/2014/main" id="{7E1AB851-84F9-480C-B5ED-597407A56F69}"/>
                  </a:ext>
                </a:extLst>
              </p:cNvPr>
              <p:cNvSpPr/>
              <p:nvPr/>
            </p:nvSpPr>
            <p:spPr>
              <a:xfrm>
                <a:off x="4755537"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32">
                <a:extLst>
                  <a:ext uri="{FF2B5EF4-FFF2-40B4-BE49-F238E27FC236}">
                    <a16:creationId xmlns:a16="http://schemas.microsoft.com/office/drawing/2014/main" id="{72557749-F92B-4F86-94FE-2A47666BF74B}"/>
                  </a:ext>
                </a:extLst>
              </p:cNvPr>
              <p:cNvSpPr/>
              <p:nvPr/>
            </p:nvSpPr>
            <p:spPr>
              <a:xfrm>
                <a:off x="5597366"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橢圓 33">
                <a:extLst>
                  <a:ext uri="{FF2B5EF4-FFF2-40B4-BE49-F238E27FC236}">
                    <a16:creationId xmlns:a16="http://schemas.microsoft.com/office/drawing/2014/main" id="{64AD95E0-CA7A-46E9-A320-C7CA4E7A6D48}"/>
                  </a:ext>
                </a:extLst>
              </p:cNvPr>
              <p:cNvSpPr/>
              <p:nvPr/>
            </p:nvSpPr>
            <p:spPr>
              <a:xfrm>
                <a:off x="6439195"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橢圓 34">
                <a:extLst>
                  <a:ext uri="{FF2B5EF4-FFF2-40B4-BE49-F238E27FC236}">
                    <a16:creationId xmlns:a16="http://schemas.microsoft.com/office/drawing/2014/main" id="{F4A13C3C-DEF0-468D-9BE7-61E7DC45B6B4}"/>
                  </a:ext>
                </a:extLst>
              </p:cNvPr>
              <p:cNvSpPr/>
              <p:nvPr/>
            </p:nvSpPr>
            <p:spPr>
              <a:xfrm>
                <a:off x="7281024" y="3142935"/>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橢圓 35">
                <a:extLst>
                  <a:ext uri="{FF2B5EF4-FFF2-40B4-BE49-F238E27FC236}">
                    <a16:creationId xmlns:a16="http://schemas.microsoft.com/office/drawing/2014/main" id="{1AB7EDBC-32F5-4731-BCF1-66BF938098C6}"/>
                  </a:ext>
                </a:extLst>
              </p:cNvPr>
              <p:cNvSpPr/>
              <p:nvPr/>
            </p:nvSpPr>
            <p:spPr>
              <a:xfrm>
                <a:off x="4755537"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橢圓 36">
                <a:extLst>
                  <a:ext uri="{FF2B5EF4-FFF2-40B4-BE49-F238E27FC236}">
                    <a16:creationId xmlns:a16="http://schemas.microsoft.com/office/drawing/2014/main" id="{124FF55B-92DD-4602-B38F-678562D1D891}"/>
                  </a:ext>
                </a:extLst>
              </p:cNvPr>
              <p:cNvSpPr/>
              <p:nvPr/>
            </p:nvSpPr>
            <p:spPr>
              <a:xfrm>
                <a:off x="5597366"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橢圓 37">
                <a:extLst>
                  <a:ext uri="{FF2B5EF4-FFF2-40B4-BE49-F238E27FC236}">
                    <a16:creationId xmlns:a16="http://schemas.microsoft.com/office/drawing/2014/main" id="{6DCF7632-D349-404E-996D-96EC3364F371}"/>
                  </a:ext>
                </a:extLst>
              </p:cNvPr>
              <p:cNvSpPr/>
              <p:nvPr/>
            </p:nvSpPr>
            <p:spPr>
              <a:xfrm>
                <a:off x="6439195"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橢圓 38">
                <a:extLst>
                  <a:ext uri="{FF2B5EF4-FFF2-40B4-BE49-F238E27FC236}">
                    <a16:creationId xmlns:a16="http://schemas.microsoft.com/office/drawing/2014/main" id="{11796BB3-7EF5-41B6-BA34-D6EC715FD3C8}"/>
                  </a:ext>
                </a:extLst>
              </p:cNvPr>
              <p:cNvSpPr/>
              <p:nvPr/>
            </p:nvSpPr>
            <p:spPr>
              <a:xfrm>
                <a:off x="7281024" y="40007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橢圓 39">
                <a:extLst>
                  <a:ext uri="{FF2B5EF4-FFF2-40B4-BE49-F238E27FC236}">
                    <a16:creationId xmlns:a16="http://schemas.microsoft.com/office/drawing/2014/main" id="{8E5C2103-F6D6-4C03-9B15-137CB85C4EFC}"/>
                  </a:ext>
                </a:extLst>
              </p:cNvPr>
              <p:cNvSpPr/>
              <p:nvPr/>
            </p:nvSpPr>
            <p:spPr>
              <a:xfrm>
                <a:off x="4755537"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橢圓 40">
                <a:extLst>
                  <a:ext uri="{FF2B5EF4-FFF2-40B4-BE49-F238E27FC236}">
                    <a16:creationId xmlns:a16="http://schemas.microsoft.com/office/drawing/2014/main" id="{80E9A3D5-F625-4222-BA78-E0F451B542AA}"/>
                  </a:ext>
                </a:extLst>
              </p:cNvPr>
              <p:cNvSpPr/>
              <p:nvPr/>
            </p:nvSpPr>
            <p:spPr>
              <a:xfrm>
                <a:off x="5597366"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橢圓 41">
                <a:extLst>
                  <a:ext uri="{FF2B5EF4-FFF2-40B4-BE49-F238E27FC236}">
                    <a16:creationId xmlns:a16="http://schemas.microsoft.com/office/drawing/2014/main" id="{90A40278-C660-4293-BB7B-921454D1ABF6}"/>
                  </a:ext>
                </a:extLst>
              </p:cNvPr>
              <p:cNvSpPr/>
              <p:nvPr/>
            </p:nvSpPr>
            <p:spPr>
              <a:xfrm>
                <a:off x="6439195"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2">
                <a:extLst>
                  <a:ext uri="{FF2B5EF4-FFF2-40B4-BE49-F238E27FC236}">
                    <a16:creationId xmlns:a16="http://schemas.microsoft.com/office/drawing/2014/main" id="{C1A14DA8-264C-4FBC-B8D4-AD86A95F8F9E}"/>
                  </a:ext>
                </a:extLst>
              </p:cNvPr>
              <p:cNvSpPr/>
              <p:nvPr/>
            </p:nvSpPr>
            <p:spPr>
              <a:xfrm>
                <a:off x="7281024" y="4800807"/>
                <a:ext cx="720000" cy="72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5" name="矩形: 圓角 45">
              <a:extLst>
                <a:ext uri="{FF2B5EF4-FFF2-40B4-BE49-F238E27FC236}">
                  <a16:creationId xmlns:a16="http://schemas.microsoft.com/office/drawing/2014/main" id="{38CA93D7-4C68-41C0-AA86-08F5A054BE99}"/>
                </a:ext>
              </a:extLst>
            </p:cNvPr>
            <p:cNvSpPr/>
            <p:nvPr/>
          </p:nvSpPr>
          <p:spPr>
            <a:xfrm>
              <a:off x="5119510" y="264826"/>
              <a:ext cx="3825080" cy="3602678"/>
            </a:xfrm>
            <a:prstGeom prst="roundRect">
              <a:avLst/>
            </a:prstGeom>
            <a:noFill/>
            <a:ln w="38100" cap="flat" cmpd="sng" algn="ctr">
              <a:solidFill>
                <a:sysClr val="windowText" lastClr="000000"/>
              </a:solid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46" name="直線接點 47">
            <a:extLst>
              <a:ext uri="{FF2B5EF4-FFF2-40B4-BE49-F238E27FC236}">
                <a16:creationId xmlns:a16="http://schemas.microsoft.com/office/drawing/2014/main" id="{A1519A4D-50E7-4071-854E-5310BD631818}"/>
              </a:ext>
            </a:extLst>
          </p:cNvPr>
          <p:cNvCxnSpPr>
            <a:cxnSpLocks/>
          </p:cNvCxnSpPr>
          <p:nvPr/>
        </p:nvCxnSpPr>
        <p:spPr>
          <a:xfrm>
            <a:off x="3026797" y="4319240"/>
            <a:ext cx="1107769" cy="0"/>
          </a:xfrm>
          <a:prstGeom prst="line">
            <a:avLst/>
          </a:prstGeom>
          <a:noFill/>
          <a:ln w="38100" cap="flat" cmpd="sng" algn="ctr">
            <a:solidFill>
              <a:sysClr val="windowText" lastClr="000000"/>
            </a:solidFill>
            <a:prstDash val="sysDot"/>
            <a:miter lim="800000"/>
          </a:ln>
          <a:effectLst/>
        </p:spPr>
      </p:cxnSp>
      <p:cxnSp>
        <p:nvCxnSpPr>
          <p:cNvPr id="47" name="直線接點 48">
            <a:extLst>
              <a:ext uri="{FF2B5EF4-FFF2-40B4-BE49-F238E27FC236}">
                <a16:creationId xmlns:a16="http://schemas.microsoft.com/office/drawing/2014/main" id="{4B090740-4A4D-4AF9-A9FF-D05720FFCC5C}"/>
              </a:ext>
            </a:extLst>
          </p:cNvPr>
          <p:cNvCxnSpPr>
            <a:cxnSpLocks/>
          </p:cNvCxnSpPr>
          <p:nvPr/>
        </p:nvCxnSpPr>
        <p:spPr>
          <a:xfrm>
            <a:off x="4134566" y="2084814"/>
            <a:ext cx="0" cy="2234426"/>
          </a:xfrm>
          <a:prstGeom prst="line">
            <a:avLst/>
          </a:prstGeom>
          <a:noFill/>
          <a:ln w="38100" cap="flat" cmpd="sng" algn="ctr">
            <a:solidFill>
              <a:sysClr val="windowText" lastClr="000000"/>
            </a:solidFill>
            <a:prstDash val="sysDot"/>
            <a:miter lim="800000"/>
          </a:ln>
          <a:effectLst/>
        </p:spPr>
      </p:cxnSp>
      <p:sp>
        <p:nvSpPr>
          <p:cNvPr id="48" name="文字方塊 52">
            <a:extLst>
              <a:ext uri="{FF2B5EF4-FFF2-40B4-BE49-F238E27FC236}">
                <a16:creationId xmlns:a16="http://schemas.microsoft.com/office/drawing/2014/main" id="{38BAFCDF-8EB7-4546-9681-7E2220E36D31}"/>
              </a:ext>
            </a:extLst>
          </p:cNvPr>
          <p:cNvSpPr txBox="1"/>
          <p:nvPr/>
        </p:nvSpPr>
        <p:spPr>
          <a:xfrm>
            <a:off x="4942283" y="3599234"/>
            <a:ext cx="4266345"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“Image” with 64 channels</a:t>
            </a:r>
            <a:endParaRPr lang="zh-TW" altLang="en-US" sz="2400" dirty="0">
              <a:solidFill>
                <a:prstClr val="black"/>
              </a:solidFill>
              <a:latin typeface="Calibri" panose="020F0502020204030204"/>
              <a:ea typeface="新細明體" panose="02020500000000000000" pitchFamily="18" charset="-120"/>
            </a:endParaRPr>
          </a:p>
        </p:txBody>
      </p:sp>
      <p:sp>
        <p:nvSpPr>
          <p:cNvPr id="49" name="文字方塊 60">
            <a:extLst>
              <a:ext uri="{FF2B5EF4-FFF2-40B4-BE49-F238E27FC236}">
                <a16:creationId xmlns:a16="http://schemas.microsoft.com/office/drawing/2014/main" id="{4D442167-4A3C-4FBA-BCA5-96B32B272464}"/>
              </a:ext>
            </a:extLst>
          </p:cNvPr>
          <p:cNvSpPr txBox="1"/>
          <p:nvPr/>
        </p:nvSpPr>
        <p:spPr>
          <a:xfrm>
            <a:off x="1259082" y="264201"/>
            <a:ext cx="3825079" cy="1077218"/>
          </a:xfrm>
          <a:prstGeom prst="rect">
            <a:avLst/>
          </a:prstGeom>
          <a:noFill/>
        </p:spPr>
        <p:txBody>
          <a:bodyPr wrap="square">
            <a:spAutoFit/>
          </a:bodyPr>
          <a:lstStyle/>
          <a:p>
            <a:pPr defTabSz="457200"/>
            <a:r>
              <a:rPr lang="en-US" altLang="zh-TW" sz="3200" b="1" i="1" u="sng" dirty="0">
                <a:solidFill>
                  <a:prstClr val="black"/>
                </a:solidFill>
                <a:latin typeface="Calibri" panose="020F0502020204030204"/>
                <a:ea typeface="新細明體" panose="02020500000000000000" pitchFamily="18" charset="-120"/>
              </a:rPr>
              <a:t>Convolutional Layers</a:t>
            </a:r>
          </a:p>
          <a:p>
            <a:pPr defTabSz="457200"/>
            <a:r>
              <a:rPr lang="en-US" altLang="zh-TW" sz="3200" b="1" i="1" u="sng" dirty="0">
                <a:solidFill>
                  <a:prstClr val="black"/>
                </a:solidFill>
                <a:latin typeface="Calibri" panose="020F0502020204030204"/>
                <a:ea typeface="新細明體" panose="02020500000000000000" pitchFamily="18" charset="-120"/>
              </a:rPr>
              <a:t>+ Pooling </a:t>
            </a:r>
            <a:endParaRPr lang="zh-TW" altLang="en-US" sz="3200" b="1" i="1" u="sng" dirty="0">
              <a:solidFill>
                <a:prstClr val="black"/>
              </a:solidFill>
              <a:latin typeface="Calibri" panose="020F0502020204030204"/>
              <a:ea typeface="新細明體" panose="02020500000000000000" pitchFamily="18" charset="-120"/>
            </a:endParaRPr>
          </a:p>
        </p:txBody>
      </p:sp>
      <p:cxnSp>
        <p:nvCxnSpPr>
          <p:cNvPr id="50" name="直線接點 72">
            <a:extLst>
              <a:ext uri="{FF2B5EF4-FFF2-40B4-BE49-F238E27FC236}">
                <a16:creationId xmlns:a16="http://schemas.microsoft.com/office/drawing/2014/main" id="{17CA7AB8-686E-416A-A350-A9227886E261}"/>
              </a:ext>
            </a:extLst>
          </p:cNvPr>
          <p:cNvCxnSpPr>
            <a:cxnSpLocks/>
          </p:cNvCxnSpPr>
          <p:nvPr/>
        </p:nvCxnSpPr>
        <p:spPr>
          <a:xfrm>
            <a:off x="4134566" y="2014373"/>
            <a:ext cx="872742" cy="0"/>
          </a:xfrm>
          <a:prstGeom prst="line">
            <a:avLst/>
          </a:prstGeom>
          <a:noFill/>
          <a:ln w="38100" cap="flat" cmpd="sng" algn="ctr">
            <a:solidFill>
              <a:sysClr val="windowText" lastClr="000000"/>
            </a:solidFill>
            <a:prstDash val="sysDot"/>
            <a:miter lim="800000"/>
          </a:ln>
          <a:effectLst/>
        </p:spPr>
      </p:cxnSp>
      <p:sp>
        <p:nvSpPr>
          <p:cNvPr id="51" name="矩形: 圓角 84">
            <a:extLst>
              <a:ext uri="{FF2B5EF4-FFF2-40B4-BE49-F238E27FC236}">
                <a16:creationId xmlns:a16="http://schemas.microsoft.com/office/drawing/2014/main" id="{29BC44E2-A2DA-4C0F-A312-66611EAFB22A}"/>
              </a:ext>
            </a:extLst>
          </p:cNvPr>
          <p:cNvSpPr/>
          <p:nvPr/>
        </p:nvSpPr>
        <p:spPr>
          <a:xfrm>
            <a:off x="5692997" y="4072495"/>
            <a:ext cx="2527606" cy="2097718"/>
          </a:xfrm>
          <a:prstGeom prst="roundRect">
            <a:avLst/>
          </a:prstGeom>
          <a:noFill/>
          <a:ln w="38100" cap="flat" cmpd="sng" algn="ctr">
            <a:solidFill>
              <a:sysClr val="windowText" lastClr="000000"/>
            </a:solid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2" name="直線接點 89">
            <a:extLst>
              <a:ext uri="{FF2B5EF4-FFF2-40B4-BE49-F238E27FC236}">
                <a16:creationId xmlns:a16="http://schemas.microsoft.com/office/drawing/2014/main" id="{FE464F02-9A37-437E-9842-E66774812BFB}"/>
              </a:ext>
            </a:extLst>
          </p:cNvPr>
          <p:cNvCxnSpPr>
            <a:cxnSpLocks/>
          </p:cNvCxnSpPr>
          <p:nvPr/>
        </p:nvCxnSpPr>
        <p:spPr>
          <a:xfrm flipV="1">
            <a:off x="2903409" y="5323013"/>
            <a:ext cx="2749616" cy="20354"/>
          </a:xfrm>
          <a:prstGeom prst="line">
            <a:avLst/>
          </a:prstGeom>
          <a:noFill/>
          <a:ln w="38100" cap="flat" cmpd="sng" algn="ctr">
            <a:solidFill>
              <a:sysClr val="windowText" lastClr="000000"/>
            </a:solidFill>
            <a:prstDash val="sysDot"/>
            <a:miter lim="800000"/>
          </a:ln>
          <a:effectLst/>
        </p:spPr>
      </p:cxnSp>
      <p:sp>
        <p:nvSpPr>
          <p:cNvPr id="53" name="矩形 52">
            <a:extLst>
              <a:ext uri="{FF2B5EF4-FFF2-40B4-BE49-F238E27FC236}">
                <a16:creationId xmlns:a16="http://schemas.microsoft.com/office/drawing/2014/main" id="{94DE2167-62C7-40E9-85A0-8F1632A255D5}"/>
              </a:ext>
            </a:extLst>
          </p:cNvPr>
          <p:cNvSpPr/>
          <p:nvPr/>
        </p:nvSpPr>
        <p:spPr>
          <a:xfrm>
            <a:off x="1704680" y="4608181"/>
            <a:ext cx="1736724" cy="556488"/>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Pooling</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54" name="群組 62">
            <a:extLst>
              <a:ext uri="{FF2B5EF4-FFF2-40B4-BE49-F238E27FC236}">
                <a16:creationId xmlns:a16="http://schemas.microsoft.com/office/drawing/2014/main" id="{FBFA466F-B056-48E3-AB54-41751D55B466}"/>
              </a:ext>
            </a:extLst>
          </p:cNvPr>
          <p:cNvGrpSpPr/>
          <p:nvPr/>
        </p:nvGrpSpPr>
        <p:grpSpPr>
          <a:xfrm>
            <a:off x="6012977" y="4265241"/>
            <a:ext cx="1947915" cy="1771562"/>
            <a:chOff x="1561968" y="1612084"/>
            <a:chExt cx="1947915" cy="1771562"/>
          </a:xfrm>
        </p:grpSpPr>
        <p:sp>
          <p:nvSpPr>
            <p:cNvPr id="55" name="橢圓 63">
              <a:extLst>
                <a:ext uri="{FF2B5EF4-FFF2-40B4-BE49-F238E27FC236}">
                  <a16:creationId xmlns:a16="http://schemas.microsoft.com/office/drawing/2014/main" id="{7BDA3A5B-A3D9-4E95-BA27-CFD97A92A918}"/>
                </a:ext>
              </a:extLst>
            </p:cNvPr>
            <p:cNvSpPr/>
            <p:nvPr/>
          </p:nvSpPr>
          <p:spPr>
            <a:xfrm>
              <a:off x="1593212" y="161208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橢圓 64">
              <a:extLst>
                <a:ext uri="{FF2B5EF4-FFF2-40B4-BE49-F238E27FC236}">
                  <a16:creationId xmlns:a16="http://schemas.microsoft.com/office/drawing/2014/main" id="{AB8B39C4-699D-4F97-A0D0-6685D4F93C3A}"/>
                </a:ext>
              </a:extLst>
            </p:cNvPr>
            <p:cNvSpPr/>
            <p:nvPr/>
          </p:nvSpPr>
          <p:spPr>
            <a:xfrm>
              <a:off x="2564819" y="1612084"/>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7" name="橢圓 65">
              <a:extLst>
                <a:ext uri="{FF2B5EF4-FFF2-40B4-BE49-F238E27FC236}">
                  <a16:creationId xmlns:a16="http://schemas.microsoft.com/office/drawing/2014/main" id="{F24292FF-6783-454D-BB51-A59E94AD5101}"/>
                </a:ext>
              </a:extLst>
            </p:cNvPr>
            <p:cNvSpPr/>
            <p:nvPr/>
          </p:nvSpPr>
          <p:spPr>
            <a:xfrm>
              <a:off x="2533575" y="2504111"/>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橢圓 66">
              <a:extLst>
                <a:ext uri="{FF2B5EF4-FFF2-40B4-BE49-F238E27FC236}">
                  <a16:creationId xmlns:a16="http://schemas.microsoft.com/office/drawing/2014/main" id="{5E056B72-9D92-4342-A03D-00B27D652012}"/>
                </a:ext>
              </a:extLst>
            </p:cNvPr>
            <p:cNvSpPr/>
            <p:nvPr/>
          </p:nvSpPr>
          <p:spPr>
            <a:xfrm>
              <a:off x="1561968" y="2504111"/>
              <a:ext cx="720000" cy="72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橢圓 67">
              <a:extLst>
                <a:ext uri="{FF2B5EF4-FFF2-40B4-BE49-F238E27FC236}">
                  <a16:creationId xmlns:a16="http://schemas.microsoft.com/office/drawing/2014/main" id="{4E4DBD94-9ACD-4E2D-9D3B-D87617FEED19}"/>
                </a:ext>
              </a:extLst>
            </p:cNvPr>
            <p:cNvSpPr/>
            <p:nvPr/>
          </p:nvSpPr>
          <p:spPr>
            <a:xfrm>
              <a:off x="1783304" y="1828843"/>
              <a:ext cx="720000" cy="720000"/>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橢圓 69">
              <a:extLst>
                <a:ext uri="{FF2B5EF4-FFF2-40B4-BE49-F238E27FC236}">
                  <a16:creationId xmlns:a16="http://schemas.microsoft.com/office/drawing/2014/main" id="{E2F8F977-FA27-444E-9D89-0B10996F5DF2}"/>
                </a:ext>
              </a:extLst>
            </p:cNvPr>
            <p:cNvSpPr/>
            <p:nvPr/>
          </p:nvSpPr>
          <p:spPr>
            <a:xfrm>
              <a:off x="2789883" y="1806541"/>
              <a:ext cx="720000" cy="720000"/>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橢圓 70">
              <a:extLst>
                <a:ext uri="{FF2B5EF4-FFF2-40B4-BE49-F238E27FC236}">
                  <a16:creationId xmlns:a16="http://schemas.microsoft.com/office/drawing/2014/main" id="{142673DB-3D63-4713-818B-B0F71D6CD3E1}"/>
                </a:ext>
              </a:extLst>
            </p:cNvPr>
            <p:cNvSpPr/>
            <p:nvPr/>
          </p:nvSpPr>
          <p:spPr>
            <a:xfrm>
              <a:off x="2758639" y="2661155"/>
              <a:ext cx="720000" cy="720000"/>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橢圓 71">
              <a:extLst>
                <a:ext uri="{FF2B5EF4-FFF2-40B4-BE49-F238E27FC236}">
                  <a16:creationId xmlns:a16="http://schemas.microsoft.com/office/drawing/2014/main" id="{7B83C636-4F65-4F44-83BB-B4A744A51EB9}"/>
                </a:ext>
              </a:extLst>
            </p:cNvPr>
            <p:cNvSpPr/>
            <p:nvPr/>
          </p:nvSpPr>
          <p:spPr>
            <a:xfrm>
              <a:off x="1766401" y="2663646"/>
              <a:ext cx="720000" cy="720000"/>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63" name="文字方塊 46">
            <a:extLst>
              <a:ext uri="{FF2B5EF4-FFF2-40B4-BE49-F238E27FC236}">
                <a16:creationId xmlns:a16="http://schemas.microsoft.com/office/drawing/2014/main" id="{9C862BBE-27AD-48C7-9D42-8FB2D9DDD6B8}"/>
              </a:ext>
            </a:extLst>
          </p:cNvPr>
          <p:cNvSpPr txBox="1"/>
          <p:nvPr/>
        </p:nvSpPr>
        <p:spPr>
          <a:xfrm rot="16200000" flipH="1">
            <a:off x="256672" y="4066331"/>
            <a:ext cx="1549735"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Repeat</a:t>
            </a:r>
            <a:endParaRPr lang="zh-TW" altLang="en-US" sz="2800" dirty="0">
              <a:solidFill>
                <a:prstClr val="black"/>
              </a:solidFill>
              <a:latin typeface="Calibri" panose="020F0502020204030204"/>
              <a:ea typeface="新細明體" panose="02020500000000000000" pitchFamily="18" charset="-120"/>
            </a:endParaRPr>
          </a:p>
        </p:txBody>
      </p:sp>
      <p:sp>
        <p:nvSpPr>
          <p:cNvPr id="64" name="左大括弧 49">
            <a:extLst>
              <a:ext uri="{FF2B5EF4-FFF2-40B4-BE49-F238E27FC236}">
                <a16:creationId xmlns:a16="http://schemas.microsoft.com/office/drawing/2014/main" id="{072B5A86-951C-4DDE-B167-316B62FF678E}"/>
              </a:ext>
            </a:extLst>
          </p:cNvPr>
          <p:cNvSpPr/>
          <p:nvPr/>
        </p:nvSpPr>
        <p:spPr>
          <a:xfrm>
            <a:off x="1378472" y="3294026"/>
            <a:ext cx="402859" cy="2397506"/>
          </a:xfrm>
          <a:prstGeom prst="leftBrace">
            <a:avLst>
              <a:gd name="adj1" fmla="val 22744"/>
              <a:gd name="adj2" fmla="val 50000"/>
            </a:avLst>
          </a:prstGeom>
          <a:noFill/>
          <a:ln w="28575"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7810556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D5D3FF48-79AA-42D7-A229-A814E8526963}"/>
              </a:ext>
            </a:extLst>
          </p:cNvPr>
          <p:cNvSpPr txBox="1">
            <a:spLocks/>
          </p:cNvSpPr>
          <p:nvPr/>
        </p:nvSpPr>
        <p:spPr>
          <a:xfrm>
            <a:off x="1257300" y="21525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The whole CNN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pSp>
        <p:nvGrpSpPr>
          <p:cNvPr id="7" name="群組 3">
            <a:extLst>
              <a:ext uri="{FF2B5EF4-FFF2-40B4-BE49-F238E27FC236}">
                <a16:creationId xmlns:a16="http://schemas.microsoft.com/office/drawing/2014/main" id="{4D8D8C25-9560-4353-8D69-B5FB2FF1F3EC}"/>
              </a:ext>
            </a:extLst>
          </p:cNvPr>
          <p:cNvGrpSpPr/>
          <p:nvPr/>
        </p:nvGrpSpPr>
        <p:grpSpPr>
          <a:xfrm>
            <a:off x="1560863" y="1976169"/>
            <a:ext cx="2906568" cy="3201477"/>
            <a:chOff x="-1626455" y="3999117"/>
            <a:chExt cx="2906568" cy="3201477"/>
          </a:xfrm>
        </p:grpSpPr>
        <p:pic>
          <p:nvPicPr>
            <p:cNvPr id="8" name="圖片 4">
              <a:extLst>
                <a:ext uri="{FF2B5EF4-FFF2-40B4-BE49-F238E27FC236}">
                  <a16:creationId xmlns:a16="http://schemas.microsoft.com/office/drawing/2014/main" id="{2BAC427E-0D15-472C-9013-31AC06B94D52}"/>
                </a:ext>
              </a:extLst>
            </p:cNvPr>
            <p:cNvPicPr>
              <a:picLocks noChangeAspect="1"/>
            </p:cNvPicPr>
            <p:nvPr/>
          </p:nvPicPr>
          <p:blipFill>
            <a:blip r:embed="rId3"/>
            <a:stretch>
              <a:fillRect/>
            </a:stretch>
          </p:blipFill>
          <p:spPr>
            <a:xfrm rot="5400000" flipH="1">
              <a:off x="-1736746" y="4748962"/>
              <a:ext cx="3201477" cy="1701788"/>
            </a:xfrm>
            <a:prstGeom prst="rect">
              <a:avLst/>
            </a:prstGeom>
          </p:spPr>
        </p:pic>
        <p:sp>
          <p:nvSpPr>
            <p:cNvPr id="9" name="文字方塊 5">
              <a:extLst>
                <a:ext uri="{FF2B5EF4-FFF2-40B4-BE49-F238E27FC236}">
                  <a16:creationId xmlns:a16="http://schemas.microsoft.com/office/drawing/2014/main" id="{971EE89C-7B3A-428F-8418-26DC8C38D2B7}"/>
                </a:ext>
              </a:extLst>
            </p:cNvPr>
            <p:cNvSpPr txBox="1"/>
            <p:nvPr/>
          </p:nvSpPr>
          <p:spPr>
            <a:xfrm>
              <a:off x="-1626455" y="5442856"/>
              <a:ext cx="2906568" cy="830997"/>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Fully Connected Layers</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pic>
        <p:nvPicPr>
          <p:cNvPr id="10" name="Picture 2" descr="http://s.hswstatic.com/gif/whiskers-sam.jpg">
            <a:extLst>
              <a:ext uri="{FF2B5EF4-FFF2-40B4-BE49-F238E27FC236}">
                <a16:creationId xmlns:a16="http://schemas.microsoft.com/office/drawing/2014/main" id="{00BBCD2F-39BC-45A9-BC32-3924D7E42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942" y="54758"/>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8">
            <a:extLst>
              <a:ext uri="{FF2B5EF4-FFF2-40B4-BE49-F238E27FC236}">
                <a16:creationId xmlns:a16="http://schemas.microsoft.com/office/drawing/2014/main" id="{612DB7D2-ECC6-413F-BA73-1568B02DCEF7}"/>
              </a:ext>
            </a:extLst>
          </p:cNvPr>
          <p:cNvSpPr txBox="1"/>
          <p:nvPr/>
        </p:nvSpPr>
        <p:spPr>
          <a:xfrm>
            <a:off x="2088615" y="1407791"/>
            <a:ext cx="2046763"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cat dog ……</a:t>
            </a:r>
            <a:endParaRPr lang="zh-TW" altLang="en-US" sz="2400" dirty="0">
              <a:solidFill>
                <a:prstClr val="black"/>
              </a:solidFill>
              <a:latin typeface="Calibri" panose="020F0502020204030204"/>
              <a:ea typeface="新細明體" panose="02020500000000000000" pitchFamily="18" charset="-120"/>
            </a:endParaRPr>
          </a:p>
        </p:txBody>
      </p:sp>
      <p:sp>
        <p:nvSpPr>
          <p:cNvPr id="12" name="矩形 11">
            <a:extLst>
              <a:ext uri="{FF2B5EF4-FFF2-40B4-BE49-F238E27FC236}">
                <a16:creationId xmlns:a16="http://schemas.microsoft.com/office/drawing/2014/main" id="{4AD0C375-FF35-43F1-9913-43F450141485}"/>
              </a:ext>
            </a:extLst>
          </p:cNvPr>
          <p:cNvSpPr/>
          <p:nvPr/>
        </p:nvSpPr>
        <p:spPr>
          <a:xfrm>
            <a:off x="6061083" y="1631327"/>
            <a:ext cx="1736724" cy="556488"/>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Convolution</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861D38AD-8E3A-4BE0-8806-E29073B09EC1}"/>
              </a:ext>
            </a:extLst>
          </p:cNvPr>
          <p:cNvSpPr/>
          <p:nvPr/>
        </p:nvSpPr>
        <p:spPr>
          <a:xfrm>
            <a:off x="6061083" y="2731339"/>
            <a:ext cx="1736724" cy="556488"/>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Pooling</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9D0EE84E-FBA0-4010-9A9A-1CC2E0A10DFD}"/>
              </a:ext>
            </a:extLst>
          </p:cNvPr>
          <p:cNvSpPr/>
          <p:nvPr/>
        </p:nvSpPr>
        <p:spPr>
          <a:xfrm>
            <a:off x="6061083" y="3799552"/>
            <a:ext cx="1736724" cy="556488"/>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Convolution</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14">
            <a:extLst>
              <a:ext uri="{FF2B5EF4-FFF2-40B4-BE49-F238E27FC236}">
                <a16:creationId xmlns:a16="http://schemas.microsoft.com/office/drawing/2014/main" id="{CD917645-DD46-4641-9F22-A1B587D9C08F}"/>
              </a:ext>
            </a:extLst>
          </p:cNvPr>
          <p:cNvSpPr/>
          <p:nvPr/>
        </p:nvSpPr>
        <p:spPr>
          <a:xfrm>
            <a:off x="6061083" y="4832804"/>
            <a:ext cx="1736724" cy="556488"/>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Pooling</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80ACAFF1-15CA-4C5C-BB7A-FC7A6A29105F}"/>
              </a:ext>
            </a:extLst>
          </p:cNvPr>
          <p:cNvSpPr txBox="1"/>
          <p:nvPr/>
        </p:nvSpPr>
        <p:spPr>
          <a:xfrm>
            <a:off x="4135378" y="5757488"/>
            <a:ext cx="1556991" cy="461665"/>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Flatten</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向下箭號 11">
            <a:extLst>
              <a:ext uri="{FF2B5EF4-FFF2-40B4-BE49-F238E27FC236}">
                <a16:creationId xmlns:a16="http://schemas.microsoft.com/office/drawing/2014/main" id="{2EB16A97-DE90-4D36-A67C-F73724CCD6ED}"/>
              </a:ext>
            </a:extLst>
          </p:cNvPr>
          <p:cNvSpPr/>
          <p:nvPr/>
        </p:nvSpPr>
        <p:spPr>
          <a:xfrm>
            <a:off x="6680780" y="1153582"/>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向下箭號 17">
            <a:extLst>
              <a:ext uri="{FF2B5EF4-FFF2-40B4-BE49-F238E27FC236}">
                <a16:creationId xmlns:a16="http://schemas.microsoft.com/office/drawing/2014/main" id="{A5B04C04-03FC-43D5-9958-0B50A62F42DD}"/>
              </a:ext>
            </a:extLst>
          </p:cNvPr>
          <p:cNvSpPr/>
          <p:nvPr/>
        </p:nvSpPr>
        <p:spPr>
          <a:xfrm>
            <a:off x="6680780" y="2264364"/>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向下箭號 18">
            <a:extLst>
              <a:ext uri="{FF2B5EF4-FFF2-40B4-BE49-F238E27FC236}">
                <a16:creationId xmlns:a16="http://schemas.microsoft.com/office/drawing/2014/main" id="{523E2BB7-2B1A-486D-A1AE-4595B707F878}"/>
              </a:ext>
            </a:extLst>
          </p:cNvPr>
          <p:cNvSpPr/>
          <p:nvPr/>
        </p:nvSpPr>
        <p:spPr>
          <a:xfrm>
            <a:off x="6680780" y="3356007"/>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向下箭號 19">
            <a:extLst>
              <a:ext uri="{FF2B5EF4-FFF2-40B4-BE49-F238E27FC236}">
                <a16:creationId xmlns:a16="http://schemas.microsoft.com/office/drawing/2014/main" id="{7D19870B-8DF3-4274-A77F-327A571876E1}"/>
              </a:ext>
            </a:extLst>
          </p:cNvPr>
          <p:cNvSpPr/>
          <p:nvPr/>
        </p:nvSpPr>
        <p:spPr>
          <a:xfrm>
            <a:off x="6680780" y="4391000"/>
            <a:ext cx="545690" cy="441804"/>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右彎箭號 16">
            <a:extLst>
              <a:ext uri="{FF2B5EF4-FFF2-40B4-BE49-F238E27FC236}">
                <a16:creationId xmlns:a16="http://schemas.microsoft.com/office/drawing/2014/main" id="{FBA1F8E4-21F5-46F4-B3E5-DDE729E728C3}"/>
              </a:ext>
            </a:extLst>
          </p:cNvPr>
          <p:cNvSpPr/>
          <p:nvPr/>
        </p:nvSpPr>
        <p:spPr>
          <a:xfrm rot="10800000">
            <a:off x="5692369" y="5455224"/>
            <a:ext cx="1378857" cy="751743"/>
          </a:xfrm>
          <a:prstGeom prst="bentArrow">
            <a:avLst>
              <a:gd name="adj1" fmla="val 36585"/>
              <a:gd name="adj2" fmla="val 25000"/>
              <a:gd name="adj3" fmla="val 25000"/>
              <a:gd name="adj4" fmla="val 43750"/>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右彎箭號 21">
            <a:extLst>
              <a:ext uri="{FF2B5EF4-FFF2-40B4-BE49-F238E27FC236}">
                <a16:creationId xmlns:a16="http://schemas.microsoft.com/office/drawing/2014/main" id="{DC884037-60D3-4D95-97C8-9A57CE50CA00}"/>
              </a:ext>
            </a:extLst>
          </p:cNvPr>
          <p:cNvSpPr/>
          <p:nvPr/>
        </p:nvSpPr>
        <p:spPr>
          <a:xfrm rot="16200000">
            <a:off x="2965374" y="5042734"/>
            <a:ext cx="968423" cy="1238252"/>
          </a:xfrm>
          <a:prstGeom prst="bentArrow">
            <a:avLst>
              <a:gd name="adj1" fmla="val 28061"/>
              <a:gd name="adj2" fmla="val 25000"/>
              <a:gd name="adj3" fmla="val 25000"/>
              <a:gd name="adj4" fmla="val 43750"/>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
            <a:extLst>
              <a:ext uri="{FF2B5EF4-FFF2-40B4-BE49-F238E27FC236}">
                <a16:creationId xmlns:a16="http://schemas.microsoft.com/office/drawing/2014/main" id="{1466334A-7A14-4670-942D-776161B2E0F7}"/>
              </a:ext>
            </a:extLst>
          </p:cNvPr>
          <p:cNvSpPr txBox="1"/>
          <p:nvPr/>
        </p:nvSpPr>
        <p:spPr>
          <a:xfrm>
            <a:off x="3617275" y="2134366"/>
            <a:ext cx="1480955" cy="461665"/>
          </a:xfrm>
          <a:prstGeom prst="rect">
            <a:avLst/>
          </a:prstGeom>
          <a:noFill/>
        </p:spPr>
        <p:txBody>
          <a:bodyPr wrap="square" rtlCol="0">
            <a:spAutoFit/>
          </a:bodyPr>
          <a:lstStyle/>
          <a:p>
            <a:pPr defTabSz="457200"/>
            <a:r>
              <a:rPr lang="en-US" altLang="zh-TW" sz="2400" dirty="0" err="1">
                <a:solidFill>
                  <a:prstClr val="black"/>
                </a:solidFill>
                <a:latin typeface="Calibri" panose="020F0502020204030204"/>
                <a:ea typeface="新細明體" panose="02020500000000000000" pitchFamily="18" charset="-120"/>
              </a:rPr>
              <a:t>softmax</a:t>
            </a:r>
            <a:endParaRPr lang="zh-TW" altLang="en-US" sz="2400" dirty="0">
              <a:solidFill>
                <a:prstClr val="black"/>
              </a:solidFill>
              <a:latin typeface="Calibri" panose="020F0502020204030204"/>
              <a:ea typeface="新細明體" panose="02020500000000000000" pitchFamily="18" charset="-120"/>
            </a:endParaRPr>
          </a:p>
        </p:txBody>
      </p:sp>
      <p:sp>
        <p:nvSpPr>
          <p:cNvPr id="24" name="投影片編號版面配置區 6">
            <a:extLst>
              <a:ext uri="{FF2B5EF4-FFF2-40B4-BE49-F238E27FC236}">
                <a16:creationId xmlns:a16="http://schemas.microsoft.com/office/drawing/2014/main" id="{4E99A396-78AB-4D2F-8410-06C14FDF30A3}"/>
              </a:ext>
            </a:extLst>
          </p:cNvPr>
          <p:cNvSpPr txBox="1">
            <a:spLocks/>
          </p:cNvSpPr>
          <p:nvPr/>
        </p:nvSpPr>
        <p:spPr>
          <a:xfrm>
            <a:off x="6688538" y="5991225"/>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54</a:t>
            </a:fld>
            <a:endParaRPr lang="zh-TW" altLang="en-US">
              <a:solidFill>
                <a:prstClr val="black">
                  <a:tint val="75000"/>
                </a:prstClr>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48410582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F:\2015年同济大学教师工作\人脸识别_本科课程_全校通识课_讲课竞赛\2015年新教师讲课竞赛\复赛选中课段准备_ppt\资料收集\人脸认知_依据1.jpg">
            <a:extLst>
              <a:ext uri="{FF2B5EF4-FFF2-40B4-BE49-F238E27FC236}">
                <a16:creationId xmlns:a16="http://schemas.microsoft.com/office/drawing/2014/main" id="{1F876004-D94B-4925-B5DA-EC5F53779E9A}"/>
              </a:ext>
            </a:extLst>
          </p:cNvPr>
          <p:cNvPicPr>
            <a:picLocks noChangeAspect="1" noChangeArrowheads="1"/>
          </p:cNvPicPr>
          <p:nvPr/>
        </p:nvPicPr>
        <p:blipFill>
          <a:blip r:embed="rId3">
            <a:lum bright="70000" contrast="-70000"/>
          </a:blip>
          <a:srcRect/>
          <a:stretch>
            <a:fillRect/>
          </a:stretch>
        </p:blipFill>
        <p:spPr bwMode="auto">
          <a:xfrm>
            <a:off x="5683280" y="3432190"/>
            <a:ext cx="3175000" cy="2120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411" name="副标题 2">
            <a:extLst>
              <a:ext uri="{FF2B5EF4-FFF2-40B4-BE49-F238E27FC236}">
                <a16:creationId xmlns:a16="http://schemas.microsoft.com/office/drawing/2014/main" id="{7EDAE17B-30C2-451E-972A-6B739B9550B0}"/>
              </a:ext>
            </a:extLst>
          </p:cNvPr>
          <p:cNvSpPr>
            <a:spLocks noGrp="1" noChangeArrowheads="1"/>
          </p:cNvSpPr>
          <p:nvPr>
            <p:ph type="subTitle" idx="1"/>
          </p:nvPr>
        </p:nvSpPr>
        <p:spPr>
          <a:xfrm>
            <a:off x="533400" y="3352800"/>
            <a:ext cx="8077200" cy="2819400"/>
          </a:xfrm>
        </p:spPr>
        <p:txBody>
          <a:bodyPr/>
          <a:lstStyle/>
          <a:p>
            <a:pPr algn="l" eaLnBrk="1" hangingPunct="1">
              <a:lnSpc>
                <a:spcPct val="150000"/>
              </a:lnSpc>
            </a:pPr>
            <a:r>
              <a:rPr lang="zh-CN" altLang="en-US" sz="3600" b="1" dirty="0">
                <a:latin typeface="黑体" panose="02010609060101010101" pitchFamily="49" charset="-122"/>
                <a:ea typeface="黑体" panose="02010609060101010101" pitchFamily="49" charset="-122"/>
                <a:cs typeface="Times New Roman" panose="02020603050405020304" pitchFamily="18" charset="0"/>
              </a:rPr>
              <a:t>邓浩</a:t>
            </a:r>
            <a:endParaRPr lang="en-US" altLang="zh-CN" sz="2000" b="1" dirty="0">
              <a:latin typeface="黑体" panose="02010609060101010101" pitchFamily="49" charset="-122"/>
              <a:ea typeface="黑体" panose="02010609060101010101" pitchFamily="49" charset="-122"/>
              <a:cs typeface="Times New Roman" panose="02020603050405020304" pitchFamily="18" charset="0"/>
            </a:endParaRPr>
          </a:p>
          <a:p>
            <a:pPr algn="l" eaLnBrk="1" hangingPunct="1">
              <a:lnSpc>
                <a:spcPct val="150000"/>
              </a:lnSpc>
            </a:pPr>
            <a:r>
              <a:rPr lang="en-US" altLang="zh-CN" sz="2000" b="1" dirty="0">
                <a:latin typeface="Times New Roman" panose="02020603050405020304" pitchFamily="18" charset="0"/>
                <a:ea typeface="Adobe Gothic Std B"/>
                <a:cs typeface="Times New Roman" panose="02020603050405020304" pitchFamily="18" charset="0"/>
              </a:rPr>
              <a:t>E-mail</a:t>
            </a:r>
            <a:r>
              <a:rPr lang="zh-CN" altLang="en-US" sz="2000" b="1" dirty="0">
                <a:latin typeface="Times New Roman" panose="02020603050405020304" pitchFamily="18" charset="0"/>
                <a:ea typeface="Adobe Gothic Std B"/>
                <a:cs typeface="Times New Roman" panose="02020603050405020304" pitchFamily="18" charset="0"/>
              </a:rPr>
              <a:t>：</a:t>
            </a:r>
            <a:r>
              <a:rPr lang="en-US" altLang="zh-CN" sz="2000" b="1" u="sng" dirty="0">
                <a:latin typeface="Times New Roman" panose="02020603050405020304" pitchFamily="18" charset="0"/>
                <a:ea typeface="Adobe Gothic Std B"/>
                <a:cs typeface="Times New Roman" panose="02020603050405020304" pitchFamily="18" charset="0"/>
              </a:rPr>
              <a:t>denghao1984</a:t>
            </a:r>
            <a:r>
              <a:rPr lang="en-US" altLang="zh-CN" sz="2000" b="1" u="sng" dirty="0">
                <a:latin typeface="Times New Roman" panose="02020603050405020304" pitchFamily="18" charset="0"/>
                <a:ea typeface="Adobe Gothic Std B"/>
                <a:cs typeface="Times New Roman" panose="02020603050405020304" pitchFamily="18" charset="0"/>
                <a:hlinkClick r:id="rId4"/>
              </a:rPr>
              <a:t>@tongji.edu.cn</a:t>
            </a:r>
            <a:endParaRPr lang="en-US" altLang="zh-CN" sz="2000" b="1" u="sng" dirty="0">
              <a:latin typeface="Times New Roman" panose="02020603050405020304" pitchFamily="18" charset="0"/>
              <a:ea typeface="Adobe Gothic Std B"/>
              <a:cs typeface="Times New Roman" panose="02020603050405020304" pitchFamily="18" charset="0"/>
            </a:endParaRPr>
          </a:p>
          <a:p>
            <a:pPr algn="l" eaLnBrk="1" hangingPunct="1">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Room 514, School of Software, Tongji University</a:t>
            </a:r>
          </a:p>
          <a:p>
            <a:pPr algn="l" eaLnBrk="1" hangingPunct="1">
              <a:lnSpc>
                <a:spcPct val="150000"/>
              </a:lnSpc>
            </a:pP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标题 1">
            <a:extLst>
              <a:ext uri="{FF2B5EF4-FFF2-40B4-BE49-F238E27FC236}">
                <a16:creationId xmlns:a16="http://schemas.microsoft.com/office/drawing/2014/main" id="{803B4597-B65F-41E4-90AC-B5A2607706C6}"/>
              </a:ext>
            </a:extLst>
          </p:cNvPr>
          <p:cNvSpPr txBox="1">
            <a:spLocks/>
          </p:cNvSpPr>
          <p:nvPr/>
        </p:nvSpPr>
        <p:spPr bwMode="auto">
          <a:xfrm>
            <a:off x="800100" y="1828800"/>
            <a:ext cx="8077200" cy="1524000"/>
          </a:xfrm>
          <a:prstGeom prst="rect">
            <a:avLst/>
          </a:prstGeom>
          <a:noFill/>
          <a:ln w="9525">
            <a:noFill/>
            <a:miter lim="800000"/>
            <a:headEnd/>
            <a:tailEnd/>
          </a:ln>
        </p:spPr>
        <p:txBody>
          <a:bodyPr anchor="ctr">
            <a:normAutofit fontScale="97500"/>
          </a:bodyPr>
          <a:lstStyle/>
          <a:p>
            <a:pPr lvl="0" defTabSz="457200">
              <a:defRPr/>
            </a:pPr>
            <a:br>
              <a:rPr kumimoji="0" lang="en-US" altLang="zh-CN" sz="3600" b="1" i="0" u="none" strike="noStrike" kern="0" cap="none" spc="0" normalizeH="0" baseline="0" noProof="0" dirty="0">
                <a:ln>
                  <a:noFill/>
                </a:ln>
                <a:solidFill>
                  <a:srgbClr val="E20000"/>
                </a:solidFill>
                <a:effectLst/>
                <a:uLnTx/>
                <a:uFillTx/>
                <a:latin typeface="Times New Roman" panose="02020603050405020304" pitchFamily="18" charset="0"/>
                <a:ea typeface="Adobe Gothic Std B" panose="020B0800000000000000" pitchFamily="34" charset="-128"/>
                <a:cs typeface="Times New Roman" panose="02020603050405020304" pitchFamily="18" charset="0"/>
              </a:rPr>
            </a:br>
            <a:r>
              <a:rPr lang="en-US" altLang="zh-CN" sz="3600" b="1" kern="0" dirty="0">
                <a:solidFill>
                  <a:srgbClr val="E20000"/>
                </a:solidFill>
                <a:latin typeface="Times New Roman" panose="02020603050405020304" pitchFamily="18" charset="0"/>
                <a:ea typeface="黑体" panose="02010609060101010101" pitchFamily="49" charset="-122"/>
                <a:cs typeface="Times New Roman" panose="02020603050405020304" pitchFamily="18" charset="0"/>
              </a:rPr>
              <a:t>Generative Adversarial Network (GAN)</a:t>
            </a:r>
            <a:endParaRPr kumimoji="0" lang="en-US" altLang="zh-CN" sz="3600" b="1" i="0" u="none" strike="noStrike" kern="0" cap="none" spc="0" normalizeH="0" baseline="0" noProof="0" dirty="0">
              <a:ln>
                <a:noFill/>
              </a:ln>
              <a:solidFill>
                <a:srgbClr val="E2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3600" b="1" i="0" u="none" strike="noStrike" kern="0" cap="none" spc="0" normalizeH="0" baseline="0" noProof="0" dirty="0">
              <a:ln>
                <a:noFill/>
              </a:ln>
              <a:solidFill>
                <a:srgbClr val="E2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7779D789-DC16-45E6-86D0-46AC48F8FF5F}"/>
              </a:ext>
            </a:extLst>
          </p:cNvPr>
          <p:cNvSpPr/>
          <p:nvPr/>
        </p:nvSpPr>
        <p:spPr>
          <a:xfrm>
            <a:off x="152400" y="76200"/>
            <a:ext cx="1524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DD6F3B22-E64C-4531-8FB7-73AF7BAF4970}"/>
              </a:ext>
            </a:extLst>
          </p:cNvPr>
          <p:cNvSpPr/>
          <p:nvPr/>
        </p:nvSpPr>
        <p:spPr>
          <a:xfrm>
            <a:off x="457200" y="76200"/>
            <a:ext cx="3810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54D577D0-B11C-4356-AD48-365291B2D6DC}"/>
              </a:ext>
            </a:extLst>
          </p:cNvPr>
          <p:cNvSpPr/>
          <p:nvPr/>
        </p:nvSpPr>
        <p:spPr>
          <a:xfrm>
            <a:off x="1066800" y="76200"/>
            <a:ext cx="7543800" cy="8382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417" name="TextBox 9">
            <a:extLst>
              <a:ext uri="{FF2B5EF4-FFF2-40B4-BE49-F238E27FC236}">
                <a16:creationId xmlns:a16="http://schemas.microsoft.com/office/drawing/2014/main" id="{E8D21E2C-22D0-4471-BC0D-4813707555A3}"/>
              </a:ext>
            </a:extLst>
          </p:cNvPr>
          <p:cNvSpPr txBox="1">
            <a:spLocks noChangeArrowheads="1"/>
          </p:cNvSpPr>
          <p:nvPr/>
        </p:nvSpPr>
        <p:spPr bwMode="auto">
          <a:xfrm>
            <a:off x="1333500" y="207963"/>
            <a:ext cx="7162800" cy="523875"/>
          </a:xfrm>
          <a:prstGeom prst="rect">
            <a:avLst/>
          </a:prstGeom>
          <a:solidFill>
            <a:srgbClr val="E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Wingdings 2" panose="05020102010507070707" pitchFamily="18" charset="2"/>
              <a:buChar char=""/>
              <a:defRPr sz="2800">
                <a:solidFill>
                  <a:schemeClr val="tx1"/>
                </a:solidFill>
                <a:latin typeface="Arial" panose="020B0604020202020204" pitchFamily="34" charset="0"/>
                <a:ea typeface="楷体_GB2312"/>
                <a:cs typeface="楷体_GB2312"/>
              </a:defRPr>
            </a:lvl1pPr>
            <a:lvl2pPr marL="742950" indent="-285750">
              <a:spcBef>
                <a:spcPct val="20000"/>
              </a:spcBef>
              <a:buClr>
                <a:schemeClr val="accent2"/>
              </a:buClr>
              <a:buFont typeface="Wingdings" panose="05000000000000000000" pitchFamily="2" charset="2"/>
              <a:buChar char="Ø"/>
              <a:defRPr sz="2400">
                <a:solidFill>
                  <a:schemeClr val="tx1"/>
                </a:solidFill>
                <a:latin typeface="楷体_GB2312"/>
                <a:ea typeface="楷体_GB2312"/>
                <a:cs typeface="楷体_GB2312"/>
              </a:defRPr>
            </a:lvl2pPr>
            <a:lvl3pPr marL="1143000" indent="-228600">
              <a:spcBef>
                <a:spcPct val="20000"/>
              </a:spcBef>
              <a:buChar char="•"/>
              <a:defRPr sz="2000">
                <a:solidFill>
                  <a:schemeClr val="tx1"/>
                </a:solidFill>
                <a:latin typeface="楷体_GB2312"/>
                <a:ea typeface="楷体_GB2312"/>
                <a:cs typeface="楷体_GB2312"/>
              </a:defRPr>
            </a:lvl3pPr>
            <a:lvl4pPr marL="1600200" indent="-228600">
              <a:spcBef>
                <a:spcPct val="20000"/>
              </a:spcBef>
              <a:buChar char="–"/>
              <a:defRPr sz="1600">
                <a:solidFill>
                  <a:schemeClr val="tx1"/>
                </a:solidFill>
                <a:latin typeface="楷体_GB2312"/>
                <a:ea typeface="楷体_GB2312"/>
                <a:cs typeface="楷体_GB2312"/>
              </a:defRPr>
            </a:lvl4pPr>
            <a:lvl5pPr marL="2057400" indent="-228600">
              <a:spcBef>
                <a:spcPct val="20000"/>
              </a:spcBef>
              <a:buChar char="»"/>
              <a:defRPr sz="1200">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1200">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1200">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1200">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1200">
                <a:solidFill>
                  <a:schemeClr val="tx1"/>
                </a:solidFill>
                <a:latin typeface="楷体_GB2312"/>
                <a:ea typeface="楷体_GB2312"/>
                <a:cs typeface="楷体_GB2312"/>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Introduction to Artificial Intelligence</a:t>
            </a:r>
          </a:p>
        </p:txBody>
      </p:sp>
    </p:spTree>
    <p:extLst>
      <p:ext uri="{BB962C8B-B14F-4D97-AF65-F5344CB8AC3E}">
        <p14:creationId xmlns:p14="http://schemas.microsoft.com/office/powerpoint/2010/main" val="779817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圖片 36">
            <a:extLst>
              <a:ext uri="{FF2B5EF4-FFF2-40B4-BE49-F238E27FC236}">
                <a16:creationId xmlns:a16="http://schemas.microsoft.com/office/drawing/2014/main" id="{7861B19D-0032-4441-85A6-C5AF00319662}"/>
              </a:ext>
            </a:extLst>
          </p:cNvPr>
          <p:cNvPicPr>
            <a:picLocks noChangeAspect="1"/>
          </p:cNvPicPr>
          <p:nvPr/>
        </p:nvPicPr>
        <p:blipFill>
          <a:blip r:embed="rId3"/>
          <a:stretch>
            <a:fillRect/>
          </a:stretch>
        </p:blipFill>
        <p:spPr>
          <a:xfrm>
            <a:off x="1134753" y="3991812"/>
            <a:ext cx="1403884" cy="1384654"/>
          </a:xfrm>
          <a:prstGeom prst="rect">
            <a:avLst/>
          </a:prstGeom>
        </p:spPr>
      </p:pic>
      <p:pic>
        <p:nvPicPr>
          <p:cNvPr id="7" name="圖片 60">
            <a:extLst>
              <a:ext uri="{FF2B5EF4-FFF2-40B4-BE49-F238E27FC236}">
                <a16:creationId xmlns:a16="http://schemas.microsoft.com/office/drawing/2014/main" id="{6C717B15-067F-430A-A106-0C211D7A30C6}"/>
              </a:ext>
            </a:extLst>
          </p:cNvPr>
          <p:cNvPicPr>
            <a:picLocks noChangeAspect="1"/>
          </p:cNvPicPr>
          <p:nvPr/>
        </p:nvPicPr>
        <p:blipFill>
          <a:blip r:embed="rId4"/>
          <a:stretch>
            <a:fillRect/>
          </a:stretch>
        </p:blipFill>
        <p:spPr>
          <a:xfrm>
            <a:off x="5762651" y="2212071"/>
            <a:ext cx="2564797" cy="3111954"/>
          </a:xfrm>
          <a:prstGeom prst="rect">
            <a:avLst/>
          </a:prstGeom>
        </p:spPr>
      </p:pic>
      <p:sp>
        <p:nvSpPr>
          <p:cNvPr id="8" name="標題 1">
            <a:extLst>
              <a:ext uri="{FF2B5EF4-FFF2-40B4-BE49-F238E27FC236}">
                <a16:creationId xmlns:a16="http://schemas.microsoft.com/office/drawing/2014/main" id="{BC666E2E-D173-4C4B-9F05-2C08512392D7}"/>
              </a:ext>
            </a:extLst>
          </p:cNvPr>
          <p:cNvSpPr txBox="1">
            <a:spLocks/>
          </p:cNvSpPr>
          <p:nvPr/>
        </p:nvSpPr>
        <p:spPr>
          <a:xfrm>
            <a:off x="1257300" y="32675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Network as Generator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矩形: 圓角 8">
            <a:extLst>
              <a:ext uri="{FF2B5EF4-FFF2-40B4-BE49-F238E27FC236}">
                <a16:creationId xmlns:a16="http://schemas.microsoft.com/office/drawing/2014/main" id="{D48AD122-79D4-4C88-A8D6-1B43F9538698}"/>
              </a:ext>
            </a:extLst>
          </p:cNvPr>
          <p:cNvSpPr/>
          <p:nvPr/>
        </p:nvSpPr>
        <p:spPr>
          <a:xfrm>
            <a:off x="3352537" y="2860065"/>
            <a:ext cx="1743227" cy="1125578"/>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Network</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 name="直線單箭頭接點 42">
            <a:extLst>
              <a:ext uri="{FF2B5EF4-FFF2-40B4-BE49-F238E27FC236}">
                <a16:creationId xmlns:a16="http://schemas.microsoft.com/office/drawing/2014/main" id="{347AA798-3E5F-4399-B8ED-7B223CD0F888}"/>
              </a:ext>
            </a:extLst>
          </p:cNvPr>
          <p:cNvCxnSpPr>
            <a:cxnSpLocks/>
          </p:cNvCxnSpPr>
          <p:nvPr/>
        </p:nvCxnSpPr>
        <p:spPr>
          <a:xfrm>
            <a:off x="2516144" y="2309931"/>
            <a:ext cx="836393" cy="584179"/>
          </a:xfrm>
          <a:prstGeom prst="straightConnector1">
            <a:avLst/>
          </a:prstGeom>
          <a:noFill/>
          <a:ln w="57150" cap="flat" cmpd="sng" algn="ctr">
            <a:solidFill>
              <a:sysClr val="windowText" lastClr="000000"/>
            </a:solidFill>
            <a:prstDash val="solid"/>
            <a:miter lim="800000"/>
            <a:tailEnd type="triangle"/>
          </a:ln>
          <a:effectLst/>
        </p:spPr>
      </p:cxnSp>
      <p:cxnSp>
        <p:nvCxnSpPr>
          <p:cNvPr id="11" name="直線單箭頭接點 43">
            <a:extLst>
              <a:ext uri="{FF2B5EF4-FFF2-40B4-BE49-F238E27FC236}">
                <a16:creationId xmlns:a16="http://schemas.microsoft.com/office/drawing/2014/main" id="{56A01017-2641-4B52-A421-9D1036E1D712}"/>
              </a:ext>
            </a:extLst>
          </p:cNvPr>
          <p:cNvCxnSpPr>
            <a:cxnSpLocks/>
          </p:cNvCxnSpPr>
          <p:nvPr/>
        </p:nvCxnSpPr>
        <p:spPr>
          <a:xfrm>
            <a:off x="5214542" y="3423714"/>
            <a:ext cx="684229" cy="0"/>
          </a:xfrm>
          <a:prstGeom prst="straightConnector1">
            <a:avLst/>
          </a:prstGeom>
          <a:noFill/>
          <a:ln w="571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2" name="文字方塊 44">
                <a:extLst>
                  <a:ext uri="{FF2B5EF4-FFF2-40B4-BE49-F238E27FC236}">
                    <a16:creationId xmlns:a16="http://schemas.microsoft.com/office/drawing/2014/main" id="{BE39A7B5-72FA-4E87-B4D0-6CAF0DCFCE60}"/>
                  </a:ext>
                </a:extLst>
              </p:cNvPr>
              <p:cNvSpPr txBox="1"/>
              <p:nvPr/>
            </p:nvSpPr>
            <p:spPr>
              <a:xfrm>
                <a:off x="2070960" y="4374955"/>
                <a:ext cx="407932" cy="461665"/>
              </a:xfrm>
              <a:prstGeom prst="rect">
                <a:avLst/>
              </a:prstGeom>
              <a:noFill/>
            </p:spPr>
            <p:txBody>
              <a:bodyPr wrap="none" rtlCol="0">
                <a:spAutoFit/>
              </a:bodyPr>
              <a:lstStyle/>
              <a:p>
                <a:pPr defTabSz="457200">
                  <a:defRPr/>
                </a:pPr>
                <a14:m>
                  <m:oMathPara xmlns:m="http://schemas.openxmlformats.org/officeDocument/2006/math">
                    <m:oMathParaPr>
                      <m:jc m:val="center"/>
                    </m:oMathParaPr>
                    <m:oMath xmlns:m="http://schemas.openxmlformats.org/officeDocument/2006/math">
                      <m:r>
                        <a:rPr lang="en-US" altLang="zh-TW" sz="2400" i="1" smtClean="0">
                          <a:solidFill>
                            <a:srgbClr val="C00000"/>
                          </a:solidFill>
                          <a:latin typeface="Cambria Math" panose="02040503050406030204" pitchFamily="18" charset="0"/>
                        </a:rPr>
                        <m:t>𝑧</m:t>
                      </m:r>
                    </m:oMath>
                  </m:oMathPara>
                </a14:m>
                <a:endParaRPr lang="zh-TW" altLang="en-US" sz="2400" dirty="0">
                  <a:solidFill>
                    <a:srgbClr val="C00000"/>
                  </a:solidFill>
                  <a:latin typeface="Calibri" panose="020F0502020204030204"/>
                  <a:ea typeface="新細明體" panose="02020500000000000000" pitchFamily="18" charset="-120"/>
                </a:endParaRPr>
              </a:p>
            </p:txBody>
          </p:sp>
        </mc:Choice>
        <mc:Fallback xmlns="">
          <p:sp>
            <p:nvSpPr>
              <p:cNvPr id="12" name="文字方塊 44">
                <a:extLst>
                  <a:ext uri="{FF2B5EF4-FFF2-40B4-BE49-F238E27FC236}">
                    <a16:creationId xmlns:a16="http://schemas.microsoft.com/office/drawing/2014/main" id="{BE39A7B5-72FA-4E87-B4D0-6CAF0DCFCE60}"/>
                  </a:ext>
                </a:extLst>
              </p:cNvPr>
              <p:cNvSpPr txBox="1">
                <a:spLocks noRot="1" noChangeAspect="1" noMove="1" noResize="1" noEditPoints="1" noAdjustHandles="1" noChangeArrowheads="1" noChangeShapeType="1" noTextEdit="1"/>
              </p:cNvSpPr>
              <p:nvPr/>
            </p:nvSpPr>
            <p:spPr>
              <a:xfrm>
                <a:off x="2070960" y="4374955"/>
                <a:ext cx="407932"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45">
                <a:extLst>
                  <a:ext uri="{FF2B5EF4-FFF2-40B4-BE49-F238E27FC236}">
                    <a16:creationId xmlns:a16="http://schemas.microsoft.com/office/drawing/2014/main" id="{8BCD323B-BB9C-4516-A599-57C2A8F841CD}"/>
                  </a:ext>
                </a:extLst>
              </p:cNvPr>
              <p:cNvSpPr txBox="1"/>
              <p:nvPr/>
            </p:nvSpPr>
            <p:spPr>
              <a:xfrm>
                <a:off x="5980266" y="3173402"/>
                <a:ext cx="430374" cy="461665"/>
              </a:xfrm>
              <a:prstGeom prst="rect">
                <a:avLst/>
              </a:prstGeom>
              <a:noFill/>
            </p:spPr>
            <p:txBody>
              <a:bodyPr wrap="none" rtlCol="0">
                <a:spAutoFit/>
              </a:bodyPr>
              <a:lstStyle/>
              <a:p>
                <a:pPr defTabSz="457200">
                  <a:defRPr/>
                </a:pPr>
                <a14:m>
                  <m:oMathPara xmlns:m="http://schemas.openxmlformats.org/officeDocument/2006/math">
                    <m:oMathParaPr>
                      <m:jc m:val="center"/>
                    </m:oMathParaPr>
                    <m:oMath xmlns:m="http://schemas.openxmlformats.org/officeDocument/2006/math">
                      <m:r>
                        <a:rPr lang="en-US" altLang="zh-TW" sz="2400" i="1" smtClean="0">
                          <a:solidFill>
                            <a:prstClr val="black"/>
                          </a:solidFill>
                          <a:latin typeface="Cambria Math" panose="02040503050406030204" pitchFamily="18" charset="0"/>
                        </a:rPr>
                        <m:t>𝑦</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 name="文字方塊 45">
                <a:extLst>
                  <a:ext uri="{FF2B5EF4-FFF2-40B4-BE49-F238E27FC236}">
                    <a16:creationId xmlns:a16="http://schemas.microsoft.com/office/drawing/2014/main" id="{8BCD323B-BB9C-4516-A599-57C2A8F841CD}"/>
                  </a:ext>
                </a:extLst>
              </p:cNvPr>
              <p:cNvSpPr txBox="1">
                <a:spLocks noRot="1" noChangeAspect="1" noMove="1" noResize="1" noEditPoints="1" noAdjustHandles="1" noChangeArrowheads="1" noChangeShapeType="1" noTextEdit="1"/>
              </p:cNvSpPr>
              <p:nvPr/>
            </p:nvSpPr>
            <p:spPr>
              <a:xfrm>
                <a:off x="5980266" y="3173402"/>
                <a:ext cx="430374" cy="461665"/>
              </a:xfrm>
              <a:prstGeom prst="rect">
                <a:avLst/>
              </a:prstGeom>
              <a:blipFill>
                <a:blip r:embed="rId6"/>
                <a:stretch>
                  <a:fillRect b="-10667"/>
                </a:stretch>
              </a:blipFill>
            </p:spPr>
            <p:txBody>
              <a:bodyPr/>
              <a:lstStyle/>
              <a:p>
                <a:r>
                  <a:rPr lang="zh-CN" altLang="en-US">
                    <a:noFill/>
                  </a:rPr>
                  <a:t> </a:t>
                </a:r>
              </a:p>
            </p:txBody>
          </p:sp>
        </mc:Fallback>
      </mc:AlternateContent>
      <p:sp>
        <p:nvSpPr>
          <p:cNvPr id="14" name="橢圓 37">
            <a:extLst>
              <a:ext uri="{FF2B5EF4-FFF2-40B4-BE49-F238E27FC236}">
                <a16:creationId xmlns:a16="http://schemas.microsoft.com/office/drawing/2014/main" id="{4E18E784-C67C-4214-A130-B08EC322551B}"/>
              </a:ext>
            </a:extLst>
          </p:cNvPr>
          <p:cNvSpPr/>
          <p:nvPr/>
        </p:nvSpPr>
        <p:spPr>
          <a:xfrm>
            <a:off x="1816126" y="4843240"/>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文字方塊 49">
            <a:extLst>
              <a:ext uri="{FF2B5EF4-FFF2-40B4-BE49-F238E27FC236}">
                <a16:creationId xmlns:a16="http://schemas.microsoft.com/office/drawing/2014/main" id="{2AADACC1-8FBC-4FE9-9F85-232684FA50A3}"/>
              </a:ext>
            </a:extLst>
          </p:cNvPr>
          <p:cNvSpPr txBox="1"/>
          <p:nvPr/>
        </p:nvSpPr>
        <p:spPr>
          <a:xfrm>
            <a:off x="721112" y="3211594"/>
            <a:ext cx="1986772" cy="830997"/>
          </a:xfrm>
          <a:prstGeom prst="rect">
            <a:avLst/>
          </a:prstGeom>
          <a:noFill/>
        </p:spPr>
        <p:txBody>
          <a:bodyPr wrap="square" rtlCol="0">
            <a:spAutoFit/>
          </a:bodyPr>
          <a:lstStyle/>
          <a:p>
            <a:pPr algn="ctr" defTabSz="457200">
              <a:defRPr/>
            </a:pPr>
            <a:r>
              <a:rPr lang="en-US" altLang="zh-TW" sz="2400" b="1" dirty="0">
                <a:solidFill>
                  <a:srgbClr val="0000FF"/>
                </a:solidFill>
                <a:latin typeface="Calibri" panose="020F0502020204030204"/>
                <a:ea typeface="新細明體" panose="02020500000000000000" pitchFamily="18" charset="-120"/>
              </a:rPr>
              <a:t>Simple Distribution</a:t>
            </a:r>
            <a:endParaRPr lang="zh-TW" altLang="en-US" sz="2400" b="1" dirty="0">
              <a:solidFill>
                <a:srgbClr val="0000FF"/>
              </a:solidFill>
              <a:latin typeface="Calibri" panose="020F0502020204030204"/>
              <a:ea typeface="新細明體" panose="02020500000000000000" pitchFamily="18" charset="-120"/>
            </a:endParaRPr>
          </a:p>
        </p:txBody>
      </p:sp>
      <p:sp>
        <p:nvSpPr>
          <p:cNvPr id="16" name="橢圓 50">
            <a:extLst>
              <a:ext uri="{FF2B5EF4-FFF2-40B4-BE49-F238E27FC236}">
                <a16:creationId xmlns:a16="http://schemas.microsoft.com/office/drawing/2014/main" id="{B3AE1B4F-4C3E-4B50-8FCB-3BA3E1DB2157}"/>
              </a:ext>
            </a:extLst>
          </p:cNvPr>
          <p:cNvSpPr/>
          <p:nvPr/>
        </p:nvSpPr>
        <p:spPr>
          <a:xfrm>
            <a:off x="1467799" y="4341160"/>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橢圓 51">
            <a:extLst>
              <a:ext uri="{FF2B5EF4-FFF2-40B4-BE49-F238E27FC236}">
                <a16:creationId xmlns:a16="http://schemas.microsoft.com/office/drawing/2014/main" id="{F9D0832E-698E-4644-A612-99408A5B5450}"/>
              </a:ext>
            </a:extLst>
          </p:cNvPr>
          <p:cNvSpPr/>
          <p:nvPr/>
        </p:nvSpPr>
        <p:spPr>
          <a:xfrm>
            <a:off x="1394446" y="4695506"/>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橢圓 53">
            <a:extLst>
              <a:ext uri="{FF2B5EF4-FFF2-40B4-BE49-F238E27FC236}">
                <a16:creationId xmlns:a16="http://schemas.microsoft.com/office/drawing/2014/main" id="{793BC527-F840-44D4-A568-0DCCEC3AE20D}"/>
              </a:ext>
            </a:extLst>
          </p:cNvPr>
          <p:cNvSpPr/>
          <p:nvPr/>
        </p:nvSpPr>
        <p:spPr>
          <a:xfrm>
            <a:off x="1942815" y="4317361"/>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橢圓 54">
            <a:extLst>
              <a:ext uri="{FF2B5EF4-FFF2-40B4-BE49-F238E27FC236}">
                <a16:creationId xmlns:a16="http://schemas.microsoft.com/office/drawing/2014/main" id="{B1815A23-4776-48CA-9AEF-1FC112CC9747}"/>
              </a:ext>
            </a:extLst>
          </p:cNvPr>
          <p:cNvSpPr/>
          <p:nvPr/>
        </p:nvSpPr>
        <p:spPr>
          <a:xfrm>
            <a:off x="6412602" y="4490929"/>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橢圓 56">
            <a:extLst>
              <a:ext uri="{FF2B5EF4-FFF2-40B4-BE49-F238E27FC236}">
                <a16:creationId xmlns:a16="http://schemas.microsoft.com/office/drawing/2014/main" id="{D4BDA241-C080-4221-9E7B-F94CF05F457B}"/>
              </a:ext>
            </a:extLst>
          </p:cNvPr>
          <p:cNvSpPr/>
          <p:nvPr/>
        </p:nvSpPr>
        <p:spPr>
          <a:xfrm>
            <a:off x="5995404" y="2860065"/>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橢圓 58">
            <a:extLst>
              <a:ext uri="{FF2B5EF4-FFF2-40B4-BE49-F238E27FC236}">
                <a16:creationId xmlns:a16="http://schemas.microsoft.com/office/drawing/2014/main" id="{AE7F73A8-8780-4CE6-A5BC-42B89B968887}"/>
              </a:ext>
            </a:extLst>
          </p:cNvPr>
          <p:cNvSpPr/>
          <p:nvPr/>
        </p:nvSpPr>
        <p:spPr>
          <a:xfrm>
            <a:off x="7322641" y="2860065"/>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橢圓 59">
            <a:extLst>
              <a:ext uri="{FF2B5EF4-FFF2-40B4-BE49-F238E27FC236}">
                <a16:creationId xmlns:a16="http://schemas.microsoft.com/office/drawing/2014/main" id="{CF4315D2-3F12-490C-AB95-B7D16B58E493}"/>
              </a:ext>
            </a:extLst>
          </p:cNvPr>
          <p:cNvSpPr/>
          <p:nvPr/>
        </p:nvSpPr>
        <p:spPr>
          <a:xfrm>
            <a:off x="7322641" y="3483044"/>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3" name="文字方塊 14">
                <a:extLst>
                  <a:ext uri="{FF2B5EF4-FFF2-40B4-BE49-F238E27FC236}">
                    <a16:creationId xmlns:a16="http://schemas.microsoft.com/office/drawing/2014/main" id="{08C0D935-D712-4B15-AC8B-8F13CD145AC7}"/>
                  </a:ext>
                </a:extLst>
              </p:cNvPr>
              <p:cNvSpPr txBox="1"/>
              <p:nvPr/>
            </p:nvSpPr>
            <p:spPr>
              <a:xfrm>
                <a:off x="3618487" y="4015048"/>
                <a:ext cx="1985800" cy="430887"/>
              </a:xfrm>
              <a:prstGeom prst="rect">
                <a:avLst/>
              </a:prstGeom>
              <a:noFill/>
            </p:spPr>
            <p:txBody>
              <a:bodyPr wrap="none" lIns="0" tIns="0" rIns="0" bIns="0" rtlCol="0">
                <a:spAutoFit/>
              </a:bodyPr>
              <a:lstStyle/>
              <a:p>
                <a:pPr defTabSz="457200"/>
                <a14:m>
                  <m:oMath xmlns:m="http://schemas.openxmlformats.org/officeDocument/2006/math">
                    <m:r>
                      <a:rPr lang="zh-TW" altLang="en-US" sz="2800" i="1" smtClean="0">
                        <a:solidFill>
                          <a:prstClr val="black"/>
                        </a:solidFill>
                        <a:latin typeface="Cambria Math" panose="02040503050406030204" pitchFamily="18" charset="0"/>
                      </a:rPr>
                      <m:t>→</m:t>
                    </m:r>
                  </m:oMath>
                </a14:m>
                <a:r>
                  <a:rPr lang="zh-TW" altLang="en-US" sz="2800" dirty="0">
                    <a:solidFill>
                      <a:prstClr val="black"/>
                    </a:solidFill>
                    <a:latin typeface="Calibri" panose="020F0502020204030204"/>
                    <a:ea typeface="新細明體" panose="02020500000000000000" pitchFamily="18" charset="-120"/>
                  </a:rPr>
                  <a:t> </a:t>
                </a:r>
                <a:r>
                  <a:rPr lang="en-US" altLang="zh-TW" sz="2800" b="1" dirty="0">
                    <a:solidFill>
                      <a:srgbClr val="C00000"/>
                    </a:solidFill>
                    <a:latin typeface="Calibri" panose="020F0502020204030204"/>
                    <a:ea typeface="新細明體" panose="02020500000000000000" pitchFamily="18" charset="-120"/>
                  </a:rPr>
                  <a:t>Generator</a:t>
                </a:r>
                <a:r>
                  <a:rPr lang="en-US" altLang="zh-TW" sz="2800" b="1" dirty="0">
                    <a:solidFill>
                      <a:prstClr val="black"/>
                    </a:solidFill>
                    <a:latin typeface="Calibri" panose="020F0502020204030204"/>
                    <a:ea typeface="新細明體" panose="02020500000000000000" pitchFamily="18" charset="-120"/>
                  </a:rPr>
                  <a:t> </a:t>
                </a:r>
                <a:endParaRPr lang="zh-TW" altLang="en-US" sz="2800" b="1" dirty="0">
                  <a:solidFill>
                    <a:prstClr val="black"/>
                  </a:solidFill>
                  <a:latin typeface="Calibri" panose="020F0502020204030204"/>
                  <a:ea typeface="新細明體" panose="02020500000000000000" pitchFamily="18" charset="-120"/>
                </a:endParaRPr>
              </a:p>
            </p:txBody>
          </p:sp>
        </mc:Choice>
        <mc:Fallback xmlns="">
          <p:sp>
            <p:nvSpPr>
              <p:cNvPr id="23" name="文字方塊 14">
                <a:extLst>
                  <a:ext uri="{FF2B5EF4-FFF2-40B4-BE49-F238E27FC236}">
                    <a16:creationId xmlns:a16="http://schemas.microsoft.com/office/drawing/2014/main" id="{08C0D935-D712-4B15-AC8B-8F13CD145AC7}"/>
                  </a:ext>
                </a:extLst>
              </p:cNvPr>
              <p:cNvSpPr txBox="1">
                <a:spLocks noRot="1" noChangeAspect="1" noMove="1" noResize="1" noEditPoints="1" noAdjustHandles="1" noChangeArrowheads="1" noChangeShapeType="1" noTextEdit="1"/>
              </p:cNvSpPr>
              <p:nvPr/>
            </p:nvSpPr>
            <p:spPr>
              <a:xfrm>
                <a:off x="3618487" y="4015048"/>
                <a:ext cx="1985800" cy="430887"/>
              </a:xfrm>
              <a:prstGeom prst="rect">
                <a:avLst/>
              </a:prstGeom>
              <a:blipFill>
                <a:blip r:embed="rId7"/>
                <a:stretch>
                  <a:fillRect t="-24286" r="-5231" b="-51429"/>
                </a:stretch>
              </a:blipFill>
            </p:spPr>
            <p:txBody>
              <a:bodyPr/>
              <a:lstStyle/>
              <a:p>
                <a:r>
                  <a:rPr lang="zh-CN" altLang="en-US">
                    <a:noFill/>
                  </a:rPr>
                  <a:t> </a:t>
                </a:r>
              </a:p>
            </p:txBody>
          </p:sp>
        </mc:Fallback>
      </mc:AlternateContent>
      <p:sp>
        <p:nvSpPr>
          <p:cNvPr id="24" name="文字方塊 61">
            <a:extLst>
              <a:ext uri="{FF2B5EF4-FFF2-40B4-BE49-F238E27FC236}">
                <a16:creationId xmlns:a16="http://schemas.microsoft.com/office/drawing/2014/main" id="{BFAFD6D7-D2A4-4C01-8544-8912FB917257}"/>
              </a:ext>
            </a:extLst>
          </p:cNvPr>
          <p:cNvSpPr txBox="1"/>
          <p:nvPr/>
        </p:nvSpPr>
        <p:spPr>
          <a:xfrm>
            <a:off x="6846068" y="4145312"/>
            <a:ext cx="1874186" cy="830997"/>
          </a:xfrm>
          <a:prstGeom prst="rect">
            <a:avLst/>
          </a:prstGeom>
          <a:noFill/>
        </p:spPr>
        <p:txBody>
          <a:bodyPr wrap="square" rtlCol="0">
            <a:spAutoFit/>
          </a:bodyPr>
          <a:lstStyle/>
          <a:p>
            <a:pPr algn="ctr" defTabSz="457200">
              <a:defRPr/>
            </a:pPr>
            <a:r>
              <a:rPr lang="en-US" altLang="zh-TW" sz="2400" b="1" dirty="0">
                <a:solidFill>
                  <a:srgbClr val="0000FF"/>
                </a:solidFill>
                <a:latin typeface="Calibri" panose="020F0502020204030204"/>
                <a:ea typeface="新細明體" panose="02020500000000000000" pitchFamily="18" charset="-120"/>
              </a:rPr>
              <a:t>Complex Distribution</a:t>
            </a:r>
            <a:endParaRPr lang="zh-TW" altLang="en-US" sz="2400" b="1" dirty="0">
              <a:solidFill>
                <a:srgbClr val="0000FF"/>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5" name="文字方塊 62">
                <a:extLst>
                  <a:ext uri="{FF2B5EF4-FFF2-40B4-BE49-F238E27FC236}">
                    <a16:creationId xmlns:a16="http://schemas.microsoft.com/office/drawing/2014/main" id="{FB2B195E-20FE-409B-BACD-870FFCA1C4BC}"/>
                  </a:ext>
                </a:extLst>
              </p:cNvPr>
              <p:cNvSpPr txBox="1"/>
              <p:nvPr/>
            </p:nvSpPr>
            <p:spPr>
              <a:xfrm>
                <a:off x="2052493" y="1932238"/>
                <a:ext cx="426399" cy="461665"/>
              </a:xfrm>
              <a:prstGeom prst="rect">
                <a:avLst/>
              </a:prstGeom>
              <a:noFill/>
            </p:spPr>
            <p:txBody>
              <a:bodyPr wrap="none" rtlCol="0">
                <a:spAutoFit/>
              </a:bodyPr>
              <a:lstStyle/>
              <a:p>
                <a:pPr defTabSz="457200">
                  <a:defRPr/>
                </a:pPr>
                <a14:m>
                  <m:oMathPara xmlns:m="http://schemas.openxmlformats.org/officeDocument/2006/math">
                    <m:oMathParaPr>
                      <m:jc m:val="center"/>
                    </m:oMathParaPr>
                    <m:oMath xmlns:m="http://schemas.openxmlformats.org/officeDocument/2006/math">
                      <m:r>
                        <a:rPr lang="en-US" altLang="zh-TW" sz="2400" i="1" smtClean="0">
                          <a:solidFill>
                            <a:prstClr val="black"/>
                          </a:solidFill>
                          <a:latin typeface="Cambria Math" panose="02040503050406030204" pitchFamily="18" charset="0"/>
                        </a:rPr>
                        <m:t>𝑥</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5" name="文字方塊 62">
                <a:extLst>
                  <a:ext uri="{FF2B5EF4-FFF2-40B4-BE49-F238E27FC236}">
                    <a16:creationId xmlns:a16="http://schemas.microsoft.com/office/drawing/2014/main" id="{FB2B195E-20FE-409B-BACD-870FFCA1C4BC}"/>
                  </a:ext>
                </a:extLst>
              </p:cNvPr>
              <p:cNvSpPr txBox="1">
                <a:spLocks noRot="1" noChangeAspect="1" noMove="1" noResize="1" noEditPoints="1" noAdjustHandles="1" noChangeArrowheads="1" noChangeShapeType="1" noTextEdit="1"/>
              </p:cNvSpPr>
              <p:nvPr/>
            </p:nvSpPr>
            <p:spPr>
              <a:xfrm>
                <a:off x="2052493" y="1932238"/>
                <a:ext cx="426399" cy="461665"/>
              </a:xfrm>
              <a:prstGeom prst="rect">
                <a:avLst/>
              </a:prstGeom>
              <a:blipFill>
                <a:blip r:embed="rId8"/>
                <a:stretch>
                  <a:fillRect/>
                </a:stretch>
              </a:blipFill>
            </p:spPr>
            <p:txBody>
              <a:bodyPr/>
              <a:lstStyle/>
              <a:p>
                <a:r>
                  <a:rPr lang="zh-CN" altLang="en-US">
                    <a:noFill/>
                  </a:rPr>
                  <a:t> </a:t>
                </a:r>
              </a:p>
            </p:txBody>
          </p:sp>
        </mc:Fallback>
      </mc:AlternateContent>
      <p:cxnSp>
        <p:nvCxnSpPr>
          <p:cNvPr id="26" name="直線單箭頭接點 63">
            <a:extLst>
              <a:ext uri="{FF2B5EF4-FFF2-40B4-BE49-F238E27FC236}">
                <a16:creationId xmlns:a16="http://schemas.microsoft.com/office/drawing/2014/main" id="{DF071BD5-47A6-4CFB-B9F6-BDF25E206E96}"/>
              </a:ext>
            </a:extLst>
          </p:cNvPr>
          <p:cNvCxnSpPr>
            <a:cxnSpLocks/>
          </p:cNvCxnSpPr>
          <p:nvPr/>
        </p:nvCxnSpPr>
        <p:spPr>
          <a:xfrm flipV="1">
            <a:off x="2510306" y="3942732"/>
            <a:ext cx="836393" cy="584179"/>
          </a:xfrm>
          <a:prstGeom prst="straightConnector1">
            <a:avLst/>
          </a:prstGeom>
          <a:noFill/>
          <a:ln w="57150" cap="flat" cmpd="sng" algn="ctr">
            <a:solidFill>
              <a:sysClr val="windowText" lastClr="000000"/>
            </a:solidFill>
            <a:prstDash val="solid"/>
            <a:miter lim="800000"/>
            <a:tailEnd type="triangle"/>
          </a:ln>
          <a:effectLst/>
        </p:spPr>
      </p:cxnSp>
      <p:sp>
        <p:nvSpPr>
          <p:cNvPr id="27" name="文字方塊 4">
            <a:extLst>
              <a:ext uri="{FF2B5EF4-FFF2-40B4-BE49-F238E27FC236}">
                <a16:creationId xmlns:a16="http://schemas.microsoft.com/office/drawing/2014/main" id="{CB624E3B-8491-40F6-BBBC-DB0091D6933E}"/>
              </a:ext>
            </a:extLst>
          </p:cNvPr>
          <p:cNvSpPr txBox="1"/>
          <p:nvPr/>
        </p:nvSpPr>
        <p:spPr>
          <a:xfrm>
            <a:off x="2538637" y="5240554"/>
            <a:ext cx="3456767"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We know its formulation, so we can sample from it.</a:t>
            </a:r>
            <a:endParaRPr lang="zh-TW" altLang="en-US" sz="2400" dirty="0">
              <a:solidFill>
                <a:prstClr val="black"/>
              </a:solidFill>
              <a:latin typeface="Calibri" panose="020F0502020204030204"/>
              <a:ea typeface="新細明體" panose="02020500000000000000" pitchFamily="18" charset="-120"/>
            </a:endParaRPr>
          </a:p>
        </p:txBody>
      </p:sp>
      <p:cxnSp>
        <p:nvCxnSpPr>
          <p:cNvPr id="28" name="直線單箭頭接點 28">
            <a:extLst>
              <a:ext uri="{FF2B5EF4-FFF2-40B4-BE49-F238E27FC236}">
                <a16:creationId xmlns:a16="http://schemas.microsoft.com/office/drawing/2014/main" id="{C225C3DD-89E4-4201-B532-46A1BD4DE271}"/>
              </a:ext>
            </a:extLst>
          </p:cNvPr>
          <p:cNvCxnSpPr>
            <a:cxnSpLocks/>
          </p:cNvCxnSpPr>
          <p:nvPr/>
        </p:nvCxnSpPr>
        <p:spPr>
          <a:xfrm>
            <a:off x="2162077" y="5043640"/>
            <a:ext cx="376560" cy="361595"/>
          </a:xfrm>
          <a:prstGeom prst="straightConnector1">
            <a:avLst/>
          </a:prstGeom>
          <a:noFill/>
          <a:ln w="38100" cap="flat" cmpd="sng" algn="ctr">
            <a:solidFill>
              <a:sysClr val="windowText" lastClr="000000"/>
            </a:solidFill>
            <a:prstDash val="sysDot"/>
            <a:miter lim="800000"/>
            <a:tailEnd type="triangle"/>
          </a:ln>
          <a:effectLst/>
        </p:spPr>
      </p:cxnSp>
    </p:spTree>
    <p:extLst>
      <p:ext uri="{BB962C8B-B14F-4D97-AF65-F5344CB8AC3E}">
        <p14:creationId xmlns:p14="http://schemas.microsoft.com/office/powerpoint/2010/main" val="339686753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a:extLst>
              <a:ext uri="{FF2B5EF4-FFF2-40B4-BE49-F238E27FC236}">
                <a16:creationId xmlns:a16="http://schemas.microsoft.com/office/drawing/2014/main" id="{3CFC2D9F-4977-4AC7-902A-15066D7221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9360" y="1436594"/>
            <a:ext cx="1803896" cy="2114679"/>
          </a:xfrm>
          <a:prstGeom prst="rect">
            <a:avLst/>
          </a:prstGeom>
          <a:noFill/>
          <a:extLst>
            <a:ext uri="{909E8E84-426E-40DD-AFC4-6F175D3DCCD1}">
              <a14:hiddenFill xmlns:a14="http://schemas.microsoft.com/office/drawing/2010/main">
                <a:solidFill>
                  <a:srgbClr val="FFFFFF"/>
                </a:solidFill>
              </a14:hiddenFill>
            </a:ext>
          </a:extLst>
        </p:spPr>
      </p:pic>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標題 1">
            <a:extLst>
              <a:ext uri="{FF2B5EF4-FFF2-40B4-BE49-F238E27FC236}">
                <a16:creationId xmlns:a16="http://schemas.microsoft.com/office/drawing/2014/main" id="{BC666E2E-D173-4C4B-9F05-2C08512392D7}"/>
              </a:ext>
            </a:extLst>
          </p:cNvPr>
          <p:cNvSpPr txBox="1">
            <a:spLocks/>
          </p:cNvSpPr>
          <p:nvPr/>
        </p:nvSpPr>
        <p:spPr>
          <a:xfrm>
            <a:off x="1257300" y="32675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Network as Generator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pic>
        <p:nvPicPr>
          <p:cNvPr id="35842" name="Picture 2" descr="Heroes of Deep Learning: Ian Goodfellow - DeepLearning.AI">
            <a:extLst>
              <a:ext uri="{FF2B5EF4-FFF2-40B4-BE49-F238E27FC236}">
                <a16:creationId xmlns:a16="http://schemas.microsoft.com/office/drawing/2014/main" id="{95C36280-8735-4B14-954B-BC556BE4C9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72" y="1436595"/>
            <a:ext cx="4229358" cy="2114679"/>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A8760F20-9650-4CF3-983E-074585287D52}"/>
              </a:ext>
            </a:extLst>
          </p:cNvPr>
          <p:cNvSpPr txBox="1"/>
          <p:nvPr/>
        </p:nvSpPr>
        <p:spPr>
          <a:xfrm>
            <a:off x="1821732" y="3754491"/>
            <a:ext cx="2056643" cy="369332"/>
          </a:xfrm>
          <a:prstGeom prst="rect">
            <a:avLst/>
          </a:prstGeom>
          <a:noFill/>
        </p:spPr>
        <p:txBody>
          <a:bodyPr wrap="square">
            <a:spAutoFit/>
          </a:bodyPr>
          <a:lstStyle/>
          <a:p>
            <a:r>
              <a:rPr lang="zh-CN" altLang="en-US" b="0" i="0" dirty="0">
                <a:solidFill>
                  <a:srgbClr val="4D5156"/>
                </a:solidFill>
                <a:effectLst/>
                <a:latin typeface="arial" panose="020B0604020202020204" pitchFamily="34" charset="0"/>
              </a:rPr>
              <a:t>伊恩</a:t>
            </a:r>
            <a:r>
              <a:rPr lang="en-US" altLang="zh-CN" b="0" i="0" dirty="0">
                <a:solidFill>
                  <a:srgbClr val="4D5156"/>
                </a:solidFill>
                <a:effectLst/>
                <a:latin typeface="arial" panose="020B0604020202020204" pitchFamily="34" charset="0"/>
              </a:rPr>
              <a:t>·</a:t>
            </a:r>
            <a:r>
              <a:rPr lang="zh-CN" altLang="en-US" b="0" i="0" dirty="0">
                <a:solidFill>
                  <a:srgbClr val="4D5156"/>
                </a:solidFill>
                <a:effectLst/>
                <a:latin typeface="arial" panose="020B0604020202020204" pitchFamily="34" charset="0"/>
              </a:rPr>
              <a:t>古德费洛</a:t>
            </a:r>
            <a:endParaRPr lang="zh-CN" altLang="en-US" dirty="0"/>
          </a:p>
        </p:txBody>
      </p:sp>
      <p:pic>
        <p:nvPicPr>
          <p:cNvPr id="35846" name="Picture 6">
            <a:extLst>
              <a:ext uri="{FF2B5EF4-FFF2-40B4-BE49-F238E27FC236}">
                <a16:creationId xmlns:a16="http://schemas.microsoft.com/office/drawing/2014/main" id="{B38C3DF0-7D09-4D60-A2CC-1C071F044A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7300" y="4270903"/>
            <a:ext cx="2833577" cy="1995310"/>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a:extLst>
              <a:ext uri="{FF2B5EF4-FFF2-40B4-BE49-F238E27FC236}">
                <a16:creationId xmlns:a16="http://schemas.microsoft.com/office/drawing/2014/main" id="{3C4203B3-2477-4B27-9C6A-E16A46A81A8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199" y="2091572"/>
            <a:ext cx="2963529" cy="40616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箭头: 右 2">
            <a:extLst>
              <a:ext uri="{FF2B5EF4-FFF2-40B4-BE49-F238E27FC236}">
                <a16:creationId xmlns:a16="http://schemas.microsoft.com/office/drawing/2014/main" id="{2ABC78FF-A7BE-4B58-9BE9-A1C031D2C634}"/>
              </a:ext>
            </a:extLst>
          </p:cNvPr>
          <p:cNvSpPr/>
          <p:nvPr/>
        </p:nvSpPr>
        <p:spPr bwMode="auto">
          <a:xfrm>
            <a:off x="4071035" y="4945155"/>
            <a:ext cx="2025164" cy="476250"/>
          </a:xfrm>
          <a:prstGeom prst="rightArrow">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31" name="图片 30">
            <a:extLst>
              <a:ext uri="{FF2B5EF4-FFF2-40B4-BE49-F238E27FC236}">
                <a16:creationId xmlns:a16="http://schemas.microsoft.com/office/drawing/2014/main" id="{02BA95EA-80F5-40F3-9EB7-9511CFACF7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1922" y="2892055"/>
            <a:ext cx="1854741" cy="1494597"/>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33AAE9C1-792F-40BD-A6DC-1EFFF67D1FDF}"/>
              </a:ext>
            </a:extLst>
          </p:cNvPr>
          <p:cNvSpPr txBox="1"/>
          <p:nvPr/>
        </p:nvSpPr>
        <p:spPr>
          <a:xfrm>
            <a:off x="156844" y="6290617"/>
            <a:ext cx="5823042" cy="461665"/>
          </a:xfrm>
          <a:prstGeom prst="rect">
            <a:avLst/>
          </a:prstGeom>
          <a:noFill/>
        </p:spPr>
        <p:txBody>
          <a:bodyPr wrap="square">
            <a:spAutoFit/>
          </a:bodyPr>
          <a:lstStyle/>
          <a:p>
            <a:r>
              <a:rPr lang="en-US" altLang="zh-CN" sz="1200" dirty="0"/>
              <a:t>https://developer.huawei.com/consumer/cn/forum/topic/0202744487054880144</a:t>
            </a:r>
          </a:p>
          <a:p>
            <a:r>
              <a:rPr lang="en-US" altLang="zh-CN" sz="1200" dirty="0"/>
              <a:t>https://m.huxiu.com/article/640811.html</a:t>
            </a:r>
          </a:p>
        </p:txBody>
      </p:sp>
    </p:spTree>
    <p:extLst>
      <p:ext uri="{BB962C8B-B14F-4D97-AF65-F5344CB8AC3E}">
        <p14:creationId xmlns:p14="http://schemas.microsoft.com/office/powerpoint/2010/main" val="25791339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標題 1">
            <a:extLst>
              <a:ext uri="{FF2B5EF4-FFF2-40B4-BE49-F238E27FC236}">
                <a16:creationId xmlns:a16="http://schemas.microsoft.com/office/drawing/2014/main" id="{D430D458-363C-4110-ADF9-972AF5B658CB}"/>
              </a:ext>
            </a:extLst>
          </p:cNvPr>
          <p:cNvSpPr txBox="1">
            <a:spLocks/>
          </p:cNvSpPr>
          <p:nvPr/>
        </p:nvSpPr>
        <p:spPr>
          <a:xfrm>
            <a:off x="1257300" y="32789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Why distribution?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pic>
        <p:nvPicPr>
          <p:cNvPr id="24" name="Picture 4" descr="https://github.com/dyelax/Adversarial_Video_Generation/raw/master/Results/Gifs/5_Comparison.gif">
            <a:extLst>
              <a:ext uri="{FF2B5EF4-FFF2-40B4-BE49-F238E27FC236}">
                <a16:creationId xmlns:a16="http://schemas.microsoft.com/office/drawing/2014/main" id="{890DF558-26A9-4A0D-B891-58529396513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446959"/>
            <a:ext cx="8201160" cy="4100580"/>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a:extLst>
              <a:ext uri="{FF2B5EF4-FFF2-40B4-BE49-F238E27FC236}">
                <a16:creationId xmlns:a16="http://schemas.microsoft.com/office/drawing/2014/main" id="{994CEC64-E655-471B-AF48-8CFA5FE9F854}"/>
              </a:ext>
            </a:extLst>
          </p:cNvPr>
          <p:cNvSpPr/>
          <p:nvPr/>
        </p:nvSpPr>
        <p:spPr>
          <a:xfrm>
            <a:off x="3413582" y="1383527"/>
            <a:ext cx="5416227" cy="4187107"/>
          </a:xfrm>
          <a:prstGeom prst="rect">
            <a:avLst/>
          </a:prstGeom>
          <a:solidFill>
            <a:sysClr val="window" lastClr="FFFFFF"/>
          </a:solidFill>
          <a:ln w="12700" cap="flat" cmpd="sng" algn="ctr">
            <a:no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5">
            <a:extLst>
              <a:ext uri="{FF2B5EF4-FFF2-40B4-BE49-F238E27FC236}">
                <a16:creationId xmlns:a16="http://schemas.microsoft.com/office/drawing/2014/main" id="{3A93D20C-C0BD-47A4-8979-965B11CE7592}"/>
              </a:ext>
            </a:extLst>
          </p:cNvPr>
          <p:cNvSpPr txBox="1"/>
          <p:nvPr/>
        </p:nvSpPr>
        <p:spPr>
          <a:xfrm>
            <a:off x="3512462" y="1939014"/>
            <a:ext cx="2830286" cy="523220"/>
          </a:xfrm>
          <a:prstGeom prst="rect">
            <a:avLst/>
          </a:prstGeom>
          <a:noFill/>
        </p:spPr>
        <p:txBody>
          <a:bodyPr wrap="square" rtlCol="0">
            <a:spAutoFit/>
          </a:bodyPr>
          <a:lstStyle/>
          <a:p>
            <a:pPr defTabSz="457200"/>
            <a:r>
              <a:rPr lang="en-US" altLang="zh-TW" sz="2800" b="1" i="1" u="sng" dirty="0">
                <a:solidFill>
                  <a:prstClr val="black"/>
                </a:solidFill>
                <a:latin typeface="Calibri" panose="020F0502020204030204"/>
                <a:ea typeface="新細明體" panose="02020500000000000000" pitchFamily="18" charset="-120"/>
              </a:rPr>
              <a:t>Video Prediction </a:t>
            </a:r>
            <a:endParaRPr lang="zh-TW" altLang="en-US" sz="2800" b="1" i="1" u="sng" dirty="0">
              <a:solidFill>
                <a:prstClr val="black"/>
              </a:solidFill>
              <a:latin typeface="Calibri" panose="020F0502020204030204"/>
              <a:ea typeface="新細明體" panose="02020500000000000000" pitchFamily="18" charset="-120"/>
            </a:endParaRPr>
          </a:p>
        </p:txBody>
      </p:sp>
      <p:sp>
        <p:nvSpPr>
          <p:cNvPr id="27" name="矩形: 圓角 14">
            <a:extLst>
              <a:ext uri="{FF2B5EF4-FFF2-40B4-BE49-F238E27FC236}">
                <a16:creationId xmlns:a16="http://schemas.microsoft.com/office/drawing/2014/main" id="{695F01FF-7338-4A0C-B168-CC244C1550C8}"/>
              </a:ext>
            </a:extLst>
          </p:cNvPr>
          <p:cNvSpPr/>
          <p:nvPr/>
        </p:nvSpPr>
        <p:spPr>
          <a:xfrm>
            <a:off x="5602700" y="3231770"/>
            <a:ext cx="1557718" cy="1133559"/>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Network</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8" name="直線單箭頭接點 16">
            <a:extLst>
              <a:ext uri="{FF2B5EF4-FFF2-40B4-BE49-F238E27FC236}">
                <a16:creationId xmlns:a16="http://schemas.microsoft.com/office/drawing/2014/main" id="{AF6045B9-2EDB-427C-AEFA-CE4A834611A8}"/>
              </a:ext>
            </a:extLst>
          </p:cNvPr>
          <p:cNvCxnSpPr>
            <a:cxnSpLocks/>
          </p:cNvCxnSpPr>
          <p:nvPr/>
        </p:nvCxnSpPr>
        <p:spPr>
          <a:xfrm>
            <a:off x="5123549" y="3827578"/>
            <a:ext cx="440310" cy="0"/>
          </a:xfrm>
          <a:prstGeom prst="straightConnector1">
            <a:avLst/>
          </a:prstGeom>
          <a:noFill/>
          <a:ln w="57150" cap="flat" cmpd="sng" algn="ctr">
            <a:solidFill>
              <a:sysClr val="windowText" lastClr="000000"/>
            </a:solidFill>
            <a:prstDash val="solid"/>
            <a:miter lim="800000"/>
            <a:tailEnd type="triangle"/>
          </a:ln>
          <a:effectLst/>
        </p:spPr>
      </p:cxnSp>
      <p:grpSp>
        <p:nvGrpSpPr>
          <p:cNvPr id="29" name="群組 21">
            <a:extLst>
              <a:ext uri="{FF2B5EF4-FFF2-40B4-BE49-F238E27FC236}">
                <a16:creationId xmlns:a16="http://schemas.microsoft.com/office/drawing/2014/main" id="{FE757282-3102-44A4-B47E-E3F066A68A0A}"/>
              </a:ext>
            </a:extLst>
          </p:cNvPr>
          <p:cNvGrpSpPr/>
          <p:nvPr/>
        </p:nvGrpSpPr>
        <p:grpSpPr>
          <a:xfrm>
            <a:off x="3413583" y="2962621"/>
            <a:ext cx="1965779" cy="1744920"/>
            <a:chOff x="3747405" y="3659303"/>
            <a:chExt cx="1965779" cy="1744920"/>
          </a:xfrm>
        </p:grpSpPr>
        <p:pic>
          <p:nvPicPr>
            <p:cNvPr id="30" name="圖片 20">
              <a:extLst>
                <a:ext uri="{FF2B5EF4-FFF2-40B4-BE49-F238E27FC236}">
                  <a16:creationId xmlns:a16="http://schemas.microsoft.com/office/drawing/2014/main" id="{A70DC6DE-95A9-4A43-A17D-51DC43FD959B}"/>
                </a:ext>
              </a:extLst>
            </p:cNvPr>
            <p:cNvPicPr>
              <a:picLocks noChangeAspect="1"/>
            </p:cNvPicPr>
            <p:nvPr/>
          </p:nvPicPr>
          <p:blipFill>
            <a:blip r:embed="rId4"/>
            <a:stretch>
              <a:fillRect/>
            </a:stretch>
          </p:blipFill>
          <p:spPr>
            <a:xfrm>
              <a:off x="4393724" y="3677523"/>
              <a:ext cx="1319460" cy="1717956"/>
            </a:xfrm>
            <a:prstGeom prst="rect">
              <a:avLst/>
            </a:prstGeom>
            <a:scene3d>
              <a:camera prst="isometricOffAxis1Left"/>
              <a:lightRig rig="threePt" dir="t"/>
            </a:scene3d>
          </p:spPr>
        </p:pic>
        <p:pic>
          <p:nvPicPr>
            <p:cNvPr id="31" name="圖片 19">
              <a:extLst>
                <a:ext uri="{FF2B5EF4-FFF2-40B4-BE49-F238E27FC236}">
                  <a16:creationId xmlns:a16="http://schemas.microsoft.com/office/drawing/2014/main" id="{76B29ECA-D3F9-49CE-AFCE-92AE20F0090B}"/>
                </a:ext>
              </a:extLst>
            </p:cNvPr>
            <p:cNvPicPr>
              <a:picLocks noChangeAspect="1"/>
            </p:cNvPicPr>
            <p:nvPr/>
          </p:nvPicPr>
          <p:blipFill>
            <a:blip r:embed="rId4"/>
            <a:stretch>
              <a:fillRect/>
            </a:stretch>
          </p:blipFill>
          <p:spPr>
            <a:xfrm>
              <a:off x="4063192" y="3686267"/>
              <a:ext cx="1319460" cy="1717956"/>
            </a:xfrm>
            <a:prstGeom prst="rect">
              <a:avLst/>
            </a:prstGeom>
            <a:scene3d>
              <a:camera prst="isometricOffAxis1Left"/>
              <a:lightRig rig="threePt" dir="t"/>
            </a:scene3d>
          </p:spPr>
        </p:pic>
        <p:pic>
          <p:nvPicPr>
            <p:cNvPr id="32" name="圖片 18">
              <a:extLst>
                <a:ext uri="{FF2B5EF4-FFF2-40B4-BE49-F238E27FC236}">
                  <a16:creationId xmlns:a16="http://schemas.microsoft.com/office/drawing/2014/main" id="{EA758A22-4546-4CC6-A085-772BFDE721E8}"/>
                </a:ext>
              </a:extLst>
            </p:cNvPr>
            <p:cNvPicPr>
              <a:picLocks noChangeAspect="1"/>
            </p:cNvPicPr>
            <p:nvPr/>
          </p:nvPicPr>
          <p:blipFill>
            <a:blip r:embed="rId4"/>
            <a:stretch>
              <a:fillRect/>
            </a:stretch>
          </p:blipFill>
          <p:spPr>
            <a:xfrm>
              <a:off x="3747405" y="3659303"/>
              <a:ext cx="1319460" cy="1717956"/>
            </a:xfrm>
            <a:prstGeom prst="rect">
              <a:avLst/>
            </a:prstGeom>
            <a:scene3d>
              <a:camera prst="isometricOffAxis1Left"/>
              <a:lightRig rig="threePt" dir="t"/>
            </a:scene3d>
          </p:spPr>
        </p:pic>
      </p:grpSp>
      <p:cxnSp>
        <p:nvCxnSpPr>
          <p:cNvPr id="33" name="直線單箭頭接點 23">
            <a:extLst>
              <a:ext uri="{FF2B5EF4-FFF2-40B4-BE49-F238E27FC236}">
                <a16:creationId xmlns:a16="http://schemas.microsoft.com/office/drawing/2014/main" id="{CA02DA46-BC51-4CE9-9C84-EB5030A218DB}"/>
              </a:ext>
            </a:extLst>
          </p:cNvPr>
          <p:cNvCxnSpPr>
            <a:cxnSpLocks/>
          </p:cNvCxnSpPr>
          <p:nvPr/>
        </p:nvCxnSpPr>
        <p:spPr>
          <a:xfrm>
            <a:off x="7235378" y="3784490"/>
            <a:ext cx="440310" cy="0"/>
          </a:xfrm>
          <a:prstGeom prst="straightConnector1">
            <a:avLst/>
          </a:prstGeom>
          <a:noFill/>
          <a:ln w="57150" cap="flat" cmpd="sng" algn="ctr">
            <a:solidFill>
              <a:sysClr val="windowText" lastClr="000000"/>
            </a:solidFill>
            <a:prstDash val="solid"/>
            <a:miter lim="800000"/>
            <a:tailEnd type="triangle"/>
          </a:ln>
          <a:effectLst/>
        </p:spPr>
      </p:cxnSp>
      <p:pic>
        <p:nvPicPr>
          <p:cNvPr id="34" name="圖片 24">
            <a:extLst>
              <a:ext uri="{FF2B5EF4-FFF2-40B4-BE49-F238E27FC236}">
                <a16:creationId xmlns:a16="http://schemas.microsoft.com/office/drawing/2014/main" id="{C8BE2317-3CAB-46CD-8875-897B7C443773}"/>
              </a:ext>
            </a:extLst>
          </p:cNvPr>
          <p:cNvPicPr>
            <a:picLocks noChangeAspect="1"/>
          </p:cNvPicPr>
          <p:nvPr/>
        </p:nvPicPr>
        <p:blipFill>
          <a:blip r:embed="rId4"/>
          <a:stretch>
            <a:fillRect/>
          </a:stretch>
        </p:blipFill>
        <p:spPr>
          <a:xfrm>
            <a:off x="7235378" y="4797434"/>
            <a:ext cx="1319460" cy="1717956"/>
          </a:xfrm>
          <a:prstGeom prst="rect">
            <a:avLst/>
          </a:prstGeom>
          <a:scene3d>
            <a:camera prst="isometricOffAxis1Left"/>
            <a:lightRig rig="threePt" dir="t"/>
          </a:scene3d>
        </p:spPr>
      </p:pic>
      <p:sp>
        <p:nvSpPr>
          <p:cNvPr id="36" name="文字方塊 27">
            <a:extLst>
              <a:ext uri="{FF2B5EF4-FFF2-40B4-BE49-F238E27FC236}">
                <a16:creationId xmlns:a16="http://schemas.microsoft.com/office/drawing/2014/main" id="{CC9FB50B-E7AC-474C-A4A5-E0E4FF394B62}"/>
              </a:ext>
            </a:extLst>
          </p:cNvPr>
          <p:cNvSpPr txBox="1"/>
          <p:nvPr/>
        </p:nvSpPr>
        <p:spPr>
          <a:xfrm>
            <a:off x="1105354" y="5593729"/>
            <a:ext cx="1741714"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Real Video</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37" name="文字方塊 29">
                <a:extLst>
                  <a:ext uri="{FF2B5EF4-FFF2-40B4-BE49-F238E27FC236}">
                    <a16:creationId xmlns:a16="http://schemas.microsoft.com/office/drawing/2014/main" id="{AC4A2D5A-A821-406E-83C4-A393D2215EB6}"/>
                  </a:ext>
                </a:extLst>
              </p:cNvPr>
              <p:cNvSpPr txBox="1"/>
              <p:nvPr/>
            </p:nvSpPr>
            <p:spPr>
              <a:xfrm>
                <a:off x="7675688" y="3534520"/>
                <a:ext cx="430374" cy="461665"/>
              </a:xfrm>
              <a:prstGeom prst="rect">
                <a:avLst/>
              </a:prstGeom>
              <a:noFill/>
            </p:spPr>
            <p:txBody>
              <a:bodyPr wrap="none" rtlCol="0">
                <a:spAutoFit/>
              </a:bodyPr>
              <a:lstStyle/>
              <a:p>
                <a:pPr defTabSz="457200">
                  <a:defRPr/>
                </a:pPr>
                <a14:m>
                  <m:oMathPara xmlns:m="http://schemas.openxmlformats.org/officeDocument/2006/math">
                    <m:oMathParaPr>
                      <m:jc m:val="center"/>
                    </m:oMathParaPr>
                    <m:oMath xmlns:m="http://schemas.openxmlformats.org/officeDocument/2006/math">
                      <m:r>
                        <a:rPr lang="en-US" altLang="zh-TW" sz="2400" i="1" smtClean="0">
                          <a:solidFill>
                            <a:prstClr val="black"/>
                          </a:solidFill>
                          <a:latin typeface="Cambria Math" panose="02040503050406030204" pitchFamily="18" charset="0"/>
                        </a:rPr>
                        <m:t>𝑦</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37" name="文字方塊 29">
                <a:extLst>
                  <a:ext uri="{FF2B5EF4-FFF2-40B4-BE49-F238E27FC236}">
                    <a16:creationId xmlns:a16="http://schemas.microsoft.com/office/drawing/2014/main" id="{AC4A2D5A-A821-406E-83C4-A393D2215EB6}"/>
                  </a:ext>
                </a:extLst>
              </p:cNvPr>
              <p:cNvSpPr txBox="1">
                <a:spLocks noRot="1" noChangeAspect="1" noMove="1" noResize="1" noEditPoints="1" noAdjustHandles="1" noChangeArrowheads="1" noChangeShapeType="1" noTextEdit="1"/>
              </p:cNvSpPr>
              <p:nvPr/>
            </p:nvSpPr>
            <p:spPr>
              <a:xfrm>
                <a:off x="7675688" y="3534520"/>
                <a:ext cx="430374" cy="461665"/>
              </a:xfrm>
              <a:prstGeom prst="rect">
                <a:avLst/>
              </a:prstGeom>
              <a:blipFill>
                <a:blip r:embed="rId5"/>
                <a:stretch>
                  <a:fillRect b="-9211"/>
                </a:stretch>
              </a:blipFill>
            </p:spPr>
            <p:txBody>
              <a:bodyPr/>
              <a:lstStyle/>
              <a:p>
                <a:r>
                  <a:rPr lang="zh-CN" altLang="en-US">
                    <a:noFill/>
                  </a:rPr>
                  <a:t> </a:t>
                </a:r>
              </a:p>
            </p:txBody>
          </p:sp>
        </mc:Fallback>
      </mc:AlternateContent>
      <p:cxnSp>
        <p:nvCxnSpPr>
          <p:cNvPr id="38" name="直線單箭頭接點 32">
            <a:extLst>
              <a:ext uri="{FF2B5EF4-FFF2-40B4-BE49-F238E27FC236}">
                <a16:creationId xmlns:a16="http://schemas.microsoft.com/office/drawing/2014/main" id="{3DCFA35A-C2F2-4BDB-8C74-16458BC66454}"/>
              </a:ext>
            </a:extLst>
          </p:cNvPr>
          <p:cNvCxnSpPr/>
          <p:nvPr/>
        </p:nvCxnSpPr>
        <p:spPr>
          <a:xfrm>
            <a:off x="7890875" y="4060529"/>
            <a:ext cx="0" cy="590926"/>
          </a:xfrm>
          <a:prstGeom prst="straightConnector1">
            <a:avLst/>
          </a:prstGeom>
          <a:noFill/>
          <a:ln w="38100" cap="flat" cmpd="sng" algn="ctr">
            <a:solidFill>
              <a:sysClr val="windowText" lastClr="000000"/>
            </a:solidFill>
            <a:prstDash val="sysDot"/>
            <a:miter lim="800000"/>
            <a:headEnd type="triangle" w="med" len="med"/>
            <a:tailEnd type="triangle" w="med" len="med"/>
          </a:ln>
          <a:effectLst/>
        </p:spPr>
      </p:cxnSp>
      <p:sp>
        <p:nvSpPr>
          <p:cNvPr id="39" name="文字方塊 33">
            <a:extLst>
              <a:ext uri="{FF2B5EF4-FFF2-40B4-BE49-F238E27FC236}">
                <a16:creationId xmlns:a16="http://schemas.microsoft.com/office/drawing/2014/main" id="{DA82E7DF-3E69-4CD1-8006-8497F00995E6}"/>
              </a:ext>
            </a:extLst>
          </p:cNvPr>
          <p:cNvSpPr txBox="1"/>
          <p:nvPr/>
        </p:nvSpPr>
        <p:spPr>
          <a:xfrm>
            <a:off x="3729370" y="4889015"/>
            <a:ext cx="1431471" cy="830997"/>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Previous frames</a:t>
            </a:r>
            <a:endParaRPr lang="zh-TW" altLang="en-US" sz="2400" dirty="0">
              <a:solidFill>
                <a:prstClr val="black"/>
              </a:solidFill>
              <a:latin typeface="Calibri" panose="020F0502020204030204"/>
              <a:ea typeface="新細明體" panose="02020500000000000000" pitchFamily="18" charset="-120"/>
            </a:endParaRPr>
          </a:p>
        </p:txBody>
      </p:sp>
      <p:sp>
        <p:nvSpPr>
          <p:cNvPr id="40" name="文字方塊 34">
            <a:extLst>
              <a:ext uri="{FF2B5EF4-FFF2-40B4-BE49-F238E27FC236}">
                <a16:creationId xmlns:a16="http://schemas.microsoft.com/office/drawing/2014/main" id="{8CFB4398-F565-4EF9-8D3D-0EB81E5353DF}"/>
              </a:ext>
            </a:extLst>
          </p:cNvPr>
          <p:cNvSpPr txBox="1"/>
          <p:nvPr/>
        </p:nvSpPr>
        <p:spPr>
          <a:xfrm>
            <a:off x="6424491" y="5077247"/>
            <a:ext cx="1431471" cy="830997"/>
          </a:xfrm>
          <a:prstGeom prst="rect">
            <a:avLst/>
          </a:prstGeom>
          <a:noFill/>
        </p:spPr>
        <p:txBody>
          <a:bodyPr wrap="square" rtlCol="0">
            <a:spAutoFit/>
          </a:bodyPr>
          <a:lstStyle/>
          <a:p>
            <a:pPr algn="ctr" defTabSz="457200"/>
            <a:r>
              <a:rPr lang="en-US" altLang="zh-TW" sz="2400" dirty="0">
                <a:solidFill>
                  <a:srgbClr val="C00000"/>
                </a:solidFill>
                <a:latin typeface="Calibri" panose="020F0502020204030204"/>
                <a:ea typeface="新細明體" panose="02020500000000000000" pitchFamily="18" charset="-120"/>
              </a:rPr>
              <a:t>next frame</a:t>
            </a:r>
            <a:endParaRPr lang="zh-TW" altLang="en-US" sz="2400" dirty="0">
              <a:solidFill>
                <a:srgbClr val="C00000"/>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80820177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DB7887E2-9A1E-421E-895C-EBEA7A72DFF3}"/>
              </a:ext>
            </a:extLst>
          </p:cNvPr>
          <p:cNvSpPr txBox="1">
            <a:spLocks/>
          </p:cNvSpPr>
          <p:nvPr/>
        </p:nvSpPr>
        <p:spPr>
          <a:xfrm>
            <a:off x="1400354" y="30337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Why distribution?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文字方塊 27">
            <a:extLst>
              <a:ext uri="{FF2B5EF4-FFF2-40B4-BE49-F238E27FC236}">
                <a16:creationId xmlns:a16="http://schemas.microsoft.com/office/drawing/2014/main" id="{46CF458C-8DAE-409E-8BCF-09437258DAFC}"/>
              </a:ext>
            </a:extLst>
          </p:cNvPr>
          <p:cNvSpPr txBox="1"/>
          <p:nvPr/>
        </p:nvSpPr>
        <p:spPr>
          <a:xfrm>
            <a:off x="1105354" y="5593729"/>
            <a:ext cx="1741714" cy="461665"/>
          </a:xfrm>
          <a:prstGeom prst="rect">
            <a:avLst/>
          </a:prstGeom>
          <a:noFill/>
        </p:spPr>
        <p:txBody>
          <a:bodyPr wrap="square" rtlCol="0">
            <a:spAutoFit/>
          </a:bodyPr>
          <a:lstStyle/>
          <a:p>
            <a:pPr algn="ctr" defTabSz="457200"/>
            <a:r>
              <a:rPr lang="en-US" altLang="zh-TW" sz="2400" dirty="0">
                <a:solidFill>
                  <a:srgbClr val="C00000"/>
                </a:solidFill>
                <a:latin typeface="Calibri" panose="020F0502020204030204"/>
                <a:ea typeface="新細明體" panose="02020500000000000000" pitchFamily="18" charset="-120"/>
              </a:rPr>
              <a:t>Prediction</a:t>
            </a:r>
            <a:endParaRPr lang="zh-TW" altLang="en-US" sz="2400" dirty="0">
              <a:solidFill>
                <a:srgbClr val="C00000"/>
              </a:solidFill>
              <a:latin typeface="Calibri" panose="020F0502020204030204"/>
              <a:ea typeface="新細明體" panose="02020500000000000000" pitchFamily="18" charset="-120"/>
            </a:endParaRPr>
          </a:p>
        </p:txBody>
      </p:sp>
      <p:pic>
        <p:nvPicPr>
          <p:cNvPr id="8" name="圖片 41">
            <a:extLst>
              <a:ext uri="{FF2B5EF4-FFF2-40B4-BE49-F238E27FC236}">
                <a16:creationId xmlns:a16="http://schemas.microsoft.com/office/drawing/2014/main" id="{9FEDCCD4-E8DC-4E89-9B34-62F9E4BCF3A3}"/>
              </a:ext>
            </a:extLst>
          </p:cNvPr>
          <p:cNvPicPr>
            <a:picLocks noChangeAspect="1"/>
          </p:cNvPicPr>
          <p:nvPr/>
        </p:nvPicPr>
        <p:blipFill>
          <a:blip r:embed="rId3">
            <a:duotone>
              <a:prstClr val="black"/>
              <a:srgbClr val="4472C4">
                <a:tint val="45000"/>
                <a:satMod val="400000"/>
              </a:srgbClr>
            </a:duotone>
          </a:blip>
          <a:stretch>
            <a:fillRect/>
          </a:stretch>
        </p:blipFill>
        <p:spPr>
          <a:xfrm>
            <a:off x="7256080" y="1178109"/>
            <a:ext cx="1319460" cy="1717956"/>
          </a:xfrm>
          <a:prstGeom prst="rect">
            <a:avLst/>
          </a:prstGeom>
          <a:scene3d>
            <a:camera prst="isometricOffAxis1Left"/>
            <a:lightRig rig="threePt" dir="t"/>
          </a:scene3d>
        </p:spPr>
      </p:pic>
      <p:sp>
        <p:nvSpPr>
          <p:cNvPr id="9" name="文字方塊 42">
            <a:extLst>
              <a:ext uri="{FF2B5EF4-FFF2-40B4-BE49-F238E27FC236}">
                <a16:creationId xmlns:a16="http://schemas.microsoft.com/office/drawing/2014/main" id="{5DF36056-D1B8-4BDF-B295-6A26901CC09D}"/>
              </a:ext>
            </a:extLst>
          </p:cNvPr>
          <p:cNvSpPr txBox="1"/>
          <p:nvPr/>
        </p:nvSpPr>
        <p:spPr>
          <a:xfrm>
            <a:off x="6505123" y="1523515"/>
            <a:ext cx="1431471" cy="830997"/>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turn </a:t>
            </a:r>
          </a:p>
          <a:p>
            <a:pPr algn="ctr" defTabSz="457200"/>
            <a:r>
              <a:rPr lang="en-US" altLang="zh-TW" sz="2400" dirty="0">
                <a:solidFill>
                  <a:prstClr val="black"/>
                </a:solidFill>
                <a:latin typeface="Calibri" panose="020F0502020204030204"/>
                <a:ea typeface="新細明體" panose="02020500000000000000" pitchFamily="18" charset="-120"/>
              </a:rPr>
              <a:t>right</a:t>
            </a:r>
            <a:endParaRPr lang="zh-TW" altLang="en-US" sz="2400" dirty="0">
              <a:solidFill>
                <a:prstClr val="black"/>
              </a:solidFill>
              <a:latin typeface="Calibri" panose="020F0502020204030204"/>
              <a:ea typeface="新細明體" panose="02020500000000000000" pitchFamily="18" charset="-120"/>
            </a:endParaRPr>
          </a:p>
        </p:txBody>
      </p:sp>
      <p:sp>
        <p:nvSpPr>
          <p:cNvPr id="10" name="文字方塊 43">
            <a:extLst>
              <a:ext uri="{FF2B5EF4-FFF2-40B4-BE49-F238E27FC236}">
                <a16:creationId xmlns:a16="http://schemas.microsoft.com/office/drawing/2014/main" id="{DFC3488F-1EAB-44C9-A1B2-79575832263A}"/>
              </a:ext>
            </a:extLst>
          </p:cNvPr>
          <p:cNvSpPr txBox="1"/>
          <p:nvPr/>
        </p:nvSpPr>
        <p:spPr>
          <a:xfrm>
            <a:off x="8048169" y="3552080"/>
            <a:ext cx="655205" cy="461665"/>
          </a:xfrm>
          <a:prstGeom prst="rect">
            <a:avLst/>
          </a:prstGeom>
          <a:noFill/>
        </p:spPr>
        <p:txBody>
          <a:bodyPr wrap="square" rtlCol="0">
            <a:spAutoFit/>
          </a:bodyPr>
          <a:lstStyle/>
          <a:p>
            <a:pPr algn="ctr" defTabSz="457200"/>
            <a:r>
              <a:rPr lang="en-US" altLang="zh-TW" sz="2400" b="1" dirty="0">
                <a:solidFill>
                  <a:srgbClr val="FF0000"/>
                </a:solidFill>
                <a:latin typeface="Calibri" panose="020F0502020204030204"/>
                <a:ea typeface="新細明體" panose="02020500000000000000" pitchFamily="18" charset="-120"/>
              </a:rPr>
              <a:t>???</a:t>
            </a:r>
            <a:endParaRPr lang="zh-TW" altLang="en-US" sz="2400" b="1" dirty="0">
              <a:solidFill>
                <a:srgbClr val="FF0000"/>
              </a:solidFill>
              <a:latin typeface="Calibri" panose="020F0502020204030204"/>
              <a:ea typeface="新細明體" panose="02020500000000000000" pitchFamily="18" charset="-120"/>
            </a:endParaRPr>
          </a:p>
        </p:txBody>
      </p:sp>
      <p:sp>
        <p:nvSpPr>
          <p:cNvPr id="11" name="文字方塊 44">
            <a:extLst>
              <a:ext uri="{FF2B5EF4-FFF2-40B4-BE49-F238E27FC236}">
                <a16:creationId xmlns:a16="http://schemas.microsoft.com/office/drawing/2014/main" id="{252292DA-37A3-49EC-9EA1-6BD16DB79304}"/>
              </a:ext>
            </a:extLst>
          </p:cNvPr>
          <p:cNvSpPr txBox="1"/>
          <p:nvPr/>
        </p:nvSpPr>
        <p:spPr>
          <a:xfrm>
            <a:off x="3512462" y="1939014"/>
            <a:ext cx="2830286" cy="523220"/>
          </a:xfrm>
          <a:prstGeom prst="rect">
            <a:avLst/>
          </a:prstGeom>
          <a:noFill/>
        </p:spPr>
        <p:txBody>
          <a:bodyPr wrap="square" rtlCol="0">
            <a:spAutoFit/>
          </a:bodyPr>
          <a:lstStyle/>
          <a:p>
            <a:pPr defTabSz="457200"/>
            <a:r>
              <a:rPr lang="en-US" altLang="zh-TW" sz="2800" b="1" i="1" u="sng" dirty="0">
                <a:solidFill>
                  <a:prstClr val="black"/>
                </a:solidFill>
                <a:latin typeface="Calibri" panose="020F0502020204030204"/>
                <a:ea typeface="新細明體" panose="02020500000000000000" pitchFamily="18" charset="-120"/>
              </a:rPr>
              <a:t>Video Prediction </a:t>
            </a:r>
            <a:endParaRPr lang="zh-TW" altLang="en-US" sz="2800" b="1" i="1" u="sng" dirty="0">
              <a:solidFill>
                <a:prstClr val="black"/>
              </a:solidFill>
              <a:latin typeface="Calibri" panose="020F0502020204030204"/>
              <a:ea typeface="新細明體" panose="02020500000000000000" pitchFamily="18" charset="-120"/>
            </a:endParaRPr>
          </a:p>
        </p:txBody>
      </p:sp>
      <p:sp>
        <p:nvSpPr>
          <p:cNvPr id="12" name="矩形: 圓角 45">
            <a:extLst>
              <a:ext uri="{FF2B5EF4-FFF2-40B4-BE49-F238E27FC236}">
                <a16:creationId xmlns:a16="http://schemas.microsoft.com/office/drawing/2014/main" id="{56C6B6E7-81C2-4A1B-8CFA-8CEEB97E0B31}"/>
              </a:ext>
            </a:extLst>
          </p:cNvPr>
          <p:cNvSpPr/>
          <p:nvPr/>
        </p:nvSpPr>
        <p:spPr>
          <a:xfrm>
            <a:off x="5602700" y="3231770"/>
            <a:ext cx="1557718" cy="1133559"/>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Network</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3" name="直線單箭頭接點 46">
            <a:extLst>
              <a:ext uri="{FF2B5EF4-FFF2-40B4-BE49-F238E27FC236}">
                <a16:creationId xmlns:a16="http://schemas.microsoft.com/office/drawing/2014/main" id="{B4B31ED5-AAD7-452F-835E-0422322D63D5}"/>
              </a:ext>
            </a:extLst>
          </p:cNvPr>
          <p:cNvCxnSpPr>
            <a:cxnSpLocks/>
          </p:cNvCxnSpPr>
          <p:nvPr/>
        </p:nvCxnSpPr>
        <p:spPr>
          <a:xfrm>
            <a:off x="5123549" y="3827578"/>
            <a:ext cx="440310" cy="0"/>
          </a:xfrm>
          <a:prstGeom prst="straightConnector1">
            <a:avLst/>
          </a:prstGeom>
          <a:noFill/>
          <a:ln w="57150" cap="flat" cmpd="sng" algn="ctr">
            <a:solidFill>
              <a:sysClr val="windowText" lastClr="000000"/>
            </a:solidFill>
            <a:prstDash val="solid"/>
            <a:miter lim="800000"/>
            <a:tailEnd type="triangle"/>
          </a:ln>
          <a:effectLst/>
        </p:spPr>
      </p:cxnSp>
      <p:grpSp>
        <p:nvGrpSpPr>
          <p:cNvPr id="14" name="群組 47">
            <a:extLst>
              <a:ext uri="{FF2B5EF4-FFF2-40B4-BE49-F238E27FC236}">
                <a16:creationId xmlns:a16="http://schemas.microsoft.com/office/drawing/2014/main" id="{AD8FDDBB-E365-4468-99B3-1C9BCE12D549}"/>
              </a:ext>
            </a:extLst>
          </p:cNvPr>
          <p:cNvGrpSpPr/>
          <p:nvPr/>
        </p:nvGrpSpPr>
        <p:grpSpPr>
          <a:xfrm>
            <a:off x="3413583" y="2962621"/>
            <a:ext cx="1965779" cy="1744920"/>
            <a:chOff x="3747405" y="3659303"/>
            <a:chExt cx="1965779" cy="1744920"/>
          </a:xfrm>
        </p:grpSpPr>
        <p:pic>
          <p:nvPicPr>
            <p:cNvPr id="15" name="圖片 48">
              <a:extLst>
                <a:ext uri="{FF2B5EF4-FFF2-40B4-BE49-F238E27FC236}">
                  <a16:creationId xmlns:a16="http://schemas.microsoft.com/office/drawing/2014/main" id="{3CF6247F-3718-4D40-8DA6-443DCCB57099}"/>
                </a:ext>
              </a:extLst>
            </p:cNvPr>
            <p:cNvPicPr>
              <a:picLocks noChangeAspect="1"/>
            </p:cNvPicPr>
            <p:nvPr/>
          </p:nvPicPr>
          <p:blipFill>
            <a:blip r:embed="rId3"/>
            <a:stretch>
              <a:fillRect/>
            </a:stretch>
          </p:blipFill>
          <p:spPr>
            <a:xfrm>
              <a:off x="4393724" y="3677523"/>
              <a:ext cx="1319460" cy="1717956"/>
            </a:xfrm>
            <a:prstGeom prst="rect">
              <a:avLst/>
            </a:prstGeom>
            <a:scene3d>
              <a:camera prst="isometricOffAxis1Left"/>
              <a:lightRig rig="threePt" dir="t"/>
            </a:scene3d>
          </p:spPr>
        </p:pic>
        <p:pic>
          <p:nvPicPr>
            <p:cNvPr id="16" name="圖片 49">
              <a:extLst>
                <a:ext uri="{FF2B5EF4-FFF2-40B4-BE49-F238E27FC236}">
                  <a16:creationId xmlns:a16="http://schemas.microsoft.com/office/drawing/2014/main" id="{977F68FD-D546-412A-89CF-8F3636B1F3CE}"/>
                </a:ext>
              </a:extLst>
            </p:cNvPr>
            <p:cNvPicPr>
              <a:picLocks noChangeAspect="1"/>
            </p:cNvPicPr>
            <p:nvPr/>
          </p:nvPicPr>
          <p:blipFill>
            <a:blip r:embed="rId3"/>
            <a:stretch>
              <a:fillRect/>
            </a:stretch>
          </p:blipFill>
          <p:spPr>
            <a:xfrm>
              <a:off x="4063192" y="3686267"/>
              <a:ext cx="1319460" cy="1717956"/>
            </a:xfrm>
            <a:prstGeom prst="rect">
              <a:avLst/>
            </a:prstGeom>
            <a:scene3d>
              <a:camera prst="isometricOffAxis1Left"/>
              <a:lightRig rig="threePt" dir="t"/>
            </a:scene3d>
          </p:spPr>
        </p:pic>
        <p:pic>
          <p:nvPicPr>
            <p:cNvPr id="17" name="圖片 50">
              <a:extLst>
                <a:ext uri="{FF2B5EF4-FFF2-40B4-BE49-F238E27FC236}">
                  <a16:creationId xmlns:a16="http://schemas.microsoft.com/office/drawing/2014/main" id="{8013E476-407E-4D65-8F8C-A6AC9A185E31}"/>
                </a:ext>
              </a:extLst>
            </p:cNvPr>
            <p:cNvPicPr>
              <a:picLocks noChangeAspect="1"/>
            </p:cNvPicPr>
            <p:nvPr/>
          </p:nvPicPr>
          <p:blipFill>
            <a:blip r:embed="rId3"/>
            <a:stretch>
              <a:fillRect/>
            </a:stretch>
          </p:blipFill>
          <p:spPr>
            <a:xfrm>
              <a:off x="3747405" y="3659303"/>
              <a:ext cx="1319460" cy="1717956"/>
            </a:xfrm>
            <a:prstGeom prst="rect">
              <a:avLst/>
            </a:prstGeom>
            <a:scene3d>
              <a:camera prst="isometricOffAxis1Left"/>
              <a:lightRig rig="threePt" dir="t"/>
            </a:scene3d>
          </p:spPr>
        </p:pic>
      </p:grpSp>
      <p:cxnSp>
        <p:nvCxnSpPr>
          <p:cNvPr id="18" name="直線單箭頭接點 51">
            <a:extLst>
              <a:ext uri="{FF2B5EF4-FFF2-40B4-BE49-F238E27FC236}">
                <a16:creationId xmlns:a16="http://schemas.microsoft.com/office/drawing/2014/main" id="{762F5556-91E9-4B69-A8BA-E375975BB7A7}"/>
              </a:ext>
            </a:extLst>
          </p:cNvPr>
          <p:cNvCxnSpPr>
            <a:cxnSpLocks/>
          </p:cNvCxnSpPr>
          <p:nvPr/>
        </p:nvCxnSpPr>
        <p:spPr>
          <a:xfrm>
            <a:off x="7235378" y="3784490"/>
            <a:ext cx="440310" cy="0"/>
          </a:xfrm>
          <a:prstGeom prst="straightConnector1">
            <a:avLst/>
          </a:prstGeom>
          <a:noFill/>
          <a:ln w="57150" cap="flat" cmpd="sng" algn="ctr">
            <a:solidFill>
              <a:sysClr val="windowText" lastClr="000000"/>
            </a:solidFill>
            <a:prstDash val="solid"/>
            <a:miter lim="800000"/>
            <a:tailEnd type="triangle"/>
          </a:ln>
          <a:effectLst/>
        </p:spPr>
      </p:cxnSp>
      <p:pic>
        <p:nvPicPr>
          <p:cNvPr id="19" name="圖片 52">
            <a:extLst>
              <a:ext uri="{FF2B5EF4-FFF2-40B4-BE49-F238E27FC236}">
                <a16:creationId xmlns:a16="http://schemas.microsoft.com/office/drawing/2014/main" id="{9A6E3E84-6522-4316-BC03-084C2DD0C31F}"/>
              </a:ext>
            </a:extLst>
          </p:cNvPr>
          <p:cNvPicPr>
            <a:picLocks noChangeAspect="1"/>
          </p:cNvPicPr>
          <p:nvPr/>
        </p:nvPicPr>
        <p:blipFill>
          <a:blip r:embed="rId3"/>
          <a:stretch>
            <a:fillRect/>
          </a:stretch>
        </p:blipFill>
        <p:spPr>
          <a:xfrm>
            <a:off x="7235378" y="4797434"/>
            <a:ext cx="1319460" cy="1717956"/>
          </a:xfrm>
          <a:prstGeom prst="rect">
            <a:avLst/>
          </a:prstGeom>
          <a:scene3d>
            <a:camera prst="isometricOffAxis1Left"/>
            <a:lightRig rig="threePt" dir="t"/>
          </a:scene3d>
        </p:spPr>
      </p:pic>
      <mc:AlternateContent xmlns:mc="http://schemas.openxmlformats.org/markup-compatibility/2006" xmlns:a14="http://schemas.microsoft.com/office/drawing/2010/main">
        <mc:Choice Requires="a14">
          <p:sp>
            <p:nvSpPr>
              <p:cNvPr id="20" name="文字方塊 53">
                <a:extLst>
                  <a:ext uri="{FF2B5EF4-FFF2-40B4-BE49-F238E27FC236}">
                    <a16:creationId xmlns:a16="http://schemas.microsoft.com/office/drawing/2014/main" id="{BA328E01-CC1C-4A27-B830-A4F3F844EF72}"/>
                  </a:ext>
                </a:extLst>
              </p:cNvPr>
              <p:cNvSpPr txBox="1"/>
              <p:nvPr/>
            </p:nvSpPr>
            <p:spPr>
              <a:xfrm>
                <a:off x="7675688" y="3534520"/>
                <a:ext cx="430374" cy="461665"/>
              </a:xfrm>
              <a:prstGeom prst="rect">
                <a:avLst/>
              </a:prstGeom>
              <a:noFill/>
            </p:spPr>
            <p:txBody>
              <a:bodyPr wrap="none" rtlCol="0">
                <a:spAutoFit/>
              </a:bodyPr>
              <a:lstStyle/>
              <a:p>
                <a:pPr defTabSz="457200">
                  <a:defRPr/>
                </a:pPr>
                <a14:m>
                  <m:oMathPara xmlns:m="http://schemas.openxmlformats.org/officeDocument/2006/math">
                    <m:oMathParaPr>
                      <m:jc m:val="center"/>
                    </m:oMathParaPr>
                    <m:oMath xmlns:m="http://schemas.openxmlformats.org/officeDocument/2006/math">
                      <m:r>
                        <a:rPr lang="en-US" altLang="zh-TW" sz="2400" i="1" smtClean="0">
                          <a:solidFill>
                            <a:prstClr val="black"/>
                          </a:solidFill>
                          <a:latin typeface="Cambria Math" panose="02040503050406030204" pitchFamily="18" charset="0"/>
                        </a:rPr>
                        <m:t>𝑦</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0" name="文字方塊 53">
                <a:extLst>
                  <a:ext uri="{FF2B5EF4-FFF2-40B4-BE49-F238E27FC236}">
                    <a16:creationId xmlns:a16="http://schemas.microsoft.com/office/drawing/2014/main" id="{BA328E01-CC1C-4A27-B830-A4F3F844EF72}"/>
                  </a:ext>
                </a:extLst>
              </p:cNvPr>
              <p:cNvSpPr txBox="1">
                <a:spLocks noRot="1" noChangeAspect="1" noMove="1" noResize="1" noEditPoints="1" noAdjustHandles="1" noChangeArrowheads="1" noChangeShapeType="1" noTextEdit="1"/>
              </p:cNvSpPr>
              <p:nvPr/>
            </p:nvSpPr>
            <p:spPr>
              <a:xfrm>
                <a:off x="7675688" y="3534520"/>
                <a:ext cx="430374" cy="461665"/>
              </a:xfrm>
              <a:prstGeom prst="rect">
                <a:avLst/>
              </a:prstGeom>
              <a:blipFill>
                <a:blip r:embed="rId4"/>
                <a:stretch>
                  <a:fillRect b="-9211"/>
                </a:stretch>
              </a:blipFill>
            </p:spPr>
            <p:txBody>
              <a:bodyPr/>
              <a:lstStyle/>
              <a:p>
                <a:r>
                  <a:rPr lang="zh-CN" altLang="en-US">
                    <a:noFill/>
                  </a:rPr>
                  <a:t> </a:t>
                </a:r>
              </a:p>
            </p:txBody>
          </p:sp>
        </mc:Fallback>
      </mc:AlternateContent>
      <p:cxnSp>
        <p:nvCxnSpPr>
          <p:cNvPr id="21" name="直線單箭頭接點 54">
            <a:extLst>
              <a:ext uri="{FF2B5EF4-FFF2-40B4-BE49-F238E27FC236}">
                <a16:creationId xmlns:a16="http://schemas.microsoft.com/office/drawing/2014/main" id="{9C954A03-DAC4-445E-9832-28E0400A743C}"/>
              </a:ext>
            </a:extLst>
          </p:cNvPr>
          <p:cNvCxnSpPr/>
          <p:nvPr/>
        </p:nvCxnSpPr>
        <p:spPr>
          <a:xfrm>
            <a:off x="7890875" y="4060529"/>
            <a:ext cx="0" cy="590926"/>
          </a:xfrm>
          <a:prstGeom prst="straightConnector1">
            <a:avLst/>
          </a:prstGeom>
          <a:noFill/>
          <a:ln w="38100" cap="flat" cmpd="sng" algn="ctr">
            <a:solidFill>
              <a:sysClr val="windowText" lastClr="000000"/>
            </a:solidFill>
            <a:prstDash val="sysDot"/>
            <a:miter lim="800000"/>
            <a:headEnd type="triangle" w="med" len="med"/>
            <a:tailEnd type="triangle" w="med" len="med"/>
          </a:ln>
          <a:effectLst/>
        </p:spPr>
      </p:cxnSp>
      <p:sp>
        <p:nvSpPr>
          <p:cNvPr id="22" name="文字方塊 55">
            <a:extLst>
              <a:ext uri="{FF2B5EF4-FFF2-40B4-BE49-F238E27FC236}">
                <a16:creationId xmlns:a16="http://schemas.microsoft.com/office/drawing/2014/main" id="{1E85880B-1C2E-4097-9FA2-C06367B59683}"/>
              </a:ext>
            </a:extLst>
          </p:cNvPr>
          <p:cNvSpPr txBox="1"/>
          <p:nvPr/>
        </p:nvSpPr>
        <p:spPr>
          <a:xfrm>
            <a:off x="3729370" y="4889015"/>
            <a:ext cx="1431471" cy="830997"/>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Previous frames</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56">
            <a:extLst>
              <a:ext uri="{FF2B5EF4-FFF2-40B4-BE49-F238E27FC236}">
                <a16:creationId xmlns:a16="http://schemas.microsoft.com/office/drawing/2014/main" id="{EFB3593C-7551-4A6F-A0D4-55951B348A5B}"/>
              </a:ext>
            </a:extLst>
          </p:cNvPr>
          <p:cNvSpPr txBox="1"/>
          <p:nvPr/>
        </p:nvSpPr>
        <p:spPr>
          <a:xfrm>
            <a:off x="6130929" y="5018882"/>
            <a:ext cx="1431471" cy="830997"/>
          </a:xfrm>
          <a:prstGeom prst="rect">
            <a:avLst/>
          </a:prstGeom>
          <a:noFill/>
        </p:spPr>
        <p:txBody>
          <a:bodyPr wrap="square" rtlCol="0">
            <a:spAutoFit/>
          </a:bodyPr>
          <a:lstStyle/>
          <a:p>
            <a:pPr algn="r" defTabSz="457200"/>
            <a:r>
              <a:rPr lang="en-US" altLang="zh-TW" sz="2400" dirty="0">
                <a:solidFill>
                  <a:prstClr val="black"/>
                </a:solidFill>
                <a:latin typeface="Calibri" panose="020F0502020204030204"/>
                <a:ea typeface="新細明體" panose="02020500000000000000" pitchFamily="18" charset="-120"/>
              </a:rPr>
              <a:t>turn </a:t>
            </a:r>
          </a:p>
          <a:p>
            <a:pPr algn="r" defTabSz="457200"/>
            <a:r>
              <a:rPr lang="en-US" altLang="zh-TW" sz="2400" dirty="0">
                <a:solidFill>
                  <a:prstClr val="black"/>
                </a:solidFill>
                <a:latin typeface="Calibri" panose="020F0502020204030204"/>
                <a:ea typeface="新細明體" panose="02020500000000000000" pitchFamily="18" charset="-120"/>
              </a:rPr>
              <a:t>left</a:t>
            </a:r>
            <a:endParaRPr lang="zh-TW" altLang="en-US" sz="2400" dirty="0">
              <a:solidFill>
                <a:prstClr val="black"/>
              </a:solidFill>
              <a:latin typeface="Calibri" panose="020F0502020204030204"/>
              <a:ea typeface="新細明體" panose="02020500000000000000" pitchFamily="18" charset="-120"/>
            </a:endParaRPr>
          </a:p>
        </p:txBody>
      </p:sp>
      <p:cxnSp>
        <p:nvCxnSpPr>
          <p:cNvPr id="24" name="直線單箭頭接點 57">
            <a:extLst>
              <a:ext uri="{FF2B5EF4-FFF2-40B4-BE49-F238E27FC236}">
                <a16:creationId xmlns:a16="http://schemas.microsoft.com/office/drawing/2014/main" id="{0C0CB583-2886-470F-B34D-B3AE97F86080}"/>
              </a:ext>
            </a:extLst>
          </p:cNvPr>
          <p:cNvCxnSpPr/>
          <p:nvPr/>
        </p:nvCxnSpPr>
        <p:spPr>
          <a:xfrm>
            <a:off x="7890875" y="2989585"/>
            <a:ext cx="0" cy="590926"/>
          </a:xfrm>
          <a:prstGeom prst="straightConnector1">
            <a:avLst/>
          </a:prstGeom>
          <a:noFill/>
          <a:ln w="38100" cap="flat" cmpd="sng" algn="ctr">
            <a:solidFill>
              <a:sysClr val="windowText" lastClr="000000"/>
            </a:solidFill>
            <a:prstDash val="sysDot"/>
            <a:miter lim="800000"/>
            <a:headEnd type="triangle" w="med" len="med"/>
            <a:tailEnd type="triangle" w="med" len="med"/>
          </a:ln>
          <a:effectLst/>
        </p:spPr>
      </p:cxnSp>
      <p:pic>
        <p:nvPicPr>
          <p:cNvPr id="26" name="Picture 4" descr="https://github.com/dyelax/Adversarial_Video_Generation/raw/master/Results/Gifs/5_Comparison.gif">
            <a:extLst>
              <a:ext uri="{FF2B5EF4-FFF2-40B4-BE49-F238E27FC236}">
                <a16:creationId xmlns:a16="http://schemas.microsoft.com/office/drawing/2014/main" id="{76AB3ABF-1BEA-40D7-A21C-BA39A86A6D3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86780" y="1446959"/>
            <a:ext cx="8201160" cy="4100580"/>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a:extLst>
              <a:ext uri="{FF2B5EF4-FFF2-40B4-BE49-F238E27FC236}">
                <a16:creationId xmlns:a16="http://schemas.microsoft.com/office/drawing/2014/main" id="{852E5C6D-10BE-4D9E-A3BE-E7D07AC88DF2}"/>
              </a:ext>
            </a:extLst>
          </p:cNvPr>
          <p:cNvSpPr/>
          <p:nvPr/>
        </p:nvSpPr>
        <p:spPr>
          <a:xfrm>
            <a:off x="-2928619" y="1335219"/>
            <a:ext cx="3561970" cy="472017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987534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解决什么问题</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6</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15" name="文本框 14">
            <a:extLst>
              <a:ext uri="{FF2B5EF4-FFF2-40B4-BE49-F238E27FC236}">
                <a16:creationId xmlns:a16="http://schemas.microsoft.com/office/drawing/2014/main" id="{2D96ACB9-E2CD-4A40-86A0-F237F8C1484D}"/>
              </a:ext>
            </a:extLst>
          </p:cNvPr>
          <p:cNvSpPr txBox="1"/>
          <p:nvPr/>
        </p:nvSpPr>
        <p:spPr>
          <a:xfrm>
            <a:off x="752197" y="1545334"/>
            <a:ext cx="6754537" cy="923330"/>
          </a:xfrm>
          <a:prstGeom prst="rect">
            <a:avLst/>
          </a:prstGeom>
          <a:noFill/>
        </p:spPr>
        <p:txBody>
          <a:bodyPr wrap="square">
            <a:spAutoFit/>
          </a:bodyPr>
          <a:lstStyle/>
          <a:p>
            <a:r>
              <a:rPr lang="en-US" altLang="zh-CN" b="1" dirty="0"/>
              <a:t>CNN </a:t>
            </a:r>
            <a:r>
              <a:rPr lang="zh-CN" altLang="en-US" b="1" dirty="0"/>
              <a:t>有</a:t>
            </a:r>
            <a:r>
              <a:rPr lang="en-US" altLang="zh-CN" b="1" dirty="0"/>
              <a:t>2</a:t>
            </a:r>
            <a:r>
              <a:rPr lang="zh-CN" altLang="en-US" b="1" dirty="0"/>
              <a:t>大特点：</a:t>
            </a:r>
          </a:p>
          <a:p>
            <a:pPr marL="342900" indent="-342900">
              <a:buFont typeface="+mj-lt"/>
              <a:buAutoNum type="arabicPeriod"/>
            </a:pPr>
            <a:r>
              <a:rPr lang="zh-CN" altLang="en-US" dirty="0"/>
              <a:t>能够有效的将大数据量的图片</a:t>
            </a:r>
            <a:r>
              <a:rPr lang="zh-CN" altLang="en-US" dirty="0">
                <a:solidFill>
                  <a:srgbClr val="C00000"/>
                </a:solidFill>
              </a:rPr>
              <a:t>降维</a:t>
            </a:r>
            <a:r>
              <a:rPr lang="zh-CN" altLang="en-US" dirty="0"/>
              <a:t>成小数据量</a:t>
            </a:r>
          </a:p>
          <a:p>
            <a:pPr marL="342900" indent="-342900">
              <a:buFont typeface="+mj-lt"/>
              <a:buAutoNum type="arabicPeriod"/>
            </a:pPr>
            <a:r>
              <a:rPr lang="zh-CN" altLang="en-US" dirty="0"/>
              <a:t>能够有效的保留图片特征，符合图片处理的原则</a:t>
            </a:r>
          </a:p>
        </p:txBody>
      </p:sp>
      <p:sp>
        <p:nvSpPr>
          <p:cNvPr id="11" name="文本框 10">
            <a:extLst>
              <a:ext uri="{FF2B5EF4-FFF2-40B4-BE49-F238E27FC236}">
                <a16:creationId xmlns:a16="http://schemas.microsoft.com/office/drawing/2014/main" id="{597E1E29-AD85-46F1-9C9A-0C3A7D18C20D}"/>
              </a:ext>
            </a:extLst>
          </p:cNvPr>
          <p:cNvSpPr txBox="1"/>
          <p:nvPr/>
        </p:nvSpPr>
        <p:spPr>
          <a:xfrm>
            <a:off x="752197" y="2558290"/>
            <a:ext cx="8001948" cy="923330"/>
          </a:xfrm>
          <a:prstGeom prst="rect">
            <a:avLst/>
          </a:prstGeom>
          <a:noFill/>
        </p:spPr>
        <p:txBody>
          <a:bodyPr wrap="square">
            <a:spAutoFit/>
          </a:bodyPr>
          <a:lstStyle/>
          <a:p>
            <a:r>
              <a:rPr lang="zh-CN" altLang="en-US" b="1" dirty="0"/>
              <a:t>传统人工智能方法的</a:t>
            </a:r>
            <a:r>
              <a:rPr lang="en-US" altLang="zh-CN" b="1" dirty="0"/>
              <a:t>2</a:t>
            </a:r>
            <a:r>
              <a:rPr lang="zh-CN" altLang="en-US" b="1" dirty="0"/>
              <a:t>个问题：</a:t>
            </a:r>
          </a:p>
          <a:p>
            <a:pPr marL="342900" indent="-342900">
              <a:buFont typeface="+mj-lt"/>
              <a:buAutoNum type="arabicPeriod"/>
            </a:pPr>
            <a:r>
              <a:rPr lang="zh-CN" altLang="en-US" dirty="0"/>
              <a:t>图像需要处理的数据量太大，导致成本很高，效率很低</a:t>
            </a:r>
          </a:p>
          <a:p>
            <a:pPr marL="342900" indent="-342900">
              <a:buFont typeface="+mj-lt"/>
              <a:buAutoNum type="arabicPeriod"/>
            </a:pPr>
            <a:r>
              <a:rPr lang="zh-CN" altLang="en-US" dirty="0"/>
              <a:t>图像在数字化的过程中很难保留原有的特征，导致图像处理的准确率不高</a:t>
            </a:r>
          </a:p>
        </p:txBody>
      </p:sp>
      <p:pic>
        <p:nvPicPr>
          <p:cNvPr id="3" name="图片 2">
            <a:extLst>
              <a:ext uri="{FF2B5EF4-FFF2-40B4-BE49-F238E27FC236}">
                <a16:creationId xmlns:a16="http://schemas.microsoft.com/office/drawing/2014/main" id="{83E88FE2-D610-46D9-AB41-01846AA3E6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197" y="3937401"/>
            <a:ext cx="7652143" cy="2251191"/>
          </a:xfrm>
          <a:prstGeom prst="rect">
            <a:avLst/>
          </a:prstGeom>
        </p:spPr>
      </p:pic>
      <p:sp>
        <p:nvSpPr>
          <p:cNvPr id="9" name="文本框 8">
            <a:extLst>
              <a:ext uri="{FF2B5EF4-FFF2-40B4-BE49-F238E27FC236}">
                <a16:creationId xmlns:a16="http://schemas.microsoft.com/office/drawing/2014/main" id="{0AA1D9ED-B2DD-47F6-8814-CD5FAAC1DB62}"/>
              </a:ext>
            </a:extLst>
          </p:cNvPr>
          <p:cNvSpPr txBox="1"/>
          <p:nvPr/>
        </p:nvSpPr>
        <p:spPr>
          <a:xfrm>
            <a:off x="1228185" y="3746654"/>
            <a:ext cx="1230659" cy="381494"/>
          </a:xfrm>
          <a:prstGeom prst="rect">
            <a:avLst/>
          </a:prstGeom>
          <a:solidFill>
            <a:schemeClr val="bg1">
              <a:lumMod val="95000"/>
            </a:schemeClr>
          </a:solidFill>
        </p:spPr>
        <p:txBody>
          <a:bodyPr wrap="square">
            <a:spAutoFit/>
          </a:bodyPr>
          <a:lstStyle/>
          <a:p>
            <a:pPr algn="ctr"/>
            <a:r>
              <a:rPr lang="zh-CN" altLang="en-US" dirty="0"/>
              <a:t>原图空域</a:t>
            </a:r>
          </a:p>
        </p:txBody>
      </p:sp>
      <p:sp>
        <p:nvSpPr>
          <p:cNvPr id="10" name="文本框 9">
            <a:extLst>
              <a:ext uri="{FF2B5EF4-FFF2-40B4-BE49-F238E27FC236}">
                <a16:creationId xmlns:a16="http://schemas.microsoft.com/office/drawing/2014/main" id="{F05766ED-698F-44A5-B3EF-BF2489C6E426}"/>
              </a:ext>
            </a:extLst>
          </p:cNvPr>
          <p:cNvSpPr txBox="1"/>
          <p:nvPr/>
        </p:nvSpPr>
        <p:spPr>
          <a:xfrm>
            <a:off x="3998566" y="3746654"/>
            <a:ext cx="1230659" cy="381494"/>
          </a:xfrm>
          <a:prstGeom prst="rect">
            <a:avLst/>
          </a:prstGeom>
          <a:solidFill>
            <a:schemeClr val="bg1">
              <a:lumMod val="95000"/>
            </a:schemeClr>
          </a:solidFill>
        </p:spPr>
        <p:txBody>
          <a:bodyPr wrap="square">
            <a:spAutoFit/>
          </a:bodyPr>
          <a:lstStyle/>
          <a:p>
            <a:pPr algn="ctr"/>
            <a:r>
              <a:rPr lang="zh-CN" altLang="en-US" dirty="0"/>
              <a:t>灰度图</a:t>
            </a:r>
          </a:p>
        </p:txBody>
      </p:sp>
      <p:sp>
        <p:nvSpPr>
          <p:cNvPr id="12" name="文本框 11">
            <a:extLst>
              <a:ext uri="{FF2B5EF4-FFF2-40B4-BE49-F238E27FC236}">
                <a16:creationId xmlns:a16="http://schemas.microsoft.com/office/drawing/2014/main" id="{E81C43F6-E2F5-4D00-B260-3626E1FC5ABE}"/>
              </a:ext>
            </a:extLst>
          </p:cNvPr>
          <p:cNvSpPr txBox="1"/>
          <p:nvPr/>
        </p:nvSpPr>
        <p:spPr>
          <a:xfrm>
            <a:off x="6430070" y="3746654"/>
            <a:ext cx="1788377" cy="369332"/>
          </a:xfrm>
          <a:prstGeom prst="rect">
            <a:avLst/>
          </a:prstGeom>
          <a:solidFill>
            <a:schemeClr val="bg1">
              <a:lumMod val="95000"/>
            </a:schemeClr>
          </a:solidFill>
        </p:spPr>
        <p:txBody>
          <a:bodyPr wrap="square">
            <a:spAutoFit/>
          </a:bodyPr>
          <a:lstStyle/>
          <a:p>
            <a:pPr algn="ctr"/>
            <a:r>
              <a:rPr lang="en-US" altLang="zh-CN" dirty="0"/>
              <a:t>DFT</a:t>
            </a:r>
            <a:r>
              <a:rPr lang="zh-CN" altLang="en-US" dirty="0"/>
              <a:t>变换后频域</a:t>
            </a:r>
          </a:p>
        </p:txBody>
      </p:sp>
      <p:sp>
        <p:nvSpPr>
          <p:cNvPr id="13" name="文本框 12">
            <a:extLst>
              <a:ext uri="{FF2B5EF4-FFF2-40B4-BE49-F238E27FC236}">
                <a16:creationId xmlns:a16="http://schemas.microsoft.com/office/drawing/2014/main" id="{32060E89-42BF-43D3-B07A-9EE30583BBB7}"/>
              </a:ext>
            </a:extLst>
          </p:cNvPr>
          <p:cNvSpPr txBox="1"/>
          <p:nvPr/>
        </p:nvSpPr>
        <p:spPr>
          <a:xfrm>
            <a:off x="4532518" y="6261973"/>
            <a:ext cx="3795103" cy="276999"/>
          </a:xfrm>
          <a:prstGeom prst="rect">
            <a:avLst/>
          </a:prstGeom>
          <a:noFill/>
        </p:spPr>
        <p:txBody>
          <a:bodyPr wrap="square">
            <a:spAutoFit/>
          </a:bodyPr>
          <a:lstStyle/>
          <a:p>
            <a:r>
              <a:rPr lang="en-US" altLang="zh-CN" sz="1200" dirty="0"/>
              <a:t>https://www.cnblogs.com/pam-sh/p/14531175.html</a:t>
            </a:r>
            <a:endParaRPr lang="zh-CN" altLang="en-US" sz="1200" dirty="0"/>
          </a:p>
        </p:txBody>
      </p:sp>
    </p:spTree>
    <p:extLst>
      <p:ext uri="{BB962C8B-B14F-4D97-AF65-F5344CB8AC3E}">
        <p14:creationId xmlns:p14="http://schemas.microsoft.com/office/powerpoint/2010/main" val="215966170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528C58D6-D09F-4A55-9A62-7E8A0E512D78}"/>
              </a:ext>
            </a:extLst>
          </p:cNvPr>
          <p:cNvSpPr txBox="1">
            <a:spLocks/>
          </p:cNvSpPr>
          <p:nvPr/>
        </p:nvSpPr>
        <p:spPr>
          <a:xfrm>
            <a:off x="1257300" y="28667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Why distribution?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矩形 6">
            <a:extLst>
              <a:ext uri="{FF2B5EF4-FFF2-40B4-BE49-F238E27FC236}">
                <a16:creationId xmlns:a16="http://schemas.microsoft.com/office/drawing/2014/main" id="{EAD2ECDF-3B80-4EDF-A2DE-380EDA704EDA}"/>
              </a:ext>
            </a:extLst>
          </p:cNvPr>
          <p:cNvSpPr/>
          <p:nvPr/>
        </p:nvSpPr>
        <p:spPr>
          <a:xfrm>
            <a:off x="3551621" y="1531034"/>
            <a:ext cx="5418209" cy="469206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27">
            <a:extLst>
              <a:ext uri="{FF2B5EF4-FFF2-40B4-BE49-F238E27FC236}">
                <a16:creationId xmlns:a16="http://schemas.microsoft.com/office/drawing/2014/main" id="{BC6747CC-111A-4BAE-8029-ED2768BFEAB7}"/>
              </a:ext>
            </a:extLst>
          </p:cNvPr>
          <p:cNvSpPr txBox="1"/>
          <p:nvPr/>
        </p:nvSpPr>
        <p:spPr>
          <a:xfrm>
            <a:off x="1105354" y="5593729"/>
            <a:ext cx="1741714"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Prediction</a:t>
            </a:r>
            <a:endParaRPr lang="zh-TW" altLang="en-US" sz="2400" dirty="0">
              <a:solidFill>
                <a:prstClr val="black"/>
              </a:solidFill>
              <a:latin typeface="Calibri" panose="020F0502020204030204"/>
              <a:ea typeface="新細明體" panose="02020500000000000000" pitchFamily="18" charset="-120"/>
            </a:endParaRPr>
          </a:p>
        </p:txBody>
      </p:sp>
      <p:sp>
        <p:nvSpPr>
          <p:cNvPr id="9" name="文字方塊 44">
            <a:extLst>
              <a:ext uri="{FF2B5EF4-FFF2-40B4-BE49-F238E27FC236}">
                <a16:creationId xmlns:a16="http://schemas.microsoft.com/office/drawing/2014/main" id="{DB5BB548-67C7-4BB6-B567-F56387D5C675}"/>
              </a:ext>
            </a:extLst>
          </p:cNvPr>
          <p:cNvSpPr txBox="1"/>
          <p:nvPr/>
        </p:nvSpPr>
        <p:spPr>
          <a:xfrm>
            <a:off x="3512462" y="1939014"/>
            <a:ext cx="2830286" cy="523220"/>
          </a:xfrm>
          <a:prstGeom prst="rect">
            <a:avLst/>
          </a:prstGeom>
          <a:noFill/>
        </p:spPr>
        <p:txBody>
          <a:bodyPr wrap="square" rtlCol="0">
            <a:spAutoFit/>
          </a:bodyPr>
          <a:lstStyle/>
          <a:p>
            <a:pPr defTabSz="457200"/>
            <a:r>
              <a:rPr lang="en-US" altLang="zh-TW" sz="2800" b="1" i="1" u="sng" dirty="0">
                <a:solidFill>
                  <a:prstClr val="black"/>
                </a:solidFill>
                <a:latin typeface="Calibri" panose="020F0502020204030204"/>
                <a:ea typeface="新細明體" panose="02020500000000000000" pitchFamily="18" charset="-120"/>
              </a:rPr>
              <a:t>Video Prediction </a:t>
            </a:r>
            <a:endParaRPr lang="zh-TW" altLang="en-US" sz="2800" b="1" i="1" u="sng" dirty="0">
              <a:solidFill>
                <a:prstClr val="black"/>
              </a:solidFill>
              <a:latin typeface="Calibri" panose="020F0502020204030204"/>
              <a:ea typeface="新細明體" panose="02020500000000000000" pitchFamily="18" charset="-120"/>
            </a:endParaRPr>
          </a:p>
        </p:txBody>
      </p:sp>
      <p:sp>
        <p:nvSpPr>
          <p:cNvPr id="10" name="矩形: 圓角 45">
            <a:extLst>
              <a:ext uri="{FF2B5EF4-FFF2-40B4-BE49-F238E27FC236}">
                <a16:creationId xmlns:a16="http://schemas.microsoft.com/office/drawing/2014/main" id="{300895C6-AAF4-45E2-8EA4-15020490BBA5}"/>
              </a:ext>
            </a:extLst>
          </p:cNvPr>
          <p:cNvSpPr/>
          <p:nvPr/>
        </p:nvSpPr>
        <p:spPr>
          <a:xfrm>
            <a:off x="5602700" y="3231770"/>
            <a:ext cx="1557718" cy="1133559"/>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Network</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 name="直線單箭頭接點 46">
            <a:extLst>
              <a:ext uri="{FF2B5EF4-FFF2-40B4-BE49-F238E27FC236}">
                <a16:creationId xmlns:a16="http://schemas.microsoft.com/office/drawing/2014/main" id="{46C32F33-5AB0-40C4-9901-C06944600CF2}"/>
              </a:ext>
            </a:extLst>
          </p:cNvPr>
          <p:cNvCxnSpPr>
            <a:cxnSpLocks/>
          </p:cNvCxnSpPr>
          <p:nvPr/>
        </p:nvCxnSpPr>
        <p:spPr>
          <a:xfrm>
            <a:off x="5123549" y="3827578"/>
            <a:ext cx="440310" cy="0"/>
          </a:xfrm>
          <a:prstGeom prst="straightConnector1">
            <a:avLst/>
          </a:prstGeom>
          <a:noFill/>
          <a:ln w="57150" cap="flat" cmpd="sng" algn="ctr">
            <a:solidFill>
              <a:sysClr val="windowText" lastClr="000000"/>
            </a:solidFill>
            <a:prstDash val="solid"/>
            <a:miter lim="800000"/>
            <a:tailEnd type="triangle"/>
          </a:ln>
          <a:effectLst/>
        </p:spPr>
      </p:cxnSp>
      <p:grpSp>
        <p:nvGrpSpPr>
          <p:cNvPr id="12" name="群組 47">
            <a:extLst>
              <a:ext uri="{FF2B5EF4-FFF2-40B4-BE49-F238E27FC236}">
                <a16:creationId xmlns:a16="http://schemas.microsoft.com/office/drawing/2014/main" id="{D358401B-A49D-4AFA-97F5-4A9191DA3D05}"/>
              </a:ext>
            </a:extLst>
          </p:cNvPr>
          <p:cNvGrpSpPr/>
          <p:nvPr/>
        </p:nvGrpSpPr>
        <p:grpSpPr>
          <a:xfrm>
            <a:off x="3413583" y="2962621"/>
            <a:ext cx="1965779" cy="1744920"/>
            <a:chOff x="3747405" y="3659303"/>
            <a:chExt cx="1965779" cy="1744920"/>
          </a:xfrm>
        </p:grpSpPr>
        <p:pic>
          <p:nvPicPr>
            <p:cNvPr id="13" name="圖片 48">
              <a:extLst>
                <a:ext uri="{FF2B5EF4-FFF2-40B4-BE49-F238E27FC236}">
                  <a16:creationId xmlns:a16="http://schemas.microsoft.com/office/drawing/2014/main" id="{D989DBA1-1703-4646-9187-0531A5D7A423}"/>
                </a:ext>
              </a:extLst>
            </p:cNvPr>
            <p:cNvPicPr>
              <a:picLocks noChangeAspect="1"/>
            </p:cNvPicPr>
            <p:nvPr/>
          </p:nvPicPr>
          <p:blipFill>
            <a:blip r:embed="rId3"/>
            <a:stretch>
              <a:fillRect/>
            </a:stretch>
          </p:blipFill>
          <p:spPr>
            <a:xfrm>
              <a:off x="4393724" y="3677523"/>
              <a:ext cx="1319460" cy="1717956"/>
            </a:xfrm>
            <a:prstGeom prst="rect">
              <a:avLst/>
            </a:prstGeom>
            <a:scene3d>
              <a:camera prst="isometricOffAxis1Left"/>
              <a:lightRig rig="threePt" dir="t"/>
            </a:scene3d>
          </p:spPr>
        </p:pic>
        <p:pic>
          <p:nvPicPr>
            <p:cNvPr id="14" name="圖片 49">
              <a:extLst>
                <a:ext uri="{FF2B5EF4-FFF2-40B4-BE49-F238E27FC236}">
                  <a16:creationId xmlns:a16="http://schemas.microsoft.com/office/drawing/2014/main" id="{E7692733-ED4F-4D00-969D-F0A3FFEAE4A5}"/>
                </a:ext>
              </a:extLst>
            </p:cNvPr>
            <p:cNvPicPr>
              <a:picLocks noChangeAspect="1"/>
            </p:cNvPicPr>
            <p:nvPr/>
          </p:nvPicPr>
          <p:blipFill>
            <a:blip r:embed="rId3"/>
            <a:stretch>
              <a:fillRect/>
            </a:stretch>
          </p:blipFill>
          <p:spPr>
            <a:xfrm>
              <a:off x="4063192" y="3686267"/>
              <a:ext cx="1319460" cy="1717956"/>
            </a:xfrm>
            <a:prstGeom prst="rect">
              <a:avLst/>
            </a:prstGeom>
            <a:scene3d>
              <a:camera prst="isometricOffAxis1Left"/>
              <a:lightRig rig="threePt" dir="t"/>
            </a:scene3d>
          </p:spPr>
        </p:pic>
        <p:pic>
          <p:nvPicPr>
            <p:cNvPr id="15" name="圖片 50">
              <a:extLst>
                <a:ext uri="{FF2B5EF4-FFF2-40B4-BE49-F238E27FC236}">
                  <a16:creationId xmlns:a16="http://schemas.microsoft.com/office/drawing/2014/main" id="{CE60D997-DC1C-476A-9F05-C7B64C2D42F2}"/>
                </a:ext>
              </a:extLst>
            </p:cNvPr>
            <p:cNvPicPr>
              <a:picLocks noChangeAspect="1"/>
            </p:cNvPicPr>
            <p:nvPr/>
          </p:nvPicPr>
          <p:blipFill>
            <a:blip r:embed="rId3"/>
            <a:stretch>
              <a:fillRect/>
            </a:stretch>
          </p:blipFill>
          <p:spPr>
            <a:xfrm>
              <a:off x="3747405" y="3659303"/>
              <a:ext cx="1319460" cy="1717956"/>
            </a:xfrm>
            <a:prstGeom prst="rect">
              <a:avLst/>
            </a:prstGeom>
            <a:scene3d>
              <a:camera prst="isometricOffAxis1Left"/>
              <a:lightRig rig="threePt" dir="t"/>
            </a:scene3d>
          </p:spPr>
        </p:pic>
      </p:grpSp>
      <p:sp>
        <p:nvSpPr>
          <p:cNvPr id="16" name="文字方塊 55">
            <a:extLst>
              <a:ext uri="{FF2B5EF4-FFF2-40B4-BE49-F238E27FC236}">
                <a16:creationId xmlns:a16="http://schemas.microsoft.com/office/drawing/2014/main" id="{F8AF220F-663D-4D12-8278-4E8EFE853ACC}"/>
              </a:ext>
            </a:extLst>
          </p:cNvPr>
          <p:cNvSpPr txBox="1"/>
          <p:nvPr/>
        </p:nvSpPr>
        <p:spPr>
          <a:xfrm>
            <a:off x="3729370" y="4889015"/>
            <a:ext cx="1431471" cy="830997"/>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Previous frames</a:t>
            </a:r>
            <a:endParaRPr lang="zh-TW" altLang="en-US" sz="2400" dirty="0">
              <a:solidFill>
                <a:prstClr val="black"/>
              </a:solidFill>
              <a:latin typeface="Calibri" panose="020F0502020204030204"/>
              <a:ea typeface="新細明體" panose="02020500000000000000" pitchFamily="18" charset="-120"/>
            </a:endParaRPr>
          </a:p>
        </p:txBody>
      </p:sp>
      <p:cxnSp>
        <p:nvCxnSpPr>
          <p:cNvPr id="17" name="直線單箭頭接點 59">
            <a:extLst>
              <a:ext uri="{FF2B5EF4-FFF2-40B4-BE49-F238E27FC236}">
                <a16:creationId xmlns:a16="http://schemas.microsoft.com/office/drawing/2014/main" id="{C4A725F1-D66B-4BFC-8736-5F590F632C1A}"/>
              </a:ext>
            </a:extLst>
          </p:cNvPr>
          <p:cNvCxnSpPr>
            <a:cxnSpLocks/>
          </p:cNvCxnSpPr>
          <p:nvPr/>
        </p:nvCxnSpPr>
        <p:spPr>
          <a:xfrm rot="16200000">
            <a:off x="6109531" y="4688045"/>
            <a:ext cx="544057" cy="0"/>
          </a:xfrm>
          <a:prstGeom prst="straightConnector1">
            <a:avLst/>
          </a:prstGeom>
          <a:noFill/>
          <a:ln w="57150" cap="flat" cmpd="sng" algn="ctr">
            <a:solidFill>
              <a:sysClr val="windowText" lastClr="000000"/>
            </a:solidFill>
            <a:prstDash val="solid"/>
            <a:miter lim="800000"/>
            <a:tailEnd type="triangle"/>
          </a:ln>
          <a:effectLst/>
        </p:spPr>
      </p:cxnSp>
      <p:sp>
        <p:nvSpPr>
          <p:cNvPr id="18" name="文字方塊 64">
            <a:extLst>
              <a:ext uri="{FF2B5EF4-FFF2-40B4-BE49-F238E27FC236}">
                <a16:creationId xmlns:a16="http://schemas.microsoft.com/office/drawing/2014/main" id="{26B41E76-8B80-4C4B-AE16-D81443BD86E4}"/>
              </a:ext>
            </a:extLst>
          </p:cNvPr>
          <p:cNvSpPr txBox="1"/>
          <p:nvPr/>
        </p:nvSpPr>
        <p:spPr>
          <a:xfrm>
            <a:off x="4778477" y="5765809"/>
            <a:ext cx="3018362" cy="461665"/>
          </a:xfrm>
          <a:prstGeom prst="rect">
            <a:avLst/>
          </a:prstGeom>
          <a:noFill/>
        </p:spPr>
        <p:txBody>
          <a:bodyPr wrap="square" rtlCol="0">
            <a:spAutoFit/>
          </a:bodyPr>
          <a:lstStyle/>
          <a:p>
            <a:pPr algn="ctr" defTabSz="457200">
              <a:defRPr/>
            </a:pPr>
            <a:r>
              <a:rPr lang="en-US" altLang="zh-TW" sz="2400" dirty="0">
                <a:solidFill>
                  <a:srgbClr val="C00000"/>
                </a:solidFill>
                <a:latin typeface="Calibri" panose="020F0502020204030204"/>
                <a:ea typeface="新細明體" panose="02020500000000000000" pitchFamily="18" charset="-120"/>
              </a:rPr>
              <a:t>Simple Distribution</a:t>
            </a:r>
            <a:endParaRPr lang="zh-TW" altLang="en-US" sz="2400" dirty="0">
              <a:solidFill>
                <a:srgbClr val="C00000"/>
              </a:solidFill>
              <a:latin typeface="Calibri" panose="020F0502020204030204"/>
              <a:ea typeface="新細明體" panose="02020500000000000000" pitchFamily="18" charset="-120"/>
            </a:endParaRPr>
          </a:p>
        </p:txBody>
      </p:sp>
      <p:grpSp>
        <p:nvGrpSpPr>
          <p:cNvPr id="19" name="群組 2">
            <a:extLst>
              <a:ext uri="{FF2B5EF4-FFF2-40B4-BE49-F238E27FC236}">
                <a16:creationId xmlns:a16="http://schemas.microsoft.com/office/drawing/2014/main" id="{6E41DFB2-9AB1-42D4-8535-C5B4D8EF72E2}"/>
              </a:ext>
            </a:extLst>
          </p:cNvPr>
          <p:cNvGrpSpPr/>
          <p:nvPr/>
        </p:nvGrpSpPr>
        <p:grpSpPr>
          <a:xfrm>
            <a:off x="5959777" y="4991091"/>
            <a:ext cx="806670" cy="795620"/>
            <a:chOff x="5343704" y="4646042"/>
            <a:chExt cx="806670" cy="795620"/>
          </a:xfrm>
        </p:grpSpPr>
        <p:pic>
          <p:nvPicPr>
            <p:cNvPr id="20" name="圖片 58">
              <a:extLst>
                <a:ext uri="{FF2B5EF4-FFF2-40B4-BE49-F238E27FC236}">
                  <a16:creationId xmlns:a16="http://schemas.microsoft.com/office/drawing/2014/main" id="{40C30692-1448-4A96-9179-EABE24CC754B}"/>
                </a:ext>
              </a:extLst>
            </p:cNvPr>
            <p:cNvPicPr>
              <a:picLocks noChangeAspect="1"/>
            </p:cNvPicPr>
            <p:nvPr/>
          </p:nvPicPr>
          <p:blipFill>
            <a:blip r:embed="rId4"/>
            <a:stretch>
              <a:fillRect/>
            </a:stretch>
          </p:blipFill>
          <p:spPr>
            <a:xfrm>
              <a:off x="5343704" y="4646042"/>
              <a:ext cx="806670" cy="795620"/>
            </a:xfrm>
            <a:prstGeom prst="rect">
              <a:avLst/>
            </a:prstGeom>
          </p:spPr>
        </p:pic>
        <mc:AlternateContent xmlns:mc="http://schemas.openxmlformats.org/markup-compatibility/2006" xmlns:a14="http://schemas.microsoft.com/office/drawing/2010/main">
          <mc:Choice Requires="a14">
            <p:sp>
              <p:nvSpPr>
                <p:cNvPr id="21" name="文字方塊 35">
                  <a:extLst>
                    <a:ext uri="{FF2B5EF4-FFF2-40B4-BE49-F238E27FC236}">
                      <a16:creationId xmlns:a16="http://schemas.microsoft.com/office/drawing/2014/main" id="{58D38230-BF10-4E00-834B-764723F0AE88}"/>
                    </a:ext>
                  </a:extLst>
                </p:cNvPr>
                <p:cNvSpPr txBox="1"/>
                <p:nvPr/>
              </p:nvSpPr>
              <p:spPr>
                <a:xfrm>
                  <a:off x="5567840" y="4805034"/>
                  <a:ext cx="407932" cy="461665"/>
                </a:xfrm>
                <a:prstGeom prst="rect">
                  <a:avLst/>
                </a:prstGeom>
                <a:noFill/>
              </p:spPr>
              <p:txBody>
                <a:bodyPr wrap="none" rtlCol="0">
                  <a:spAutoFit/>
                </a:bodyPr>
                <a:lstStyle/>
                <a:p>
                  <a:pPr defTabSz="457200">
                    <a:defRPr/>
                  </a:pPr>
                  <a14:m>
                    <m:oMathPara xmlns:m="http://schemas.openxmlformats.org/officeDocument/2006/math">
                      <m:oMathParaPr>
                        <m:jc m:val="center"/>
                      </m:oMathParaPr>
                      <m:oMath xmlns:m="http://schemas.openxmlformats.org/officeDocument/2006/math">
                        <m:r>
                          <a:rPr lang="en-US" altLang="zh-TW" sz="2400" i="1" smtClean="0">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36" name="文字方塊 35">
                  <a:extLst>
                    <a:ext uri="{FF2B5EF4-FFF2-40B4-BE49-F238E27FC236}">
                      <a16:creationId xmlns:a16="http://schemas.microsoft.com/office/drawing/2014/main" id="{30E6D04C-A5FD-48E2-B79B-F500D2F559B9}"/>
                    </a:ext>
                  </a:extLst>
                </p:cNvPr>
                <p:cNvSpPr txBox="1">
                  <a:spLocks noRot="1" noChangeAspect="1" noMove="1" noResize="1" noEditPoints="1" noAdjustHandles="1" noChangeArrowheads="1" noChangeShapeType="1" noTextEdit="1"/>
                </p:cNvSpPr>
                <p:nvPr/>
              </p:nvSpPr>
              <p:spPr>
                <a:xfrm>
                  <a:off x="5567840" y="4805034"/>
                  <a:ext cx="407932" cy="461665"/>
                </a:xfrm>
                <a:prstGeom prst="rect">
                  <a:avLst/>
                </a:prstGeom>
                <a:blipFill>
                  <a:blip r:embed="rId6"/>
                  <a:stretch>
                    <a:fillRect/>
                  </a:stretch>
                </a:blipFill>
              </p:spPr>
              <p:txBody>
                <a:bodyPr/>
                <a:lstStyle/>
                <a:p>
                  <a:r>
                    <a:rPr lang="zh-TW" altLang="en-US">
                      <a:noFill/>
                    </a:rPr>
                    <a:t> </a:t>
                  </a:r>
                </a:p>
              </p:txBody>
            </p:sp>
          </mc:Fallback>
        </mc:AlternateContent>
      </p:grpSp>
      <p:pic>
        <p:nvPicPr>
          <p:cNvPr id="22" name="圖片 37">
            <a:extLst>
              <a:ext uri="{FF2B5EF4-FFF2-40B4-BE49-F238E27FC236}">
                <a16:creationId xmlns:a16="http://schemas.microsoft.com/office/drawing/2014/main" id="{DEDE5A35-569A-41F5-A421-1DAC90A63B07}"/>
              </a:ext>
            </a:extLst>
          </p:cNvPr>
          <p:cNvPicPr>
            <a:picLocks noChangeAspect="1"/>
          </p:cNvPicPr>
          <p:nvPr/>
        </p:nvPicPr>
        <p:blipFill>
          <a:blip r:embed="rId7"/>
          <a:stretch>
            <a:fillRect/>
          </a:stretch>
        </p:blipFill>
        <p:spPr>
          <a:xfrm>
            <a:off x="7280006" y="2884638"/>
            <a:ext cx="1689824" cy="2050320"/>
          </a:xfrm>
          <a:prstGeom prst="rect">
            <a:avLst/>
          </a:prstGeom>
        </p:spPr>
      </p:pic>
      <p:cxnSp>
        <p:nvCxnSpPr>
          <p:cNvPr id="23" name="直線單箭頭接點 51">
            <a:extLst>
              <a:ext uri="{FF2B5EF4-FFF2-40B4-BE49-F238E27FC236}">
                <a16:creationId xmlns:a16="http://schemas.microsoft.com/office/drawing/2014/main" id="{3F38E9DC-49F9-41BA-A6DA-8B903B7EB7E0}"/>
              </a:ext>
            </a:extLst>
          </p:cNvPr>
          <p:cNvCxnSpPr>
            <a:cxnSpLocks/>
          </p:cNvCxnSpPr>
          <p:nvPr/>
        </p:nvCxnSpPr>
        <p:spPr>
          <a:xfrm>
            <a:off x="7191836" y="3784490"/>
            <a:ext cx="440310" cy="0"/>
          </a:xfrm>
          <a:prstGeom prst="straightConnector1">
            <a:avLst/>
          </a:prstGeom>
          <a:noFill/>
          <a:ln w="57150" cap="flat" cmpd="sng" algn="ctr">
            <a:solidFill>
              <a:sysClr val="windowText" lastClr="000000"/>
            </a:solidFill>
            <a:prstDash val="solid"/>
            <a:miter lim="800000"/>
            <a:tailEnd type="triangle"/>
          </a:ln>
          <a:effectLst/>
        </p:spPr>
      </p:cxnSp>
      <p:pic>
        <p:nvPicPr>
          <p:cNvPr id="24" name="圖片 38">
            <a:extLst>
              <a:ext uri="{FF2B5EF4-FFF2-40B4-BE49-F238E27FC236}">
                <a16:creationId xmlns:a16="http://schemas.microsoft.com/office/drawing/2014/main" id="{92B0EC92-A887-427B-BC39-DBC31DA06002}"/>
              </a:ext>
            </a:extLst>
          </p:cNvPr>
          <p:cNvPicPr>
            <a:picLocks noChangeAspect="1"/>
          </p:cNvPicPr>
          <p:nvPr/>
        </p:nvPicPr>
        <p:blipFill>
          <a:blip r:embed="rId3">
            <a:duotone>
              <a:prstClr val="black"/>
              <a:srgbClr val="4472C4">
                <a:tint val="45000"/>
                <a:satMod val="400000"/>
              </a:srgbClr>
            </a:duotone>
          </a:blip>
          <a:stretch>
            <a:fillRect/>
          </a:stretch>
        </p:blipFill>
        <p:spPr>
          <a:xfrm>
            <a:off x="7256080" y="1178109"/>
            <a:ext cx="1319460" cy="1717956"/>
          </a:xfrm>
          <a:prstGeom prst="rect">
            <a:avLst/>
          </a:prstGeom>
          <a:scene3d>
            <a:camera prst="isometricOffAxis1Left"/>
            <a:lightRig rig="threePt" dir="t"/>
          </a:scene3d>
        </p:spPr>
      </p:pic>
      <p:pic>
        <p:nvPicPr>
          <p:cNvPr id="25" name="圖片 39">
            <a:extLst>
              <a:ext uri="{FF2B5EF4-FFF2-40B4-BE49-F238E27FC236}">
                <a16:creationId xmlns:a16="http://schemas.microsoft.com/office/drawing/2014/main" id="{766B5ED3-0C42-4764-AAF3-6B619483A144}"/>
              </a:ext>
            </a:extLst>
          </p:cNvPr>
          <p:cNvPicPr>
            <a:picLocks noChangeAspect="1"/>
          </p:cNvPicPr>
          <p:nvPr/>
        </p:nvPicPr>
        <p:blipFill>
          <a:blip r:embed="rId3"/>
          <a:stretch>
            <a:fillRect/>
          </a:stretch>
        </p:blipFill>
        <p:spPr>
          <a:xfrm>
            <a:off x="7235378" y="4797434"/>
            <a:ext cx="1319460" cy="1717956"/>
          </a:xfrm>
          <a:prstGeom prst="rect">
            <a:avLst/>
          </a:prstGeom>
          <a:scene3d>
            <a:camera prst="isometricOffAxis1Left"/>
            <a:lightRig rig="threePt" dir="t"/>
          </a:scene3d>
        </p:spPr>
      </p:pic>
      <p:cxnSp>
        <p:nvCxnSpPr>
          <p:cNvPr id="26" name="直線單箭頭接點 40">
            <a:extLst>
              <a:ext uri="{FF2B5EF4-FFF2-40B4-BE49-F238E27FC236}">
                <a16:creationId xmlns:a16="http://schemas.microsoft.com/office/drawing/2014/main" id="{5832A20D-E67C-4278-8203-01A9F902D5EC}"/>
              </a:ext>
            </a:extLst>
          </p:cNvPr>
          <p:cNvCxnSpPr>
            <a:cxnSpLocks/>
            <a:endCxn id="24" idx="2"/>
          </p:cNvCxnSpPr>
          <p:nvPr/>
        </p:nvCxnSpPr>
        <p:spPr>
          <a:xfrm flipH="1" flipV="1">
            <a:off x="7915810" y="2896065"/>
            <a:ext cx="302406" cy="663252"/>
          </a:xfrm>
          <a:prstGeom prst="straightConnector1">
            <a:avLst/>
          </a:prstGeom>
          <a:noFill/>
          <a:ln w="38100" cap="flat" cmpd="sng" algn="ctr">
            <a:solidFill>
              <a:sysClr val="windowText" lastClr="000000"/>
            </a:solidFill>
            <a:prstDash val="sysDot"/>
            <a:miter lim="800000"/>
            <a:tailEnd type="triangle"/>
          </a:ln>
          <a:effectLst/>
        </p:spPr>
      </p:cxnSp>
      <p:cxnSp>
        <p:nvCxnSpPr>
          <p:cNvPr id="27" name="直線單箭頭接點 68">
            <a:extLst>
              <a:ext uri="{FF2B5EF4-FFF2-40B4-BE49-F238E27FC236}">
                <a16:creationId xmlns:a16="http://schemas.microsoft.com/office/drawing/2014/main" id="{B868B623-E5CF-4C23-A341-7556BC72484E}"/>
              </a:ext>
            </a:extLst>
          </p:cNvPr>
          <p:cNvCxnSpPr>
            <a:cxnSpLocks/>
            <a:endCxn id="25" idx="0"/>
          </p:cNvCxnSpPr>
          <p:nvPr/>
        </p:nvCxnSpPr>
        <p:spPr>
          <a:xfrm>
            <a:off x="7698571" y="4168466"/>
            <a:ext cx="196537" cy="628968"/>
          </a:xfrm>
          <a:prstGeom prst="straightConnector1">
            <a:avLst/>
          </a:prstGeom>
          <a:noFill/>
          <a:ln w="38100" cap="flat" cmpd="sng" algn="ctr">
            <a:solidFill>
              <a:sysClr val="windowText" lastClr="000000"/>
            </a:solidFill>
            <a:prstDash val="sysDot"/>
            <a:miter lim="800000"/>
            <a:tailEnd type="triangle"/>
          </a:ln>
          <a:effectLst/>
        </p:spPr>
      </p:cxnSp>
      <p:sp>
        <p:nvSpPr>
          <p:cNvPr id="28" name="投影片編號版面配置區 5">
            <a:extLst>
              <a:ext uri="{FF2B5EF4-FFF2-40B4-BE49-F238E27FC236}">
                <a16:creationId xmlns:a16="http://schemas.microsoft.com/office/drawing/2014/main" id="{4723308A-BF64-4424-9FE5-14075ADBEE7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TW" altLang="en-US" dirty="0">
              <a:solidFill>
                <a:prstClr val="black">
                  <a:tint val="75000"/>
                </a:prstClr>
              </a:solidFill>
              <a:latin typeface="Calibri" panose="020F0502020204030204"/>
              <a:ea typeface="新細明體" panose="02020500000000000000" pitchFamily="18" charset="-120"/>
            </a:endParaRPr>
          </a:p>
        </p:txBody>
      </p:sp>
      <p:pic>
        <p:nvPicPr>
          <p:cNvPr id="29" name="Picture 4" descr="https://github.com/dyelax/Adversarial_Video_Generation/raw/master/Results/Gifs/5_Comparison.gif">
            <a:extLst>
              <a:ext uri="{FF2B5EF4-FFF2-40B4-BE49-F238E27FC236}">
                <a16:creationId xmlns:a16="http://schemas.microsoft.com/office/drawing/2014/main" id="{6AE0F2E6-19D3-4B3C-A283-40D378D5D230}"/>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886780" y="1446959"/>
            <a:ext cx="8201160" cy="4100580"/>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A2F0A95-3490-44BB-8712-6E94DA319611}"/>
              </a:ext>
            </a:extLst>
          </p:cNvPr>
          <p:cNvSpPr/>
          <p:nvPr/>
        </p:nvSpPr>
        <p:spPr>
          <a:xfrm>
            <a:off x="-2995961" y="1335219"/>
            <a:ext cx="3629312" cy="472017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7477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176B7C24-1417-4B95-AA91-2CD573E7B2C1}"/>
              </a:ext>
            </a:extLst>
          </p:cNvPr>
          <p:cNvSpPr txBox="1">
            <a:spLocks/>
          </p:cNvSpPr>
          <p:nvPr/>
        </p:nvSpPr>
        <p:spPr>
          <a:xfrm>
            <a:off x="1257300" y="27402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Why distribution?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內容版面配置區 2">
            <a:extLst>
              <a:ext uri="{FF2B5EF4-FFF2-40B4-BE49-F238E27FC236}">
                <a16:creationId xmlns:a16="http://schemas.microsoft.com/office/drawing/2014/main" id="{64814FC7-615D-463D-864C-F06F3A2B0D1E}"/>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Especially for the tasks needs “</a:t>
            </a:r>
            <a:r>
              <a:rPr kumimoji="0" lang="en-US" altLang="zh-TW" sz="2800" b="0" i="1"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creativity</a:t>
            </a:r>
            <a:r>
              <a:rPr kumimoji="0" lang="en-US" altLang="zh-TW"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sp>
        <p:nvSpPr>
          <p:cNvPr id="8" name="矩形: 圓角 3">
            <a:extLst>
              <a:ext uri="{FF2B5EF4-FFF2-40B4-BE49-F238E27FC236}">
                <a16:creationId xmlns:a16="http://schemas.microsoft.com/office/drawing/2014/main" id="{53D1A035-0351-4789-B80E-AA0955C59973}"/>
              </a:ext>
            </a:extLst>
          </p:cNvPr>
          <p:cNvSpPr/>
          <p:nvPr/>
        </p:nvSpPr>
        <p:spPr>
          <a:xfrm>
            <a:off x="3401089" y="3079037"/>
            <a:ext cx="1557718" cy="896889"/>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Network</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 name="直線單箭頭接點 4">
            <a:extLst>
              <a:ext uri="{FF2B5EF4-FFF2-40B4-BE49-F238E27FC236}">
                <a16:creationId xmlns:a16="http://schemas.microsoft.com/office/drawing/2014/main" id="{852A971F-9ED0-4CF8-8E39-08427A31CF0C}"/>
              </a:ext>
            </a:extLst>
          </p:cNvPr>
          <p:cNvCxnSpPr>
            <a:cxnSpLocks/>
          </p:cNvCxnSpPr>
          <p:nvPr/>
        </p:nvCxnSpPr>
        <p:spPr>
          <a:xfrm>
            <a:off x="2808361" y="3531438"/>
            <a:ext cx="549186" cy="0"/>
          </a:xfrm>
          <a:prstGeom prst="straightConnector1">
            <a:avLst/>
          </a:prstGeom>
          <a:noFill/>
          <a:ln w="57150" cap="flat" cmpd="sng" algn="ctr">
            <a:solidFill>
              <a:sysClr val="windowText" lastClr="000000"/>
            </a:solidFill>
            <a:prstDash val="solid"/>
            <a:miter lim="800000"/>
            <a:tailEnd type="triangle"/>
          </a:ln>
          <a:effectLst/>
        </p:spPr>
      </p:cxnSp>
      <p:sp>
        <p:nvSpPr>
          <p:cNvPr id="10" name="文字方塊 6">
            <a:extLst>
              <a:ext uri="{FF2B5EF4-FFF2-40B4-BE49-F238E27FC236}">
                <a16:creationId xmlns:a16="http://schemas.microsoft.com/office/drawing/2014/main" id="{51C20186-C08F-407B-A486-3DA5D82C8044}"/>
              </a:ext>
            </a:extLst>
          </p:cNvPr>
          <p:cNvSpPr txBox="1"/>
          <p:nvPr/>
        </p:nvSpPr>
        <p:spPr>
          <a:xfrm>
            <a:off x="512534" y="3130454"/>
            <a:ext cx="2223068" cy="830997"/>
          </a:xfrm>
          <a:prstGeom prst="rect">
            <a:avLst/>
          </a:prstGeom>
          <a:noFill/>
        </p:spPr>
        <p:txBody>
          <a:bodyPr wrap="square" rtlCol="0">
            <a:spAutoFit/>
          </a:bodyPr>
          <a:lstStyle/>
          <a:p>
            <a:pPr algn="r" defTabSz="457200"/>
            <a:r>
              <a:rPr lang="en-US" altLang="zh-TW" sz="2400" dirty="0">
                <a:solidFill>
                  <a:prstClr val="black"/>
                </a:solidFill>
                <a:latin typeface="Calibri" panose="020F0502020204030204"/>
                <a:ea typeface="新細明體" panose="02020500000000000000" pitchFamily="18" charset="-120"/>
              </a:rPr>
              <a:t>Character </a:t>
            </a:r>
          </a:p>
          <a:p>
            <a:pPr algn="r" defTabSz="457200"/>
            <a:r>
              <a:rPr lang="en-US" altLang="zh-TW" sz="2400" dirty="0">
                <a:solidFill>
                  <a:prstClr val="black"/>
                </a:solidFill>
                <a:latin typeface="Calibri" panose="020F0502020204030204"/>
                <a:ea typeface="新細明體" panose="02020500000000000000" pitchFamily="18" charset="-120"/>
              </a:rPr>
              <a:t>with red eyes</a:t>
            </a:r>
            <a:endParaRPr lang="zh-TW" altLang="en-US" sz="2400" dirty="0">
              <a:solidFill>
                <a:prstClr val="black"/>
              </a:solidFill>
              <a:latin typeface="Calibri" panose="020F0502020204030204"/>
              <a:ea typeface="新細明體" panose="02020500000000000000" pitchFamily="18" charset="-120"/>
            </a:endParaRPr>
          </a:p>
        </p:txBody>
      </p:sp>
      <p:sp>
        <p:nvSpPr>
          <p:cNvPr id="11" name="文字方塊 7">
            <a:extLst>
              <a:ext uri="{FF2B5EF4-FFF2-40B4-BE49-F238E27FC236}">
                <a16:creationId xmlns:a16="http://schemas.microsoft.com/office/drawing/2014/main" id="{86980C43-273A-45A1-88DC-927D0E6DF2CD}"/>
              </a:ext>
            </a:extLst>
          </p:cNvPr>
          <p:cNvSpPr txBox="1"/>
          <p:nvPr/>
        </p:nvSpPr>
        <p:spPr>
          <a:xfrm>
            <a:off x="512534" y="2424179"/>
            <a:ext cx="1557718" cy="523220"/>
          </a:xfrm>
          <a:prstGeom prst="rect">
            <a:avLst/>
          </a:prstGeom>
          <a:noFill/>
        </p:spPr>
        <p:txBody>
          <a:bodyPr wrap="square" rtlCol="0">
            <a:spAutoFit/>
          </a:bodyPr>
          <a:lstStyle/>
          <a:p>
            <a:pPr defTabSz="457200"/>
            <a:r>
              <a:rPr lang="en-US" altLang="zh-TW" sz="2800" b="1" i="1" u="sng" dirty="0">
                <a:solidFill>
                  <a:srgbClr val="C00000"/>
                </a:solidFill>
                <a:latin typeface="Calibri" panose="020F0502020204030204"/>
                <a:ea typeface="新細明體" panose="02020500000000000000" pitchFamily="18" charset="-120"/>
              </a:rPr>
              <a:t>Drawing</a:t>
            </a:r>
            <a:r>
              <a:rPr lang="en-US" altLang="zh-TW" sz="2800" b="1" i="1" u="sng" dirty="0">
                <a:solidFill>
                  <a:prstClr val="black"/>
                </a:solidFill>
                <a:latin typeface="Calibri" panose="020F0502020204030204"/>
                <a:ea typeface="新細明體" panose="02020500000000000000" pitchFamily="18" charset="-120"/>
              </a:rPr>
              <a:t> </a:t>
            </a:r>
            <a:endParaRPr lang="zh-TW" altLang="en-US" sz="2800" b="1" i="1" u="sng" dirty="0">
              <a:solidFill>
                <a:prstClr val="black"/>
              </a:solidFill>
              <a:latin typeface="Calibri" panose="020F0502020204030204"/>
              <a:ea typeface="新細明體" panose="02020500000000000000" pitchFamily="18" charset="-120"/>
            </a:endParaRPr>
          </a:p>
        </p:txBody>
      </p:sp>
      <p:sp>
        <p:nvSpPr>
          <p:cNvPr id="12" name="文字方塊 8">
            <a:extLst>
              <a:ext uri="{FF2B5EF4-FFF2-40B4-BE49-F238E27FC236}">
                <a16:creationId xmlns:a16="http://schemas.microsoft.com/office/drawing/2014/main" id="{B40CF6E3-A18D-4EA8-A3BE-4750021A05F7}"/>
              </a:ext>
            </a:extLst>
          </p:cNvPr>
          <p:cNvSpPr txBox="1"/>
          <p:nvPr/>
        </p:nvSpPr>
        <p:spPr>
          <a:xfrm>
            <a:off x="585104" y="4354977"/>
            <a:ext cx="1557718" cy="523220"/>
          </a:xfrm>
          <a:prstGeom prst="rect">
            <a:avLst/>
          </a:prstGeom>
          <a:noFill/>
        </p:spPr>
        <p:txBody>
          <a:bodyPr wrap="square" rtlCol="0">
            <a:spAutoFit/>
          </a:bodyPr>
          <a:lstStyle/>
          <a:p>
            <a:pPr defTabSz="457200"/>
            <a:r>
              <a:rPr lang="en-US" altLang="zh-TW" sz="2800" b="1" i="1" u="sng" dirty="0">
                <a:solidFill>
                  <a:srgbClr val="C00000"/>
                </a:solidFill>
                <a:latin typeface="Calibri" panose="020F0502020204030204"/>
                <a:ea typeface="新細明體" panose="02020500000000000000" pitchFamily="18" charset="-120"/>
              </a:rPr>
              <a:t>Chatbot</a:t>
            </a:r>
            <a:r>
              <a:rPr lang="en-US" altLang="zh-TW" sz="2800" b="1" i="1" u="sng" dirty="0">
                <a:solidFill>
                  <a:prstClr val="black"/>
                </a:solidFill>
                <a:latin typeface="Calibri" panose="020F0502020204030204"/>
                <a:ea typeface="新細明體" panose="02020500000000000000" pitchFamily="18" charset="-120"/>
              </a:rPr>
              <a:t> </a:t>
            </a:r>
            <a:endParaRPr lang="zh-TW" altLang="en-US" sz="2800" b="1" i="1" u="sng" dirty="0">
              <a:solidFill>
                <a:prstClr val="black"/>
              </a:solidFill>
              <a:latin typeface="Calibri" panose="020F0502020204030204"/>
              <a:ea typeface="新細明體" panose="02020500000000000000" pitchFamily="18" charset="-120"/>
            </a:endParaRPr>
          </a:p>
        </p:txBody>
      </p:sp>
      <p:cxnSp>
        <p:nvCxnSpPr>
          <p:cNvPr id="13" name="直線單箭頭接點 11">
            <a:extLst>
              <a:ext uri="{FF2B5EF4-FFF2-40B4-BE49-F238E27FC236}">
                <a16:creationId xmlns:a16="http://schemas.microsoft.com/office/drawing/2014/main" id="{D2B84E61-DC72-4F9D-AAFF-2B9E61AFA7B5}"/>
              </a:ext>
            </a:extLst>
          </p:cNvPr>
          <p:cNvCxnSpPr>
            <a:cxnSpLocks/>
          </p:cNvCxnSpPr>
          <p:nvPr/>
        </p:nvCxnSpPr>
        <p:spPr>
          <a:xfrm>
            <a:off x="4978249" y="3538696"/>
            <a:ext cx="549186" cy="0"/>
          </a:xfrm>
          <a:prstGeom prst="straightConnector1">
            <a:avLst/>
          </a:prstGeom>
          <a:noFill/>
          <a:ln w="57150" cap="flat" cmpd="sng" algn="ctr">
            <a:solidFill>
              <a:sysClr val="windowText" lastClr="000000"/>
            </a:solidFill>
            <a:prstDash val="solid"/>
            <a:miter lim="800000"/>
            <a:tailEnd type="triangle"/>
          </a:ln>
          <a:effectLst/>
        </p:spPr>
      </p:cxnSp>
      <p:pic>
        <p:nvPicPr>
          <p:cNvPr id="14" name="Picture 2" descr="輝夜姬想讓人告白- 輝夜姬想讓人告白a changé sa photo de profil. | Facebook">
            <a:extLst>
              <a:ext uri="{FF2B5EF4-FFF2-40B4-BE49-F238E27FC236}">
                <a16:creationId xmlns:a16="http://schemas.microsoft.com/office/drawing/2014/main" id="{19641794-79D0-4F95-A2BE-FF8CB1511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051" y="2823134"/>
            <a:ext cx="1412089" cy="141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獵人暗黑大陸篇大綱（至380話）--等了多年，酷拉皮卡終於當上主角@ 亞特的動漫花園:: 痞客邦::">
            <a:extLst>
              <a:ext uri="{FF2B5EF4-FFF2-40B4-BE49-F238E27FC236}">
                <a16:creationId xmlns:a16="http://schemas.microsoft.com/office/drawing/2014/main" id="{08FD4E88-B44C-4DA1-BF50-743F573AEA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3095" y="2823134"/>
            <a:ext cx="1643760" cy="1412089"/>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圓角 14">
            <a:extLst>
              <a:ext uri="{FF2B5EF4-FFF2-40B4-BE49-F238E27FC236}">
                <a16:creationId xmlns:a16="http://schemas.microsoft.com/office/drawing/2014/main" id="{08CDCBF4-FD27-44CF-AE79-1B4C176A09C1}"/>
              </a:ext>
            </a:extLst>
          </p:cNvPr>
          <p:cNvSpPr/>
          <p:nvPr/>
        </p:nvSpPr>
        <p:spPr>
          <a:xfrm>
            <a:off x="3415603" y="5016768"/>
            <a:ext cx="1557718" cy="896889"/>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Network</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7" name="直線單箭頭接點 15">
            <a:extLst>
              <a:ext uri="{FF2B5EF4-FFF2-40B4-BE49-F238E27FC236}">
                <a16:creationId xmlns:a16="http://schemas.microsoft.com/office/drawing/2014/main" id="{5C8EE437-5ABB-44DF-8751-EFBC180C57B6}"/>
              </a:ext>
            </a:extLst>
          </p:cNvPr>
          <p:cNvCxnSpPr>
            <a:cxnSpLocks/>
          </p:cNvCxnSpPr>
          <p:nvPr/>
        </p:nvCxnSpPr>
        <p:spPr>
          <a:xfrm>
            <a:off x="2822875" y="5469169"/>
            <a:ext cx="549186" cy="0"/>
          </a:xfrm>
          <a:prstGeom prst="straightConnector1">
            <a:avLst/>
          </a:prstGeom>
          <a:noFill/>
          <a:ln w="57150" cap="flat" cmpd="sng" algn="ctr">
            <a:solidFill>
              <a:sysClr val="windowText" lastClr="000000"/>
            </a:solidFill>
            <a:prstDash val="solid"/>
            <a:miter lim="800000"/>
            <a:tailEnd type="triangle"/>
          </a:ln>
          <a:effectLst/>
        </p:spPr>
      </p:cxnSp>
      <p:sp>
        <p:nvSpPr>
          <p:cNvPr id="18" name="文字方塊 16">
            <a:extLst>
              <a:ext uri="{FF2B5EF4-FFF2-40B4-BE49-F238E27FC236}">
                <a16:creationId xmlns:a16="http://schemas.microsoft.com/office/drawing/2014/main" id="{DBB71E54-F134-4B60-997D-95EC515D927B}"/>
              </a:ext>
            </a:extLst>
          </p:cNvPr>
          <p:cNvSpPr txBox="1"/>
          <p:nvPr/>
        </p:nvSpPr>
        <p:spPr>
          <a:xfrm>
            <a:off x="788306" y="5068185"/>
            <a:ext cx="2223068" cy="830997"/>
          </a:xfrm>
          <a:prstGeom prst="rect">
            <a:avLst/>
          </a:prstGeom>
          <a:noFill/>
        </p:spPr>
        <p:txBody>
          <a:bodyPr wrap="square" rtlCol="0">
            <a:spAutoFit/>
          </a:bodyPr>
          <a:lstStyle/>
          <a:p>
            <a:pPr defTabSz="457200"/>
            <a:r>
              <a:rPr lang="zh-CN" altLang="en-US" sz="2400" dirty="0">
                <a:solidFill>
                  <a:prstClr val="black"/>
                </a:solidFill>
                <a:latin typeface="宋体" panose="02010600030101010101" pitchFamily="2" charset="-122"/>
                <a:ea typeface="宋体" panose="02010600030101010101" pitchFamily="2" charset="-122"/>
              </a:rPr>
              <a:t>你知道什么是人工智能吗</a:t>
            </a:r>
            <a:endParaRPr lang="zh-TW" altLang="en-US" sz="2400" dirty="0">
              <a:solidFill>
                <a:prstClr val="black"/>
              </a:solidFill>
              <a:latin typeface="宋体" panose="02010600030101010101" pitchFamily="2" charset="-122"/>
              <a:ea typeface="宋体" panose="02010600030101010101" pitchFamily="2" charset="-122"/>
            </a:endParaRPr>
          </a:p>
        </p:txBody>
      </p:sp>
      <p:cxnSp>
        <p:nvCxnSpPr>
          <p:cNvPr id="19" name="直線單箭頭接點 17">
            <a:extLst>
              <a:ext uri="{FF2B5EF4-FFF2-40B4-BE49-F238E27FC236}">
                <a16:creationId xmlns:a16="http://schemas.microsoft.com/office/drawing/2014/main" id="{D1A9CF36-E394-4AEB-9981-61096F6DED5B}"/>
              </a:ext>
            </a:extLst>
          </p:cNvPr>
          <p:cNvCxnSpPr>
            <a:cxnSpLocks/>
          </p:cNvCxnSpPr>
          <p:nvPr/>
        </p:nvCxnSpPr>
        <p:spPr>
          <a:xfrm flipV="1">
            <a:off x="4992763" y="5181600"/>
            <a:ext cx="450093" cy="294827"/>
          </a:xfrm>
          <a:prstGeom prst="straightConnector1">
            <a:avLst/>
          </a:prstGeom>
          <a:noFill/>
          <a:ln w="57150" cap="flat" cmpd="sng" algn="ctr">
            <a:solidFill>
              <a:sysClr val="windowText" lastClr="000000"/>
            </a:solidFill>
            <a:prstDash val="solid"/>
            <a:miter lim="800000"/>
            <a:tailEnd type="triangle"/>
          </a:ln>
          <a:effectLst/>
        </p:spPr>
      </p:cxnSp>
      <p:cxnSp>
        <p:nvCxnSpPr>
          <p:cNvPr id="20" name="直線單箭頭接點 19">
            <a:extLst>
              <a:ext uri="{FF2B5EF4-FFF2-40B4-BE49-F238E27FC236}">
                <a16:creationId xmlns:a16="http://schemas.microsoft.com/office/drawing/2014/main" id="{45DD73CA-15A4-40D3-9C1C-36B18AA36CFA}"/>
              </a:ext>
            </a:extLst>
          </p:cNvPr>
          <p:cNvCxnSpPr>
            <a:cxnSpLocks/>
          </p:cNvCxnSpPr>
          <p:nvPr/>
        </p:nvCxnSpPr>
        <p:spPr>
          <a:xfrm>
            <a:off x="4987835" y="5531867"/>
            <a:ext cx="450093" cy="294827"/>
          </a:xfrm>
          <a:prstGeom prst="straightConnector1">
            <a:avLst/>
          </a:prstGeom>
          <a:noFill/>
          <a:ln w="57150" cap="flat" cmpd="sng" algn="ctr">
            <a:solidFill>
              <a:sysClr val="windowText" lastClr="000000"/>
            </a:solidFill>
            <a:prstDash val="solid"/>
            <a:miter lim="800000"/>
            <a:tailEnd type="triangle"/>
          </a:ln>
          <a:effectLst/>
        </p:spPr>
      </p:cxnSp>
      <p:sp>
        <p:nvSpPr>
          <p:cNvPr id="21" name="文字方塊 20">
            <a:extLst>
              <a:ext uri="{FF2B5EF4-FFF2-40B4-BE49-F238E27FC236}">
                <a16:creationId xmlns:a16="http://schemas.microsoft.com/office/drawing/2014/main" id="{3EC03D10-882D-4667-9603-60B192805C00}"/>
              </a:ext>
            </a:extLst>
          </p:cNvPr>
          <p:cNvSpPr txBox="1"/>
          <p:nvPr/>
        </p:nvSpPr>
        <p:spPr>
          <a:xfrm>
            <a:off x="5452442" y="4709389"/>
            <a:ext cx="3691558" cy="707886"/>
          </a:xfrm>
          <a:prstGeom prst="rect">
            <a:avLst/>
          </a:prstGeom>
          <a:noFill/>
        </p:spPr>
        <p:txBody>
          <a:bodyPr wrap="square" rtlCol="0">
            <a:spAutoFit/>
          </a:bodyPr>
          <a:lstStyle/>
          <a:p>
            <a:pPr defTabSz="457200"/>
            <a:r>
              <a:rPr lang="zh-CN" altLang="en-US" sz="2000" dirty="0">
                <a:solidFill>
                  <a:prstClr val="black"/>
                </a:solidFill>
                <a:latin typeface="宋体" panose="02010600030101010101" pitchFamily="2" charset="-122"/>
                <a:ea typeface="宋体" panose="02010600030101010101" pitchFamily="2" charset="-122"/>
              </a:rPr>
              <a:t>它是研究使计算机模拟人的思维过程和智能行为的学科</a:t>
            </a:r>
            <a:endParaRPr lang="zh-TW" altLang="en-US" sz="2000" dirty="0">
              <a:solidFill>
                <a:prstClr val="black"/>
              </a:solidFill>
              <a:latin typeface="宋体" panose="02010600030101010101" pitchFamily="2" charset="-122"/>
              <a:ea typeface="宋体" panose="02010600030101010101" pitchFamily="2" charset="-122"/>
            </a:endParaRPr>
          </a:p>
        </p:txBody>
      </p:sp>
      <p:sp>
        <p:nvSpPr>
          <p:cNvPr id="24" name="文字方塊 9">
            <a:extLst>
              <a:ext uri="{FF2B5EF4-FFF2-40B4-BE49-F238E27FC236}">
                <a16:creationId xmlns:a16="http://schemas.microsoft.com/office/drawing/2014/main" id="{AF25F28F-DFD9-493A-B78B-9AE786060C8A}"/>
              </a:ext>
            </a:extLst>
          </p:cNvPr>
          <p:cNvSpPr txBox="1"/>
          <p:nvPr/>
        </p:nvSpPr>
        <p:spPr>
          <a:xfrm>
            <a:off x="4013200" y="1404158"/>
            <a:ext cx="5130800"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(The same input has different outputs.)</a:t>
            </a:r>
            <a:endParaRPr lang="zh-TW" altLang="en-US" sz="2400" dirty="0">
              <a:solidFill>
                <a:prstClr val="black"/>
              </a:solidFill>
              <a:latin typeface="Calibri" panose="020F0502020204030204"/>
              <a:ea typeface="新細明體" panose="02020500000000000000" pitchFamily="18" charset="-120"/>
            </a:endParaRPr>
          </a:p>
        </p:txBody>
      </p:sp>
      <p:sp>
        <p:nvSpPr>
          <p:cNvPr id="25" name="文字方塊 20">
            <a:extLst>
              <a:ext uri="{FF2B5EF4-FFF2-40B4-BE49-F238E27FC236}">
                <a16:creationId xmlns:a16="http://schemas.microsoft.com/office/drawing/2014/main" id="{A935558F-6DCD-4C42-A99F-72D2D1CD44D4}"/>
              </a:ext>
            </a:extLst>
          </p:cNvPr>
          <p:cNvSpPr txBox="1"/>
          <p:nvPr/>
        </p:nvSpPr>
        <p:spPr>
          <a:xfrm>
            <a:off x="5434284" y="5561444"/>
            <a:ext cx="3691558" cy="707886"/>
          </a:xfrm>
          <a:prstGeom prst="rect">
            <a:avLst/>
          </a:prstGeom>
          <a:noFill/>
        </p:spPr>
        <p:txBody>
          <a:bodyPr wrap="square" rtlCol="0">
            <a:spAutoFit/>
          </a:bodyPr>
          <a:lstStyle/>
          <a:p>
            <a:pPr defTabSz="457200"/>
            <a:r>
              <a:rPr lang="zh-CN" altLang="en-US" sz="2000" dirty="0">
                <a:solidFill>
                  <a:prstClr val="black"/>
                </a:solidFill>
                <a:latin typeface="宋体" panose="02010600030101010101" pitchFamily="2" charset="-122"/>
                <a:ea typeface="宋体" panose="02010600030101010101" pitchFamily="2" charset="-122"/>
              </a:rPr>
              <a:t>它是关于怎样表示知识以及怎样获得知识并使用知识的科学</a:t>
            </a:r>
            <a:endParaRPr lang="zh-TW" altLang="en-US" sz="2000" dirty="0">
              <a:solidFill>
                <a:prstClr val="black"/>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29718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P spid="16" grpId="0" animBg="1"/>
      <p:bldP spid="18" grpId="0"/>
      <p:bldP spid="21"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054736AF-CF31-4827-87D5-F9A619DBDF96}"/>
              </a:ext>
            </a:extLst>
          </p:cNvPr>
          <p:cNvSpPr txBox="1">
            <a:spLocks/>
          </p:cNvSpPr>
          <p:nvPr/>
        </p:nvSpPr>
        <p:spPr>
          <a:xfrm>
            <a:off x="1257300" y="22860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a:ln>
                  <a:noFill/>
                </a:ln>
                <a:solidFill>
                  <a:sysClr val="windowText" lastClr="000000"/>
                </a:solidFill>
                <a:effectLst/>
                <a:uLnTx/>
                <a:uFillTx/>
                <a:latin typeface="Calibri Light" panose="020F0302020204030204"/>
                <a:ea typeface="新細明體" panose="02020500000000000000" pitchFamily="18" charset="-120"/>
                <a:cs typeface="+mj-cs"/>
              </a:rPr>
              <a:t>GAN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內容版面配置區 2">
            <a:extLst>
              <a:ext uri="{FF2B5EF4-FFF2-40B4-BE49-F238E27FC236}">
                <a16:creationId xmlns:a16="http://schemas.microsoft.com/office/drawing/2014/main" id="{80FAB99A-D82C-4A41-9119-9BC20E5BB6BF}"/>
              </a:ext>
            </a:extLst>
          </p:cNvPr>
          <p:cNvSpPr txBox="1">
            <a:spLocks/>
          </p:cNvSpPr>
          <p:nvPr/>
        </p:nvSpPr>
        <p:spPr>
          <a:xfrm>
            <a:off x="1257300" y="38335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  How to pronounce “GAN”?</a:t>
            </a: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pic>
        <p:nvPicPr>
          <p:cNvPr id="8" name="translate_tts">
            <a:hlinkClick r:id="" action="ppaction://media"/>
            <a:extLst>
              <a:ext uri="{FF2B5EF4-FFF2-40B4-BE49-F238E27FC236}">
                <a16:creationId xmlns:a16="http://schemas.microsoft.com/office/drawing/2014/main" id="{2937F348-6335-458A-9AC6-076ADA13E8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93874" y="4724623"/>
            <a:ext cx="609600" cy="609600"/>
          </a:xfrm>
          <a:prstGeom prst="rect">
            <a:avLst/>
          </a:prstGeom>
        </p:spPr>
      </p:pic>
      <p:sp>
        <p:nvSpPr>
          <p:cNvPr id="2" name="文本框 1">
            <a:extLst>
              <a:ext uri="{FF2B5EF4-FFF2-40B4-BE49-F238E27FC236}">
                <a16:creationId xmlns:a16="http://schemas.microsoft.com/office/drawing/2014/main" id="{32377643-9FD7-4624-8D30-59F7ACCE8A3B}"/>
              </a:ext>
            </a:extLst>
          </p:cNvPr>
          <p:cNvSpPr txBox="1"/>
          <p:nvPr/>
        </p:nvSpPr>
        <p:spPr>
          <a:xfrm>
            <a:off x="1177787" y="1639417"/>
            <a:ext cx="6241774"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Generative Model</a:t>
            </a:r>
          </a:p>
          <a:p>
            <a:r>
              <a:rPr lang="en-US" altLang="zh-CN" sz="2800" dirty="0"/>
              <a:t>      </a:t>
            </a:r>
          </a:p>
          <a:p>
            <a:r>
              <a:rPr lang="en-US" altLang="zh-CN" sz="2800" dirty="0"/>
              <a:t>     </a:t>
            </a:r>
            <a:r>
              <a:rPr lang="en-US" altLang="zh-CN" sz="2400" dirty="0"/>
              <a:t>Generative Adversarial Network (GAN)</a:t>
            </a:r>
            <a:endParaRPr lang="zh-CN" altLang="en-US" sz="2800" dirty="0"/>
          </a:p>
        </p:txBody>
      </p:sp>
    </p:spTree>
    <p:extLst>
      <p:ext uri="{BB962C8B-B14F-4D97-AF65-F5344CB8AC3E}">
        <p14:creationId xmlns:p14="http://schemas.microsoft.com/office/powerpoint/2010/main" val="318936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60"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60"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8"/>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圖片 36">
            <a:extLst>
              <a:ext uri="{FF2B5EF4-FFF2-40B4-BE49-F238E27FC236}">
                <a16:creationId xmlns:a16="http://schemas.microsoft.com/office/drawing/2014/main" id="{71B3BA26-ABCF-4C10-AD11-253701B03794}"/>
              </a:ext>
            </a:extLst>
          </p:cNvPr>
          <p:cNvPicPr>
            <a:picLocks noChangeAspect="1"/>
          </p:cNvPicPr>
          <p:nvPr/>
        </p:nvPicPr>
        <p:blipFill>
          <a:blip r:embed="rId3"/>
          <a:stretch>
            <a:fillRect/>
          </a:stretch>
        </p:blipFill>
        <p:spPr>
          <a:xfrm>
            <a:off x="1134753" y="4613763"/>
            <a:ext cx="1403884" cy="1384654"/>
          </a:xfrm>
          <a:prstGeom prst="rect">
            <a:avLst/>
          </a:prstGeom>
        </p:spPr>
      </p:pic>
      <p:pic>
        <p:nvPicPr>
          <p:cNvPr id="7" name="圖片 60">
            <a:extLst>
              <a:ext uri="{FF2B5EF4-FFF2-40B4-BE49-F238E27FC236}">
                <a16:creationId xmlns:a16="http://schemas.microsoft.com/office/drawing/2014/main" id="{534DB454-486E-4A7E-9A85-870AD168889F}"/>
              </a:ext>
            </a:extLst>
          </p:cNvPr>
          <p:cNvPicPr>
            <a:picLocks noChangeAspect="1"/>
          </p:cNvPicPr>
          <p:nvPr/>
        </p:nvPicPr>
        <p:blipFill>
          <a:blip r:embed="rId4"/>
          <a:stretch>
            <a:fillRect/>
          </a:stretch>
        </p:blipFill>
        <p:spPr>
          <a:xfrm>
            <a:off x="5762651" y="2834022"/>
            <a:ext cx="2564797" cy="3111954"/>
          </a:xfrm>
          <a:prstGeom prst="rect">
            <a:avLst/>
          </a:prstGeom>
        </p:spPr>
      </p:pic>
      <p:sp>
        <p:nvSpPr>
          <p:cNvPr id="8" name="標題 1">
            <a:extLst>
              <a:ext uri="{FF2B5EF4-FFF2-40B4-BE49-F238E27FC236}">
                <a16:creationId xmlns:a16="http://schemas.microsoft.com/office/drawing/2014/main" id="{58F2FBD8-ED01-45CC-A916-D3F768959A64}"/>
              </a:ext>
            </a:extLst>
          </p:cNvPr>
          <p:cNvSpPr txBox="1">
            <a:spLocks/>
          </p:cNvSpPr>
          <p:nvPr/>
        </p:nvSpPr>
        <p:spPr>
          <a:xfrm>
            <a:off x="1134753" y="37304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Anime Face Generation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內容版面配置區 2">
            <a:extLst>
              <a:ext uri="{FF2B5EF4-FFF2-40B4-BE49-F238E27FC236}">
                <a16:creationId xmlns:a16="http://schemas.microsoft.com/office/drawing/2014/main" id="{2A19C423-9F3B-403E-BDF9-1B484C746DF9}"/>
              </a:ext>
            </a:extLst>
          </p:cNvPr>
          <p:cNvSpPr txBox="1">
            <a:spLocks/>
          </p:cNvSpPr>
          <p:nvPr/>
        </p:nvSpPr>
        <p:spPr>
          <a:xfrm>
            <a:off x="628650" y="1676107"/>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rPr>
              <a:t>Unconditional generation </a:t>
            </a:r>
            <a:endParaRPr kumimoji="0" lang="zh-TW" altLang="en-US" sz="2800" b="0" i="0" u="none" strike="noStrike" kern="120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sp>
        <p:nvSpPr>
          <p:cNvPr id="10" name="矩形: 圓角 8">
            <a:extLst>
              <a:ext uri="{FF2B5EF4-FFF2-40B4-BE49-F238E27FC236}">
                <a16:creationId xmlns:a16="http://schemas.microsoft.com/office/drawing/2014/main" id="{B6BEC660-79BF-4740-BE30-4BABC1C3F221}"/>
              </a:ext>
            </a:extLst>
          </p:cNvPr>
          <p:cNvSpPr/>
          <p:nvPr/>
        </p:nvSpPr>
        <p:spPr>
          <a:xfrm>
            <a:off x="3274263" y="3482016"/>
            <a:ext cx="1853632" cy="1125578"/>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Generator</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 name="直線單箭頭接點 42">
            <a:extLst>
              <a:ext uri="{FF2B5EF4-FFF2-40B4-BE49-F238E27FC236}">
                <a16:creationId xmlns:a16="http://schemas.microsoft.com/office/drawing/2014/main" id="{3F66D87B-E34B-4B9C-A5A6-521E74AB7403}"/>
              </a:ext>
            </a:extLst>
          </p:cNvPr>
          <p:cNvCxnSpPr>
            <a:cxnSpLocks/>
          </p:cNvCxnSpPr>
          <p:nvPr/>
        </p:nvCxnSpPr>
        <p:spPr>
          <a:xfrm>
            <a:off x="2516144" y="2931882"/>
            <a:ext cx="836393" cy="584179"/>
          </a:xfrm>
          <a:prstGeom prst="straightConnector1">
            <a:avLst/>
          </a:prstGeom>
          <a:noFill/>
          <a:ln w="57150" cap="flat" cmpd="sng" algn="ctr">
            <a:solidFill>
              <a:sysClr val="windowText" lastClr="000000"/>
            </a:solidFill>
            <a:prstDash val="solid"/>
            <a:miter lim="800000"/>
            <a:tailEnd type="triangle"/>
          </a:ln>
          <a:effectLst/>
        </p:spPr>
      </p:cxnSp>
      <p:cxnSp>
        <p:nvCxnSpPr>
          <p:cNvPr id="12" name="直線單箭頭接點 43">
            <a:extLst>
              <a:ext uri="{FF2B5EF4-FFF2-40B4-BE49-F238E27FC236}">
                <a16:creationId xmlns:a16="http://schemas.microsoft.com/office/drawing/2014/main" id="{DD90ACCE-6B6C-4275-88D5-0783DE1E5916}"/>
              </a:ext>
            </a:extLst>
          </p:cNvPr>
          <p:cNvCxnSpPr>
            <a:cxnSpLocks/>
          </p:cNvCxnSpPr>
          <p:nvPr/>
        </p:nvCxnSpPr>
        <p:spPr>
          <a:xfrm>
            <a:off x="5214542" y="4045665"/>
            <a:ext cx="684229" cy="0"/>
          </a:xfrm>
          <a:prstGeom prst="straightConnector1">
            <a:avLst/>
          </a:prstGeom>
          <a:noFill/>
          <a:ln w="57150" cap="flat" cmpd="sng" algn="ctr">
            <a:solidFill>
              <a:sysClr val="windowText" lastClr="000000"/>
            </a:solidFill>
            <a:prstDash val="solid"/>
            <a:miter lim="800000"/>
            <a:tailEnd type="triangle"/>
          </a:ln>
          <a:effectLst/>
        </p:spPr>
      </p:cxnSp>
      <p:grpSp>
        <p:nvGrpSpPr>
          <p:cNvPr id="13" name="群組 13">
            <a:extLst>
              <a:ext uri="{FF2B5EF4-FFF2-40B4-BE49-F238E27FC236}">
                <a16:creationId xmlns:a16="http://schemas.microsoft.com/office/drawing/2014/main" id="{F16A6DCC-3B22-4CEF-A0D1-A16C3C77BBE0}"/>
              </a:ext>
            </a:extLst>
          </p:cNvPr>
          <p:cNvGrpSpPr/>
          <p:nvPr/>
        </p:nvGrpSpPr>
        <p:grpSpPr>
          <a:xfrm>
            <a:off x="1677349" y="5258204"/>
            <a:ext cx="407932" cy="570546"/>
            <a:chOff x="4514434" y="1884736"/>
            <a:chExt cx="407932" cy="570546"/>
          </a:xfrm>
        </p:grpSpPr>
        <mc:AlternateContent xmlns:mc="http://schemas.openxmlformats.org/markup-compatibility/2006" xmlns:a14="http://schemas.microsoft.com/office/drawing/2010/main">
          <mc:Choice Requires="a14">
            <p:sp>
              <p:nvSpPr>
                <p:cNvPr id="14" name="文字方塊 44">
                  <a:extLst>
                    <a:ext uri="{FF2B5EF4-FFF2-40B4-BE49-F238E27FC236}">
                      <a16:creationId xmlns:a16="http://schemas.microsoft.com/office/drawing/2014/main" id="{EC04D449-0A0F-43B3-AE5A-522080AA9EB2}"/>
                    </a:ext>
                  </a:extLst>
                </p:cNvPr>
                <p:cNvSpPr txBox="1"/>
                <p:nvPr/>
              </p:nvSpPr>
              <p:spPr>
                <a:xfrm>
                  <a:off x="4514434" y="1993617"/>
                  <a:ext cx="407932" cy="461665"/>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𝑧</m:t>
                        </m:r>
                      </m:oMath>
                    </m:oMathPara>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45" name="文字方塊 44">
                  <a:extLst>
                    <a:ext uri="{FF2B5EF4-FFF2-40B4-BE49-F238E27FC236}">
                      <a16:creationId xmlns:a16="http://schemas.microsoft.com/office/drawing/2014/main" id="{1438F61D-C9DD-411E-872E-FC5505107237}"/>
                    </a:ext>
                  </a:extLst>
                </p:cNvPr>
                <p:cNvSpPr txBox="1">
                  <a:spLocks noRot="1" noChangeAspect="1" noMove="1" noResize="1" noEditPoints="1" noAdjustHandles="1" noChangeArrowheads="1" noChangeShapeType="1" noTextEdit="1"/>
                </p:cNvSpPr>
                <p:nvPr/>
              </p:nvSpPr>
              <p:spPr>
                <a:xfrm>
                  <a:off x="4514434" y="1993617"/>
                  <a:ext cx="407932" cy="461665"/>
                </a:xfrm>
                <a:prstGeom prst="rect">
                  <a:avLst/>
                </a:prstGeom>
                <a:blipFill>
                  <a:blip r:embed="rId5"/>
                  <a:stretch>
                    <a:fillRect/>
                  </a:stretch>
                </a:blipFill>
              </p:spPr>
              <p:txBody>
                <a:bodyPr/>
                <a:lstStyle/>
                <a:p>
                  <a:r>
                    <a:rPr lang="zh-TW" altLang="en-US">
                      <a:noFill/>
                    </a:rPr>
                    <a:t> </a:t>
                  </a:r>
                </a:p>
              </p:txBody>
            </p:sp>
          </mc:Fallback>
        </mc:AlternateContent>
        <p:sp>
          <p:nvSpPr>
            <p:cNvPr id="15" name="橢圓 46">
              <a:extLst>
                <a:ext uri="{FF2B5EF4-FFF2-40B4-BE49-F238E27FC236}">
                  <a16:creationId xmlns:a16="http://schemas.microsoft.com/office/drawing/2014/main" id="{567C1E44-BFA6-456B-8C24-30DFB917F332}"/>
                </a:ext>
              </a:extLst>
            </p:cNvPr>
            <p:cNvSpPr/>
            <p:nvPr/>
          </p:nvSpPr>
          <p:spPr>
            <a:xfrm>
              <a:off x="4608344" y="1884736"/>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16" name="文字方塊 45">
                <a:extLst>
                  <a:ext uri="{FF2B5EF4-FFF2-40B4-BE49-F238E27FC236}">
                    <a16:creationId xmlns:a16="http://schemas.microsoft.com/office/drawing/2014/main" id="{687F8D94-8F83-4CB4-9CE1-ED744D9D1DF9}"/>
                  </a:ext>
                </a:extLst>
              </p:cNvPr>
              <p:cNvSpPr txBox="1"/>
              <p:nvPr/>
            </p:nvSpPr>
            <p:spPr>
              <a:xfrm>
                <a:off x="5980266" y="3795353"/>
                <a:ext cx="430374" cy="461665"/>
              </a:xfrm>
              <a:prstGeom prst="rect">
                <a:avLst/>
              </a:prstGeom>
              <a:noFill/>
            </p:spPr>
            <p:txBody>
              <a:bodyPr wrap="none" rtlCol="0">
                <a:spAutoFit/>
              </a:bodyPr>
              <a:lstStyle/>
              <a:p>
                <a:pPr defTabSz="457200">
                  <a:defRPr/>
                </a:pPr>
                <a14:m>
                  <m:oMathPara xmlns:m="http://schemas.openxmlformats.org/officeDocument/2006/math">
                    <m:oMathParaPr>
                      <m:jc m:val="center"/>
                    </m:oMathParaPr>
                    <m:oMath xmlns:m="http://schemas.openxmlformats.org/officeDocument/2006/math">
                      <m:r>
                        <a:rPr lang="en-US" altLang="zh-TW" sz="2400" i="1" smtClean="0">
                          <a:solidFill>
                            <a:prstClr val="black"/>
                          </a:solidFill>
                          <a:latin typeface="Cambria Math" panose="02040503050406030204" pitchFamily="18" charset="0"/>
                        </a:rPr>
                        <m:t>𝑦</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6" name="文字方塊 45">
                <a:extLst>
                  <a:ext uri="{FF2B5EF4-FFF2-40B4-BE49-F238E27FC236}">
                    <a16:creationId xmlns:a16="http://schemas.microsoft.com/office/drawing/2014/main" id="{687F8D94-8F83-4CB4-9CE1-ED744D9D1DF9}"/>
                  </a:ext>
                </a:extLst>
              </p:cNvPr>
              <p:cNvSpPr txBox="1">
                <a:spLocks noRot="1" noChangeAspect="1" noMove="1" noResize="1" noEditPoints="1" noAdjustHandles="1" noChangeArrowheads="1" noChangeShapeType="1" noTextEdit="1"/>
              </p:cNvSpPr>
              <p:nvPr/>
            </p:nvSpPr>
            <p:spPr>
              <a:xfrm>
                <a:off x="5980266" y="3795353"/>
                <a:ext cx="430374" cy="461665"/>
              </a:xfrm>
              <a:prstGeom prst="rect">
                <a:avLst/>
              </a:prstGeom>
              <a:blipFill>
                <a:blip r:embed="rId6"/>
                <a:stretch>
                  <a:fillRect b="-10667"/>
                </a:stretch>
              </a:blipFill>
            </p:spPr>
            <p:txBody>
              <a:bodyPr/>
              <a:lstStyle/>
              <a:p>
                <a:r>
                  <a:rPr lang="zh-CN" altLang="en-US">
                    <a:noFill/>
                  </a:rPr>
                  <a:t> </a:t>
                </a:r>
              </a:p>
            </p:txBody>
          </p:sp>
        </mc:Fallback>
      </mc:AlternateContent>
      <p:sp>
        <p:nvSpPr>
          <p:cNvPr id="17" name="橢圓 47">
            <a:extLst>
              <a:ext uri="{FF2B5EF4-FFF2-40B4-BE49-F238E27FC236}">
                <a16:creationId xmlns:a16="http://schemas.microsoft.com/office/drawing/2014/main" id="{753B58AB-787A-4146-8461-97EA6BFDFB0F}"/>
              </a:ext>
            </a:extLst>
          </p:cNvPr>
          <p:cNvSpPr/>
          <p:nvPr/>
        </p:nvSpPr>
        <p:spPr>
          <a:xfrm>
            <a:off x="6519013" y="3940287"/>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橢圓 37">
            <a:extLst>
              <a:ext uri="{FF2B5EF4-FFF2-40B4-BE49-F238E27FC236}">
                <a16:creationId xmlns:a16="http://schemas.microsoft.com/office/drawing/2014/main" id="{BDF13486-FE05-4774-B505-F67A72A2D1DA}"/>
              </a:ext>
            </a:extLst>
          </p:cNvPr>
          <p:cNvSpPr/>
          <p:nvPr/>
        </p:nvSpPr>
        <p:spPr>
          <a:xfrm>
            <a:off x="2152365" y="5321105"/>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文字方塊 49">
            <a:extLst>
              <a:ext uri="{FF2B5EF4-FFF2-40B4-BE49-F238E27FC236}">
                <a16:creationId xmlns:a16="http://schemas.microsoft.com/office/drawing/2014/main" id="{CD9D9EA6-DC3E-4D7F-9E2D-31414879D0D4}"/>
              </a:ext>
            </a:extLst>
          </p:cNvPr>
          <p:cNvSpPr txBox="1"/>
          <p:nvPr/>
        </p:nvSpPr>
        <p:spPr>
          <a:xfrm>
            <a:off x="2372561" y="5361547"/>
            <a:ext cx="1663700" cy="830997"/>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Normal Distribution</a:t>
            </a:r>
            <a:endParaRPr lang="zh-TW" altLang="en-US" sz="2400" dirty="0">
              <a:solidFill>
                <a:prstClr val="black"/>
              </a:solidFill>
              <a:latin typeface="Calibri" panose="020F0502020204030204"/>
              <a:ea typeface="新細明體" panose="02020500000000000000" pitchFamily="18" charset="-120"/>
            </a:endParaRPr>
          </a:p>
        </p:txBody>
      </p:sp>
      <p:sp>
        <p:nvSpPr>
          <p:cNvPr id="20" name="橢圓 50">
            <a:extLst>
              <a:ext uri="{FF2B5EF4-FFF2-40B4-BE49-F238E27FC236}">
                <a16:creationId xmlns:a16="http://schemas.microsoft.com/office/drawing/2014/main" id="{1B13AF00-65BF-47CC-B654-6A1BEF5462A2}"/>
              </a:ext>
            </a:extLst>
          </p:cNvPr>
          <p:cNvSpPr/>
          <p:nvPr/>
        </p:nvSpPr>
        <p:spPr>
          <a:xfrm>
            <a:off x="1467799" y="4963111"/>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橢圓 51">
            <a:extLst>
              <a:ext uri="{FF2B5EF4-FFF2-40B4-BE49-F238E27FC236}">
                <a16:creationId xmlns:a16="http://schemas.microsoft.com/office/drawing/2014/main" id="{50C996D7-5B2C-4CB4-87BD-379B069ED094}"/>
              </a:ext>
            </a:extLst>
          </p:cNvPr>
          <p:cNvSpPr/>
          <p:nvPr/>
        </p:nvSpPr>
        <p:spPr>
          <a:xfrm>
            <a:off x="1394446" y="5317457"/>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橢圓 53">
            <a:extLst>
              <a:ext uri="{FF2B5EF4-FFF2-40B4-BE49-F238E27FC236}">
                <a16:creationId xmlns:a16="http://schemas.microsoft.com/office/drawing/2014/main" id="{4142FA24-A4D8-485F-A662-4E336D8644A9}"/>
              </a:ext>
            </a:extLst>
          </p:cNvPr>
          <p:cNvSpPr/>
          <p:nvPr/>
        </p:nvSpPr>
        <p:spPr>
          <a:xfrm>
            <a:off x="1942815" y="4939312"/>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橢圓 54">
            <a:extLst>
              <a:ext uri="{FF2B5EF4-FFF2-40B4-BE49-F238E27FC236}">
                <a16:creationId xmlns:a16="http://schemas.microsoft.com/office/drawing/2014/main" id="{9DDE519A-9F19-4316-8BFE-E5567AE4E64E}"/>
              </a:ext>
            </a:extLst>
          </p:cNvPr>
          <p:cNvSpPr/>
          <p:nvPr/>
        </p:nvSpPr>
        <p:spPr>
          <a:xfrm>
            <a:off x="6412602" y="5112880"/>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橢圓 56">
            <a:extLst>
              <a:ext uri="{FF2B5EF4-FFF2-40B4-BE49-F238E27FC236}">
                <a16:creationId xmlns:a16="http://schemas.microsoft.com/office/drawing/2014/main" id="{86469522-A048-4FB8-B4D4-10F378707F10}"/>
              </a:ext>
            </a:extLst>
          </p:cNvPr>
          <p:cNvSpPr/>
          <p:nvPr/>
        </p:nvSpPr>
        <p:spPr>
          <a:xfrm>
            <a:off x="5995404" y="3482016"/>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橢圓 58">
            <a:extLst>
              <a:ext uri="{FF2B5EF4-FFF2-40B4-BE49-F238E27FC236}">
                <a16:creationId xmlns:a16="http://schemas.microsoft.com/office/drawing/2014/main" id="{6D31351F-6FBF-44BF-88BD-FD520440C174}"/>
              </a:ext>
            </a:extLst>
          </p:cNvPr>
          <p:cNvSpPr/>
          <p:nvPr/>
        </p:nvSpPr>
        <p:spPr>
          <a:xfrm>
            <a:off x="7322641" y="3482016"/>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橢圓 59">
            <a:extLst>
              <a:ext uri="{FF2B5EF4-FFF2-40B4-BE49-F238E27FC236}">
                <a16:creationId xmlns:a16="http://schemas.microsoft.com/office/drawing/2014/main" id="{984ECEF0-B9E8-404E-A77A-9AF2C9A12E81}"/>
              </a:ext>
            </a:extLst>
          </p:cNvPr>
          <p:cNvSpPr/>
          <p:nvPr/>
        </p:nvSpPr>
        <p:spPr>
          <a:xfrm>
            <a:off x="7322641" y="4104995"/>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61">
            <a:extLst>
              <a:ext uri="{FF2B5EF4-FFF2-40B4-BE49-F238E27FC236}">
                <a16:creationId xmlns:a16="http://schemas.microsoft.com/office/drawing/2014/main" id="{27336616-9C11-4923-862A-40B103659740}"/>
              </a:ext>
            </a:extLst>
          </p:cNvPr>
          <p:cNvSpPr txBox="1"/>
          <p:nvPr/>
        </p:nvSpPr>
        <p:spPr>
          <a:xfrm>
            <a:off x="6846068" y="4767263"/>
            <a:ext cx="1663700" cy="830997"/>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Complex Distribution</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8" name="文字方塊 62">
                <a:extLst>
                  <a:ext uri="{FF2B5EF4-FFF2-40B4-BE49-F238E27FC236}">
                    <a16:creationId xmlns:a16="http://schemas.microsoft.com/office/drawing/2014/main" id="{A91855EB-72B0-4697-AE7C-DA51C908ADB6}"/>
                  </a:ext>
                </a:extLst>
              </p:cNvPr>
              <p:cNvSpPr txBox="1"/>
              <p:nvPr/>
            </p:nvSpPr>
            <p:spPr>
              <a:xfrm>
                <a:off x="2052493" y="2554189"/>
                <a:ext cx="426399" cy="461665"/>
              </a:xfrm>
              <a:prstGeom prst="rect">
                <a:avLst/>
              </a:prstGeom>
              <a:noFill/>
            </p:spPr>
            <p:txBody>
              <a:bodyPr wrap="none" rtlCol="0">
                <a:spAutoFit/>
              </a:bodyPr>
              <a:lstStyle/>
              <a:p>
                <a:pPr defTabSz="457200">
                  <a:defRPr/>
                </a:pPr>
                <a14:m>
                  <m:oMathPara xmlns:m="http://schemas.openxmlformats.org/officeDocument/2006/math">
                    <m:oMathParaPr>
                      <m:jc m:val="center"/>
                    </m:oMathParaPr>
                    <m:oMath xmlns:m="http://schemas.openxmlformats.org/officeDocument/2006/math">
                      <m:r>
                        <a:rPr lang="en-US" altLang="zh-TW" sz="2400" i="1" strike="sngStrike" smtClean="0">
                          <a:solidFill>
                            <a:srgbClr val="0000FF"/>
                          </a:solidFill>
                          <a:latin typeface="Cambria Math" panose="02040503050406030204" pitchFamily="18" charset="0"/>
                        </a:rPr>
                        <m:t>𝑥</m:t>
                      </m:r>
                    </m:oMath>
                  </m:oMathPara>
                </a14:m>
                <a:endParaRPr lang="zh-TW" altLang="en-US" sz="2400" strike="sngStrike" dirty="0">
                  <a:solidFill>
                    <a:srgbClr val="0000FF"/>
                  </a:solidFill>
                  <a:latin typeface="Calibri" panose="020F0502020204030204"/>
                  <a:ea typeface="新細明體" panose="02020500000000000000" pitchFamily="18" charset="-120"/>
                </a:endParaRPr>
              </a:p>
            </p:txBody>
          </p:sp>
        </mc:Choice>
        <mc:Fallback xmlns="">
          <p:sp>
            <p:nvSpPr>
              <p:cNvPr id="28" name="文字方塊 62">
                <a:extLst>
                  <a:ext uri="{FF2B5EF4-FFF2-40B4-BE49-F238E27FC236}">
                    <a16:creationId xmlns:a16="http://schemas.microsoft.com/office/drawing/2014/main" id="{A91855EB-72B0-4697-AE7C-DA51C908ADB6}"/>
                  </a:ext>
                </a:extLst>
              </p:cNvPr>
              <p:cNvSpPr txBox="1">
                <a:spLocks noRot="1" noChangeAspect="1" noMove="1" noResize="1" noEditPoints="1" noAdjustHandles="1" noChangeArrowheads="1" noChangeShapeType="1" noTextEdit="1"/>
              </p:cNvSpPr>
              <p:nvPr/>
            </p:nvSpPr>
            <p:spPr>
              <a:xfrm>
                <a:off x="2052493" y="2554189"/>
                <a:ext cx="426399" cy="461665"/>
              </a:xfrm>
              <a:prstGeom prst="rect">
                <a:avLst/>
              </a:prstGeom>
              <a:blipFill>
                <a:blip r:embed="rId7"/>
                <a:stretch>
                  <a:fillRect/>
                </a:stretch>
              </a:blipFill>
            </p:spPr>
            <p:txBody>
              <a:bodyPr/>
              <a:lstStyle/>
              <a:p>
                <a:r>
                  <a:rPr lang="zh-CN" altLang="en-US">
                    <a:noFill/>
                  </a:rPr>
                  <a:t> </a:t>
                </a:r>
              </a:p>
            </p:txBody>
          </p:sp>
        </mc:Fallback>
      </mc:AlternateContent>
      <p:cxnSp>
        <p:nvCxnSpPr>
          <p:cNvPr id="29" name="直線單箭頭接點 63">
            <a:extLst>
              <a:ext uri="{FF2B5EF4-FFF2-40B4-BE49-F238E27FC236}">
                <a16:creationId xmlns:a16="http://schemas.microsoft.com/office/drawing/2014/main" id="{42D1535B-525D-451C-86F9-0364E553D790}"/>
              </a:ext>
            </a:extLst>
          </p:cNvPr>
          <p:cNvCxnSpPr>
            <a:cxnSpLocks/>
          </p:cNvCxnSpPr>
          <p:nvPr/>
        </p:nvCxnSpPr>
        <p:spPr>
          <a:xfrm flipV="1">
            <a:off x="2510306" y="4564683"/>
            <a:ext cx="836393" cy="584179"/>
          </a:xfrm>
          <a:prstGeom prst="straightConnector1">
            <a:avLst/>
          </a:prstGeom>
          <a:noFill/>
          <a:ln w="571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30" name="文字方塊 27">
                <a:extLst>
                  <a:ext uri="{FF2B5EF4-FFF2-40B4-BE49-F238E27FC236}">
                    <a16:creationId xmlns:a16="http://schemas.microsoft.com/office/drawing/2014/main" id="{804511C9-BEE3-4EC6-A555-F9FED157B046}"/>
                  </a:ext>
                </a:extLst>
              </p:cNvPr>
              <p:cNvSpPr txBox="1"/>
              <p:nvPr/>
            </p:nvSpPr>
            <p:spPr>
              <a:xfrm>
                <a:off x="1447581" y="3474037"/>
                <a:ext cx="725135" cy="102047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smtClean="0">
                              <a:solidFill>
                                <a:prstClr val="black"/>
                              </a:solidFill>
                              <a:latin typeface="Cambria Math" panose="02040503050406030204" pitchFamily="18" charset="0"/>
                            </a:rPr>
                          </m:ctrlPr>
                        </m:dPr>
                        <m:e>
                          <m:eqArr>
                            <m:eqArrPr>
                              <m:ctrlPr>
                                <a:rPr lang="en-US" altLang="zh-TW" i="1" smtClean="0">
                                  <a:solidFill>
                                    <a:prstClr val="black"/>
                                  </a:solidFill>
                                  <a:latin typeface="Cambria Math" panose="02040503050406030204" pitchFamily="18" charset="0"/>
                                </a:rPr>
                              </m:ctrlPr>
                            </m:eqArrPr>
                            <m:e>
                              <m:r>
                                <a:rPr lang="en-US" altLang="zh-TW" i="1" smtClean="0">
                                  <a:solidFill>
                                    <a:prstClr val="black"/>
                                  </a:solidFill>
                                  <a:latin typeface="Cambria Math" panose="02040503050406030204" pitchFamily="18" charset="0"/>
                                </a:rPr>
                                <m:t>0.1</m:t>
                              </m:r>
                            </m:e>
                            <m:e>
                              <m:r>
                                <a:rPr lang="en-US" altLang="zh-TW" i="1" smtClean="0">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ea typeface="Cambria Math" panose="02040503050406030204" pitchFamily="18" charset="0"/>
                                </a:rPr>
                                <m:t>⋮</m:t>
                              </m:r>
                            </m:e>
                            <m:e>
                              <m:r>
                                <a:rPr lang="en-US" altLang="zh-TW" i="1" smtClean="0">
                                  <a:solidFill>
                                    <a:prstClr val="black"/>
                                  </a:solidFill>
                                  <a:latin typeface="Cambria Math" panose="02040503050406030204" pitchFamily="18" charset="0"/>
                                </a:rPr>
                                <m:t>0.7</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30" name="文字方塊 27">
                <a:extLst>
                  <a:ext uri="{FF2B5EF4-FFF2-40B4-BE49-F238E27FC236}">
                    <a16:creationId xmlns:a16="http://schemas.microsoft.com/office/drawing/2014/main" id="{804511C9-BEE3-4EC6-A555-F9FED157B046}"/>
                  </a:ext>
                </a:extLst>
              </p:cNvPr>
              <p:cNvSpPr txBox="1">
                <a:spLocks noRot="1" noChangeAspect="1" noMove="1" noResize="1" noEditPoints="1" noAdjustHandles="1" noChangeArrowheads="1" noChangeShapeType="1" noTextEdit="1"/>
              </p:cNvSpPr>
              <p:nvPr/>
            </p:nvSpPr>
            <p:spPr>
              <a:xfrm>
                <a:off x="1447581" y="3474037"/>
                <a:ext cx="725135" cy="102047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28">
                <a:extLst>
                  <a:ext uri="{FF2B5EF4-FFF2-40B4-BE49-F238E27FC236}">
                    <a16:creationId xmlns:a16="http://schemas.microsoft.com/office/drawing/2014/main" id="{DFEA89E3-8865-4538-B4D4-11F8A5C0A634}"/>
                  </a:ext>
                </a:extLst>
              </p:cNvPr>
              <p:cNvSpPr txBox="1"/>
              <p:nvPr/>
            </p:nvSpPr>
            <p:spPr>
              <a:xfrm>
                <a:off x="2191308" y="3483140"/>
                <a:ext cx="725135" cy="102047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smtClean="0">
                              <a:solidFill>
                                <a:prstClr val="black"/>
                              </a:solidFill>
                              <a:latin typeface="Cambria Math" panose="02040503050406030204" pitchFamily="18" charset="0"/>
                            </a:rPr>
                          </m:ctrlPr>
                        </m:dPr>
                        <m:e>
                          <m:eqArr>
                            <m:eqArrPr>
                              <m:ctrlPr>
                                <a:rPr lang="en-US" altLang="zh-TW" i="1" smtClean="0">
                                  <a:solidFill>
                                    <a:prstClr val="black"/>
                                  </a:solidFill>
                                  <a:latin typeface="Cambria Math" panose="02040503050406030204" pitchFamily="18" charset="0"/>
                                </a:rPr>
                              </m:ctrlPr>
                            </m:eqArrPr>
                            <m:e>
                              <m:r>
                                <a:rPr lang="en-US" altLang="zh-TW" i="1" smtClean="0">
                                  <a:solidFill>
                                    <a:prstClr val="black"/>
                                  </a:solidFill>
                                  <a:latin typeface="Cambria Math" panose="02040503050406030204" pitchFamily="18" charset="0"/>
                                </a:rPr>
                                <m:t>−0.3</m:t>
                              </m:r>
                            </m:e>
                            <m:e>
                              <m:r>
                                <a:rPr lang="en-US" altLang="zh-TW" i="1" smtClean="0">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ea typeface="Cambria Math" panose="02040503050406030204" pitchFamily="18" charset="0"/>
                                </a:rPr>
                                <m:t>⋮</m:t>
                              </m:r>
                            </m:e>
                            <m:e>
                              <m:r>
                                <a:rPr lang="en-US" altLang="zh-TW" i="1" smtClean="0">
                                  <a:solidFill>
                                    <a:prstClr val="black"/>
                                  </a:solidFill>
                                  <a:latin typeface="Cambria Math" panose="02040503050406030204" pitchFamily="18" charset="0"/>
                                </a:rPr>
                                <m:t>0.9</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31" name="文字方塊 28">
                <a:extLst>
                  <a:ext uri="{FF2B5EF4-FFF2-40B4-BE49-F238E27FC236}">
                    <a16:creationId xmlns:a16="http://schemas.microsoft.com/office/drawing/2014/main" id="{DFEA89E3-8865-4538-B4D4-11F8A5C0A634}"/>
                  </a:ext>
                </a:extLst>
              </p:cNvPr>
              <p:cNvSpPr txBox="1">
                <a:spLocks noRot="1" noChangeAspect="1" noMove="1" noResize="1" noEditPoints="1" noAdjustHandles="1" noChangeArrowheads="1" noChangeShapeType="1" noTextEdit="1"/>
              </p:cNvSpPr>
              <p:nvPr/>
            </p:nvSpPr>
            <p:spPr>
              <a:xfrm>
                <a:off x="2191308" y="3483140"/>
                <a:ext cx="725135" cy="102047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29">
                <a:extLst>
                  <a:ext uri="{FF2B5EF4-FFF2-40B4-BE49-F238E27FC236}">
                    <a16:creationId xmlns:a16="http://schemas.microsoft.com/office/drawing/2014/main" id="{4D6643E4-4230-49AA-8F36-52ECF0613FD3}"/>
                  </a:ext>
                </a:extLst>
              </p:cNvPr>
              <p:cNvSpPr txBox="1"/>
              <p:nvPr/>
            </p:nvSpPr>
            <p:spPr>
              <a:xfrm>
                <a:off x="689463" y="3452268"/>
                <a:ext cx="725135" cy="102047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smtClean="0">
                              <a:solidFill>
                                <a:prstClr val="black"/>
                              </a:solidFill>
                              <a:latin typeface="Cambria Math" panose="02040503050406030204" pitchFamily="18" charset="0"/>
                            </a:rPr>
                          </m:ctrlPr>
                        </m:dPr>
                        <m:e>
                          <m:eqArr>
                            <m:eqArrPr>
                              <m:ctrlPr>
                                <a:rPr lang="en-US" altLang="zh-TW" i="1" smtClean="0">
                                  <a:solidFill>
                                    <a:prstClr val="black"/>
                                  </a:solidFill>
                                  <a:latin typeface="Cambria Math" panose="02040503050406030204" pitchFamily="18" charset="0"/>
                                </a:rPr>
                              </m:ctrlPr>
                            </m:eqArrPr>
                            <m:e>
                              <m:r>
                                <a:rPr lang="en-US" altLang="zh-TW" i="1" smtClean="0">
                                  <a:solidFill>
                                    <a:prstClr val="black"/>
                                  </a:solidFill>
                                  <a:latin typeface="Cambria Math" panose="02040503050406030204" pitchFamily="18" charset="0"/>
                                </a:rPr>
                                <m:t>0.3</m:t>
                              </m:r>
                            </m:e>
                            <m:e>
                              <m:r>
                                <a:rPr lang="en-US" altLang="zh-TW" i="1" smtClean="0">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ea typeface="Cambria Math" panose="02040503050406030204" pitchFamily="18" charset="0"/>
                                </a:rPr>
                                <m:t>⋮</m:t>
                              </m:r>
                            </m:e>
                            <m:e>
                              <m:r>
                                <a:rPr lang="en-US" altLang="zh-TW" i="1" smtClean="0">
                                  <a:solidFill>
                                    <a:prstClr val="black"/>
                                  </a:solidFill>
                                  <a:latin typeface="Cambria Math" panose="02040503050406030204" pitchFamily="18" charset="0"/>
                                </a:rPr>
                                <m:t>−0.7</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32" name="文字方塊 29">
                <a:extLst>
                  <a:ext uri="{FF2B5EF4-FFF2-40B4-BE49-F238E27FC236}">
                    <a16:creationId xmlns:a16="http://schemas.microsoft.com/office/drawing/2014/main" id="{4D6643E4-4230-49AA-8F36-52ECF0613FD3}"/>
                  </a:ext>
                </a:extLst>
              </p:cNvPr>
              <p:cNvSpPr txBox="1">
                <a:spLocks noRot="1" noChangeAspect="1" noMove="1" noResize="1" noEditPoints="1" noAdjustHandles="1" noChangeArrowheads="1" noChangeShapeType="1" noTextEdit="1"/>
              </p:cNvSpPr>
              <p:nvPr/>
            </p:nvSpPr>
            <p:spPr>
              <a:xfrm>
                <a:off x="689463" y="3452268"/>
                <a:ext cx="725135" cy="1020472"/>
              </a:xfrm>
              <a:prstGeom prst="rect">
                <a:avLst/>
              </a:prstGeom>
              <a:blipFill>
                <a:blip r:embed="rId10"/>
                <a:stretch>
                  <a:fillRect/>
                </a:stretch>
              </a:blipFill>
            </p:spPr>
            <p:txBody>
              <a:bodyPr/>
              <a:lstStyle/>
              <a:p>
                <a:r>
                  <a:rPr lang="zh-CN" altLang="en-US">
                    <a:noFill/>
                  </a:rPr>
                  <a:t> </a:t>
                </a:r>
              </a:p>
            </p:txBody>
          </p:sp>
        </mc:Fallback>
      </mc:AlternateContent>
      <p:pic>
        <p:nvPicPr>
          <p:cNvPr id="33" name="圖片 30">
            <a:extLst>
              <a:ext uri="{FF2B5EF4-FFF2-40B4-BE49-F238E27FC236}">
                <a16:creationId xmlns:a16="http://schemas.microsoft.com/office/drawing/2014/main" id="{7F4DD296-2762-406F-89F9-F0C4D49DDB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84392" y="2207042"/>
            <a:ext cx="805004" cy="805004"/>
          </a:xfrm>
          <a:prstGeom prst="rect">
            <a:avLst/>
          </a:prstGeom>
        </p:spPr>
      </p:pic>
      <p:pic>
        <p:nvPicPr>
          <p:cNvPr id="34" name="圖片 31">
            <a:extLst>
              <a:ext uri="{FF2B5EF4-FFF2-40B4-BE49-F238E27FC236}">
                <a16:creationId xmlns:a16="http://schemas.microsoft.com/office/drawing/2014/main" id="{7E954BC3-DAED-4871-AEED-1AFBB95162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8708" y="2029507"/>
            <a:ext cx="805004" cy="805004"/>
          </a:xfrm>
          <a:prstGeom prst="rect">
            <a:avLst/>
          </a:prstGeom>
        </p:spPr>
      </p:pic>
      <p:pic>
        <p:nvPicPr>
          <p:cNvPr id="35" name="圖片 32">
            <a:extLst>
              <a:ext uri="{FF2B5EF4-FFF2-40B4-BE49-F238E27FC236}">
                <a16:creationId xmlns:a16="http://schemas.microsoft.com/office/drawing/2014/main" id="{0AF29E96-F66E-4175-86A0-B2693CF9FB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77500" y="1881097"/>
            <a:ext cx="805004" cy="805004"/>
          </a:xfrm>
          <a:prstGeom prst="rect">
            <a:avLst/>
          </a:prstGeom>
        </p:spPr>
      </p:pic>
      <p:cxnSp>
        <p:nvCxnSpPr>
          <p:cNvPr id="36" name="直線單箭頭接點 33">
            <a:extLst>
              <a:ext uri="{FF2B5EF4-FFF2-40B4-BE49-F238E27FC236}">
                <a16:creationId xmlns:a16="http://schemas.microsoft.com/office/drawing/2014/main" id="{EE3F9397-C72A-4DA1-B9C1-00AB3AFD31DC}"/>
              </a:ext>
            </a:extLst>
          </p:cNvPr>
          <p:cNvCxnSpPr>
            <a:cxnSpLocks/>
            <a:stCxn id="20" idx="1"/>
          </p:cNvCxnSpPr>
          <p:nvPr/>
        </p:nvCxnSpPr>
        <p:spPr>
          <a:xfrm flipH="1" flipV="1">
            <a:off x="1124725" y="4519511"/>
            <a:ext cx="373762" cy="474288"/>
          </a:xfrm>
          <a:prstGeom prst="straightConnector1">
            <a:avLst/>
          </a:prstGeom>
          <a:noFill/>
          <a:ln w="38100" cap="flat" cmpd="sng" algn="ctr">
            <a:solidFill>
              <a:sysClr val="windowText" lastClr="000000"/>
            </a:solidFill>
            <a:prstDash val="sysDot"/>
            <a:miter lim="800000"/>
            <a:tailEnd type="triangle"/>
          </a:ln>
          <a:effectLst/>
        </p:spPr>
      </p:cxnSp>
      <p:cxnSp>
        <p:nvCxnSpPr>
          <p:cNvPr id="37" name="直線單箭頭接點 35">
            <a:extLst>
              <a:ext uri="{FF2B5EF4-FFF2-40B4-BE49-F238E27FC236}">
                <a16:creationId xmlns:a16="http://schemas.microsoft.com/office/drawing/2014/main" id="{1E9718C2-B614-42D1-BDD8-1D094E2BDCFC}"/>
              </a:ext>
            </a:extLst>
          </p:cNvPr>
          <p:cNvCxnSpPr>
            <a:cxnSpLocks/>
          </p:cNvCxnSpPr>
          <p:nvPr/>
        </p:nvCxnSpPr>
        <p:spPr>
          <a:xfrm flipH="1" flipV="1">
            <a:off x="1796292" y="4494509"/>
            <a:ext cx="47127" cy="753322"/>
          </a:xfrm>
          <a:prstGeom prst="straightConnector1">
            <a:avLst/>
          </a:prstGeom>
          <a:noFill/>
          <a:ln w="38100" cap="flat" cmpd="sng" algn="ctr">
            <a:solidFill>
              <a:sysClr val="windowText" lastClr="000000"/>
            </a:solidFill>
            <a:prstDash val="sysDot"/>
            <a:miter lim="800000"/>
            <a:tailEnd type="triangle"/>
          </a:ln>
          <a:effectLst/>
        </p:spPr>
      </p:cxnSp>
      <p:cxnSp>
        <p:nvCxnSpPr>
          <p:cNvPr id="38" name="直線單箭頭接點 39">
            <a:extLst>
              <a:ext uri="{FF2B5EF4-FFF2-40B4-BE49-F238E27FC236}">
                <a16:creationId xmlns:a16="http://schemas.microsoft.com/office/drawing/2014/main" id="{861C468C-EB48-42D7-8495-FA0CA1A38670}"/>
              </a:ext>
            </a:extLst>
          </p:cNvPr>
          <p:cNvCxnSpPr>
            <a:cxnSpLocks/>
            <a:stCxn id="22" idx="7"/>
          </p:cNvCxnSpPr>
          <p:nvPr/>
        </p:nvCxnSpPr>
        <p:spPr>
          <a:xfrm flipV="1">
            <a:off x="2121677" y="4575482"/>
            <a:ext cx="420264" cy="394518"/>
          </a:xfrm>
          <a:prstGeom prst="straightConnector1">
            <a:avLst/>
          </a:prstGeom>
          <a:noFill/>
          <a:ln w="38100" cap="flat" cmpd="sng" algn="ctr">
            <a:solidFill>
              <a:sysClr val="windowText" lastClr="000000"/>
            </a:solidFill>
            <a:prstDash val="sysDot"/>
            <a:miter lim="800000"/>
            <a:tailEnd type="triangle"/>
          </a:ln>
          <a:effectLst/>
        </p:spPr>
      </p:cxnSp>
      <p:cxnSp>
        <p:nvCxnSpPr>
          <p:cNvPr id="39" name="直線單箭頭接點 41">
            <a:extLst>
              <a:ext uri="{FF2B5EF4-FFF2-40B4-BE49-F238E27FC236}">
                <a16:creationId xmlns:a16="http://schemas.microsoft.com/office/drawing/2014/main" id="{F44BDBC1-7ECF-4AE7-8967-57B5169A821F}"/>
              </a:ext>
            </a:extLst>
          </p:cNvPr>
          <p:cNvCxnSpPr>
            <a:cxnSpLocks/>
            <a:stCxn id="24" idx="0"/>
            <a:endCxn id="33" idx="2"/>
          </p:cNvCxnSpPr>
          <p:nvPr/>
        </p:nvCxnSpPr>
        <p:spPr>
          <a:xfrm flipH="1" flipV="1">
            <a:off x="5286894" y="3012046"/>
            <a:ext cx="813285" cy="469970"/>
          </a:xfrm>
          <a:prstGeom prst="straightConnector1">
            <a:avLst/>
          </a:prstGeom>
          <a:noFill/>
          <a:ln w="38100" cap="flat" cmpd="sng" algn="ctr">
            <a:solidFill>
              <a:sysClr val="windowText" lastClr="000000"/>
            </a:solidFill>
            <a:prstDash val="sysDot"/>
            <a:miter lim="800000"/>
            <a:tailEnd type="triangle"/>
          </a:ln>
          <a:effectLst/>
        </p:spPr>
      </p:cxnSp>
      <p:cxnSp>
        <p:nvCxnSpPr>
          <p:cNvPr id="40" name="直線單箭頭接點 48">
            <a:extLst>
              <a:ext uri="{FF2B5EF4-FFF2-40B4-BE49-F238E27FC236}">
                <a16:creationId xmlns:a16="http://schemas.microsoft.com/office/drawing/2014/main" id="{02109CAD-EB46-498D-86B4-EFB14E2EEE95}"/>
              </a:ext>
            </a:extLst>
          </p:cNvPr>
          <p:cNvCxnSpPr>
            <a:cxnSpLocks/>
            <a:stCxn id="17" idx="0"/>
          </p:cNvCxnSpPr>
          <p:nvPr/>
        </p:nvCxnSpPr>
        <p:spPr>
          <a:xfrm flipV="1">
            <a:off x="6623788" y="2829783"/>
            <a:ext cx="64096" cy="1110504"/>
          </a:xfrm>
          <a:prstGeom prst="straightConnector1">
            <a:avLst/>
          </a:prstGeom>
          <a:noFill/>
          <a:ln w="38100" cap="flat" cmpd="sng" algn="ctr">
            <a:solidFill>
              <a:sysClr val="windowText" lastClr="000000"/>
            </a:solidFill>
            <a:prstDash val="sysDot"/>
            <a:miter lim="800000"/>
            <a:tailEnd type="triangle"/>
          </a:ln>
          <a:effectLst/>
        </p:spPr>
      </p:cxnSp>
      <p:cxnSp>
        <p:nvCxnSpPr>
          <p:cNvPr id="41" name="直線單箭頭接點 52">
            <a:extLst>
              <a:ext uri="{FF2B5EF4-FFF2-40B4-BE49-F238E27FC236}">
                <a16:creationId xmlns:a16="http://schemas.microsoft.com/office/drawing/2014/main" id="{87580BC3-585C-48B3-83D1-9699E8F341A8}"/>
              </a:ext>
            </a:extLst>
          </p:cNvPr>
          <p:cNvCxnSpPr>
            <a:cxnSpLocks/>
          </p:cNvCxnSpPr>
          <p:nvPr/>
        </p:nvCxnSpPr>
        <p:spPr>
          <a:xfrm flipV="1">
            <a:off x="7489055" y="2688300"/>
            <a:ext cx="411800" cy="777296"/>
          </a:xfrm>
          <a:prstGeom prst="straightConnector1">
            <a:avLst/>
          </a:prstGeom>
          <a:noFill/>
          <a:ln w="38100" cap="flat" cmpd="sng" algn="ctr">
            <a:solidFill>
              <a:sysClr val="windowText" lastClr="000000"/>
            </a:solidFill>
            <a:prstDash val="sysDot"/>
            <a:miter lim="800000"/>
            <a:tailEnd type="triangle"/>
          </a:ln>
          <a:effectLst/>
        </p:spPr>
      </p:cxnSp>
      <p:sp>
        <p:nvSpPr>
          <p:cNvPr id="43" name="文字方塊 4">
            <a:extLst>
              <a:ext uri="{FF2B5EF4-FFF2-40B4-BE49-F238E27FC236}">
                <a16:creationId xmlns:a16="http://schemas.microsoft.com/office/drawing/2014/main" id="{227D492E-B224-4A64-B55D-EF5D6A5E6E82}"/>
              </a:ext>
            </a:extLst>
          </p:cNvPr>
          <p:cNvSpPr txBox="1"/>
          <p:nvPr/>
        </p:nvSpPr>
        <p:spPr>
          <a:xfrm>
            <a:off x="594898" y="2602713"/>
            <a:ext cx="1371272" cy="830997"/>
          </a:xfrm>
          <a:prstGeom prst="rect">
            <a:avLst/>
          </a:prstGeom>
          <a:noFill/>
        </p:spPr>
        <p:txBody>
          <a:bodyPr wrap="square" rtlCol="0">
            <a:spAutoFit/>
          </a:bodyPr>
          <a:lstStyle/>
          <a:p>
            <a:pPr defTabSz="457200"/>
            <a:r>
              <a:rPr lang="en-US" altLang="zh-TW" sz="2400" b="1" dirty="0">
                <a:solidFill>
                  <a:prstClr val="black"/>
                </a:solidFill>
                <a:latin typeface="Calibri" panose="020F0502020204030204"/>
                <a:ea typeface="新細明體" panose="02020500000000000000" pitchFamily="18" charset="-120"/>
              </a:rPr>
              <a:t>Low-dim</a:t>
            </a:r>
          </a:p>
          <a:p>
            <a:pPr defTabSz="457200"/>
            <a:r>
              <a:rPr lang="en-US" altLang="zh-TW" sz="2400" b="1" dirty="0">
                <a:solidFill>
                  <a:prstClr val="black"/>
                </a:solidFill>
                <a:latin typeface="Calibri" panose="020F0502020204030204"/>
                <a:ea typeface="新細明體" panose="02020500000000000000" pitchFamily="18" charset="-120"/>
              </a:rPr>
              <a:t>vector</a:t>
            </a:r>
            <a:endParaRPr lang="zh-TW" altLang="en-US" sz="2400" b="1" dirty="0">
              <a:solidFill>
                <a:prstClr val="black"/>
              </a:solidFill>
              <a:latin typeface="Calibri" panose="020F0502020204030204"/>
              <a:ea typeface="新細明體" panose="02020500000000000000" pitchFamily="18" charset="-120"/>
            </a:endParaRPr>
          </a:p>
        </p:txBody>
      </p:sp>
      <p:sp>
        <p:nvSpPr>
          <p:cNvPr id="44" name="文字方塊 40">
            <a:extLst>
              <a:ext uri="{FF2B5EF4-FFF2-40B4-BE49-F238E27FC236}">
                <a16:creationId xmlns:a16="http://schemas.microsoft.com/office/drawing/2014/main" id="{D1AD99CB-3A4B-46FE-9BD0-60D68808590F}"/>
              </a:ext>
            </a:extLst>
          </p:cNvPr>
          <p:cNvSpPr txBox="1"/>
          <p:nvPr/>
        </p:nvSpPr>
        <p:spPr>
          <a:xfrm>
            <a:off x="4489617" y="5259664"/>
            <a:ext cx="1371272" cy="830997"/>
          </a:xfrm>
          <a:prstGeom prst="rect">
            <a:avLst/>
          </a:prstGeom>
          <a:noFill/>
        </p:spPr>
        <p:txBody>
          <a:bodyPr wrap="square" rtlCol="0">
            <a:spAutoFit/>
          </a:bodyPr>
          <a:lstStyle/>
          <a:p>
            <a:pPr defTabSz="457200"/>
            <a:r>
              <a:rPr lang="en-US" altLang="zh-TW" sz="2400" b="1" dirty="0">
                <a:solidFill>
                  <a:prstClr val="black"/>
                </a:solidFill>
                <a:latin typeface="Calibri" panose="020F0502020204030204"/>
                <a:ea typeface="新細明體" panose="02020500000000000000" pitchFamily="18" charset="-120"/>
              </a:rPr>
              <a:t>high-dim</a:t>
            </a:r>
          </a:p>
          <a:p>
            <a:pPr algn="r" defTabSz="457200"/>
            <a:r>
              <a:rPr lang="en-US" altLang="zh-TW" sz="2400" b="1" dirty="0">
                <a:solidFill>
                  <a:prstClr val="black"/>
                </a:solidFill>
                <a:latin typeface="Calibri" panose="020F0502020204030204"/>
                <a:ea typeface="新細明體" panose="02020500000000000000" pitchFamily="18" charset="-120"/>
              </a:rPr>
              <a:t>vector</a:t>
            </a:r>
            <a:endParaRPr lang="zh-TW" altLang="en-US" sz="2400" b="1" dirty="0">
              <a:solidFill>
                <a:prstClr val="black"/>
              </a:solidFill>
              <a:latin typeface="Calibri" panose="020F0502020204030204"/>
              <a:ea typeface="新細明體" panose="02020500000000000000" pitchFamily="18" charset="-120"/>
            </a:endParaRPr>
          </a:p>
        </p:txBody>
      </p:sp>
      <p:cxnSp>
        <p:nvCxnSpPr>
          <p:cNvPr id="45" name="直線單箭頭接點 55">
            <a:extLst>
              <a:ext uri="{FF2B5EF4-FFF2-40B4-BE49-F238E27FC236}">
                <a16:creationId xmlns:a16="http://schemas.microsoft.com/office/drawing/2014/main" id="{4ADEF8C0-2AA4-4674-AC98-36DAFAF17275}"/>
              </a:ext>
            </a:extLst>
          </p:cNvPr>
          <p:cNvCxnSpPr>
            <a:cxnSpLocks/>
          </p:cNvCxnSpPr>
          <p:nvPr/>
        </p:nvCxnSpPr>
        <p:spPr>
          <a:xfrm flipH="1">
            <a:off x="5845065" y="5258204"/>
            <a:ext cx="530910" cy="297341"/>
          </a:xfrm>
          <a:prstGeom prst="straightConnector1">
            <a:avLst/>
          </a:prstGeom>
          <a:noFill/>
          <a:ln w="38100" cap="flat" cmpd="sng" algn="ctr">
            <a:solidFill>
              <a:sysClr val="windowText" lastClr="000000"/>
            </a:solidFill>
            <a:prstDash val="sysDot"/>
            <a:miter lim="800000"/>
            <a:tailEnd type="triangle"/>
          </a:ln>
          <a:effectLst/>
        </p:spPr>
      </p:cxnSp>
    </p:spTree>
    <p:extLst>
      <p:ext uri="{BB962C8B-B14F-4D97-AF65-F5344CB8AC3E}">
        <p14:creationId xmlns:p14="http://schemas.microsoft.com/office/powerpoint/2010/main" val="25028497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0F2625F3-3C5B-477B-BECE-4F50E188D22B}"/>
              </a:ext>
            </a:extLst>
          </p:cNvPr>
          <p:cNvSpPr/>
          <p:nvPr/>
        </p:nvSpPr>
        <p:spPr>
          <a:xfrm>
            <a:off x="3040555" y="1726462"/>
            <a:ext cx="1517650" cy="128403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srgbClr val="C00000"/>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87F5E4B2-3C2A-45B2-A7B4-FC3BBCD503AC}"/>
              </a:ext>
            </a:extLst>
          </p:cNvPr>
          <p:cNvSpPr/>
          <p:nvPr/>
        </p:nvSpPr>
        <p:spPr>
          <a:xfrm>
            <a:off x="1451495" y="1934927"/>
            <a:ext cx="814986" cy="867103"/>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image</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標題 1">
            <a:extLst>
              <a:ext uri="{FF2B5EF4-FFF2-40B4-BE49-F238E27FC236}">
                <a16:creationId xmlns:a16="http://schemas.microsoft.com/office/drawing/2014/main" id="{A4AE24E2-5B2B-4DB3-B8A0-BDDB00D89015}"/>
              </a:ext>
            </a:extLst>
          </p:cNvPr>
          <p:cNvSpPr txBox="1">
            <a:spLocks/>
          </p:cNvSpPr>
          <p:nvPr/>
        </p:nvSpPr>
        <p:spPr>
          <a:xfrm>
            <a:off x="1241849" y="30229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Discriminator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文字方塊 4">
            <a:extLst>
              <a:ext uri="{FF2B5EF4-FFF2-40B4-BE49-F238E27FC236}">
                <a16:creationId xmlns:a16="http://schemas.microsoft.com/office/drawing/2014/main" id="{EBE01F0B-79A0-44F2-B407-1B5788D1D625}"/>
              </a:ext>
            </a:extLst>
          </p:cNvPr>
          <p:cNvSpPr txBox="1"/>
          <p:nvPr/>
        </p:nvSpPr>
        <p:spPr>
          <a:xfrm>
            <a:off x="5242434" y="356975"/>
            <a:ext cx="3499945" cy="954107"/>
          </a:xfrm>
          <a:prstGeom prst="rect">
            <a:avLst/>
          </a:prstGeom>
          <a:noFill/>
        </p:spPr>
        <p:txBody>
          <a:bodyPr wrap="square" rtlCol="0">
            <a:spAutoFit/>
          </a:bodyPr>
          <a:lstStyle/>
          <a:p>
            <a:pPr defTabSz="457200">
              <a:defRPr/>
            </a:pPr>
            <a:r>
              <a:rPr lang="en-US" altLang="zh-TW" sz="2800" b="1" dirty="0">
                <a:solidFill>
                  <a:srgbClr val="0000FF"/>
                </a:solidFill>
                <a:latin typeface="Calibri" panose="020F0502020204030204"/>
                <a:ea typeface="新細明體" panose="02020500000000000000" pitchFamily="18" charset="-120"/>
              </a:rPr>
              <a:t>It is a neural network </a:t>
            </a:r>
            <a:r>
              <a:rPr lang="en-US" altLang="zh-TW" sz="2800" dirty="0">
                <a:solidFill>
                  <a:prstClr val="black"/>
                </a:solidFill>
                <a:latin typeface="Calibri" panose="020F0502020204030204"/>
                <a:ea typeface="新細明體" panose="02020500000000000000" pitchFamily="18" charset="-120"/>
              </a:rPr>
              <a:t>(that is, a function).</a:t>
            </a:r>
            <a:endParaRPr lang="zh-TW" altLang="en-US" sz="2800" dirty="0">
              <a:solidFill>
                <a:prstClr val="black"/>
              </a:solidFill>
              <a:latin typeface="Calibri" panose="020F0502020204030204"/>
              <a:ea typeface="新細明體" panose="02020500000000000000" pitchFamily="18" charset="-120"/>
            </a:endParaRPr>
          </a:p>
        </p:txBody>
      </p:sp>
      <p:cxnSp>
        <p:nvCxnSpPr>
          <p:cNvPr id="10" name="直線單箭頭接點 6">
            <a:extLst>
              <a:ext uri="{FF2B5EF4-FFF2-40B4-BE49-F238E27FC236}">
                <a16:creationId xmlns:a16="http://schemas.microsoft.com/office/drawing/2014/main" id="{342BDB80-B865-42D0-9669-63987DD0682F}"/>
              </a:ext>
            </a:extLst>
          </p:cNvPr>
          <p:cNvCxnSpPr>
            <a:cxnSpLocks/>
            <a:endCxn id="9" idx="1"/>
          </p:cNvCxnSpPr>
          <p:nvPr/>
        </p:nvCxnSpPr>
        <p:spPr>
          <a:xfrm flipV="1">
            <a:off x="4499485" y="834029"/>
            <a:ext cx="742949" cy="763150"/>
          </a:xfrm>
          <a:prstGeom prst="straightConnector1">
            <a:avLst/>
          </a:prstGeom>
          <a:noFill/>
          <a:ln w="57150" cap="flat" cmpd="sng" algn="ctr">
            <a:solidFill>
              <a:sysClr val="windowText" lastClr="000000"/>
            </a:solidFill>
            <a:prstDash val="sysDot"/>
            <a:miter lim="800000"/>
            <a:tailEnd type="triangle"/>
          </a:ln>
          <a:effectLst/>
        </p:spPr>
      </p:cxnSp>
      <p:cxnSp>
        <p:nvCxnSpPr>
          <p:cNvPr id="11" name="直線接點 22">
            <a:extLst>
              <a:ext uri="{FF2B5EF4-FFF2-40B4-BE49-F238E27FC236}">
                <a16:creationId xmlns:a16="http://schemas.microsoft.com/office/drawing/2014/main" id="{032C6868-3375-41FB-A72B-C254C5A9E89D}"/>
              </a:ext>
            </a:extLst>
          </p:cNvPr>
          <p:cNvCxnSpPr/>
          <p:nvPr/>
        </p:nvCxnSpPr>
        <p:spPr>
          <a:xfrm>
            <a:off x="-488731" y="3210382"/>
            <a:ext cx="9806151" cy="0"/>
          </a:xfrm>
          <a:prstGeom prst="line">
            <a:avLst/>
          </a:prstGeom>
          <a:noFill/>
          <a:ln w="76200" cap="flat" cmpd="sng" algn="ctr">
            <a:solidFill>
              <a:sysClr val="windowText" lastClr="000000"/>
            </a:solidFill>
            <a:prstDash val="solid"/>
            <a:miter lim="800000"/>
          </a:ln>
          <a:effectLst/>
        </p:spPr>
      </p:cxnSp>
      <p:pic>
        <p:nvPicPr>
          <p:cNvPr id="12" name="圖片 13">
            <a:extLst>
              <a:ext uri="{FF2B5EF4-FFF2-40B4-BE49-F238E27FC236}">
                <a16:creationId xmlns:a16="http://schemas.microsoft.com/office/drawing/2014/main" id="{F11BF8A2-F1A6-4367-9619-182D72DD3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45" y="3784944"/>
            <a:ext cx="848388" cy="848388"/>
          </a:xfrm>
          <a:prstGeom prst="rect">
            <a:avLst/>
          </a:prstGeom>
        </p:spPr>
      </p:pic>
      <p:pic>
        <p:nvPicPr>
          <p:cNvPr id="13" name="圖片 14">
            <a:extLst>
              <a:ext uri="{FF2B5EF4-FFF2-40B4-BE49-F238E27FC236}">
                <a16:creationId xmlns:a16="http://schemas.microsoft.com/office/drawing/2014/main" id="{9783923E-C8AA-43F7-8966-E5A5490C09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889" y="3760883"/>
            <a:ext cx="879920" cy="879920"/>
          </a:xfrm>
          <a:prstGeom prst="rect">
            <a:avLst/>
          </a:prstGeom>
        </p:spPr>
      </p:pic>
      <p:pic>
        <p:nvPicPr>
          <p:cNvPr id="14" name="圖片 2">
            <a:extLst>
              <a:ext uri="{FF2B5EF4-FFF2-40B4-BE49-F238E27FC236}">
                <a16:creationId xmlns:a16="http://schemas.microsoft.com/office/drawing/2014/main" id="{6713A80B-E74A-4430-AEE4-498FB76DBA19}"/>
              </a:ext>
            </a:extLst>
          </p:cNvPr>
          <p:cNvPicPr>
            <a:picLocks noChangeAspect="1"/>
          </p:cNvPicPr>
          <p:nvPr/>
        </p:nvPicPr>
        <p:blipFill>
          <a:blip r:embed="rId5"/>
          <a:stretch>
            <a:fillRect/>
          </a:stretch>
        </p:blipFill>
        <p:spPr>
          <a:xfrm>
            <a:off x="833421" y="5317688"/>
            <a:ext cx="848388" cy="893040"/>
          </a:xfrm>
          <a:prstGeom prst="rect">
            <a:avLst/>
          </a:prstGeom>
        </p:spPr>
      </p:pic>
      <p:sp>
        <p:nvSpPr>
          <p:cNvPr id="15" name="矩形 14">
            <a:extLst>
              <a:ext uri="{FF2B5EF4-FFF2-40B4-BE49-F238E27FC236}">
                <a16:creationId xmlns:a16="http://schemas.microsoft.com/office/drawing/2014/main" id="{C09E7816-851A-4F1E-AA1D-7D9FD7FA87E5}"/>
              </a:ext>
            </a:extLst>
          </p:cNvPr>
          <p:cNvSpPr/>
          <p:nvPr/>
        </p:nvSpPr>
        <p:spPr>
          <a:xfrm>
            <a:off x="2116460" y="3774765"/>
            <a:ext cx="1355850" cy="85215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9150198F-5630-43D9-A2DB-53EABB9527DF}"/>
              </a:ext>
            </a:extLst>
          </p:cNvPr>
          <p:cNvSpPr/>
          <p:nvPr/>
        </p:nvSpPr>
        <p:spPr>
          <a:xfrm>
            <a:off x="2089100" y="5317338"/>
            <a:ext cx="1355850" cy="85215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872583F1-7BBB-4CD5-8F87-F137D5D80255}"/>
              </a:ext>
            </a:extLst>
          </p:cNvPr>
          <p:cNvSpPr/>
          <p:nvPr/>
        </p:nvSpPr>
        <p:spPr>
          <a:xfrm>
            <a:off x="6090184" y="3745100"/>
            <a:ext cx="1355850" cy="85215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3">
            <a:extLst>
              <a:ext uri="{FF2B5EF4-FFF2-40B4-BE49-F238E27FC236}">
                <a16:creationId xmlns:a16="http://schemas.microsoft.com/office/drawing/2014/main" id="{CD136F17-F824-423C-9211-F830AC05759C}"/>
              </a:ext>
            </a:extLst>
          </p:cNvPr>
          <p:cNvSpPr txBox="1"/>
          <p:nvPr/>
        </p:nvSpPr>
        <p:spPr>
          <a:xfrm>
            <a:off x="3916528" y="3962066"/>
            <a:ext cx="873546" cy="523220"/>
          </a:xfrm>
          <a:prstGeom prst="rect">
            <a:avLst/>
          </a:prstGeom>
          <a:noFill/>
        </p:spPr>
        <p:txBody>
          <a:bodyPr wrap="square" rtlCol="0">
            <a:spAutoFit/>
          </a:bodyPr>
          <a:lstStyle/>
          <a:p>
            <a:pPr defTabSz="457200">
              <a:defRPr/>
            </a:pPr>
            <a:r>
              <a:rPr lang="en-US" altLang="zh-TW" sz="2800" dirty="0">
                <a:solidFill>
                  <a:srgbClr val="FF0000"/>
                </a:solidFill>
                <a:latin typeface="Calibri" panose="020F0502020204030204"/>
                <a:ea typeface="新細明體" panose="02020500000000000000" pitchFamily="18" charset="-120"/>
              </a:rPr>
              <a:t>1.0</a:t>
            </a:r>
            <a:endParaRPr lang="zh-TW" altLang="en-US" sz="2800" dirty="0">
              <a:solidFill>
                <a:srgbClr val="FF0000"/>
              </a:solidFill>
              <a:latin typeface="Calibri" panose="020F0502020204030204"/>
              <a:ea typeface="新細明體" panose="02020500000000000000" pitchFamily="18" charset="-120"/>
            </a:endParaRPr>
          </a:p>
        </p:txBody>
      </p:sp>
      <p:sp>
        <p:nvSpPr>
          <p:cNvPr id="19" name="文字方塊 36">
            <a:extLst>
              <a:ext uri="{FF2B5EF4-FFF2-40B4-BE49-F238E27FC236}">
                <a16:creationId xmlns:a16="http://schemas.microsoft.com/office/drawing/2014/main" id="{50E23486-E213-4F20-80BD-07B6E3817378}"/>
              </a:ext>
            </a:extLst>
          </p:cNvPr>
          <p:cNvSpPr txBox="1"/>
          <p:nvPr/>
        </p:nvSpPr>
        <p:spPr>
          <a:xfrm>
            <a:off x="7919734" y="3925692"/>
            <a:ext cx="873546" cy="523220"/>
          </a:xfrm>
          <a:prstGeom prst="rect">
            <a:avLst/>
          </a:prstGeom>
          <a:noFill/>
        </p:spPr>
        <p:txBody>
          <a:bodyPr wrap="square" rtlCol="0">
            <a:spAutoFit/>
          </a:bodyPr>
          <a:lstStyle/>
          <a:p>
            <a:pPr defTabSz="457200">
              <a:defRPr/>
            </a:pPr>
            <a:r>
              <a:rPr lang="en-US" altLang="zh-TW" sz="2800" dirty="0">
                <a:solidFill>
                  <a:srgbClr val="FF0000"/>
                </a:solidFill>
                <a:latin typeface="Calibri" panose="020F0502020204030204"/>
                <a:ea typeface="新細明體" panose="02020500000000000000" pitchFamily="18" charset="-120"/>
              </a:rPr>
              <a:t>1.0</a:t>
            </a:r>
            <a:endParaRPr lang="zh-TW" altLang="en-US" sz="2800" dirty="0">
              <a:solidFill>
                <a:srgbClr val="FF0000"/>
              </a:solidFill>
              <a:latin typeface="Calibri" panose="020F0502020204030204"/>
              <a:ea typeface="新細明體" panose="02020500000000000000" pitchFamily="18" charset="-120"/>
            </a:endParaRPr>
          </a:p>
        </p:txBody>
      </p:sp>
      <p:sp>
        <p:nvSpPr>
          <p:cNvPr id="20" name="文字方塊 37">
            <a:extLst>
              <a:ext uri="{FF2B5EF4-FFF2-40B4-BE49-F238E27FC236}">
                <a16:creationId xmlns:a16="http://schemas.microsoft.com/office/drawing/2014/main" id="{1FFD207D-E910-4C42-A6A6-16C3620C3012}"/>
              </a:ext>
            </a:extLst>
          </p:cNvPr>
          <p:cNvSpPr txBox="1"/>
          <p:nvPr/>
        </p:nvSpPr>
        <p:spPr>
          <a:xfrm>
            <a:off x="3905946" y="5481803"/>
            <a:ext cx="873546" cy="523220"/>
          </a:xfrm>
          <a:prstGeom prst="rect">
            <a:avLst/>
          </a:prstGeom>
          <a:noFill/>
        </p:spPr>
        <p:txBody>
          <a:bodyPr wrap="square" rtlCol="0">
            <a:spAutoFit/>
          </a:bodyPr>
          <a:lstStyle/>
          <a:p>
            <a:pPr defTabSz="457200">
              <a:defRPr/>
            </a:pPr>
            <a:r>
              <a:rPr lang="en-US" altLang="zh-TW" sz="2800" dirty="0">
                <a:solidFill>
                  <a:srgbClr val="FF0000"/>
                </a:solidFill>
                <a:latin typeface="Calibri" panose="020F0502020204030204"/>
                <a:ea typeface="新細明體" panose="02020500000000000000" pitchFamily="18" charset="-120"/>
              </a:rPr>
              <a:t>0.1</a:t>
            </a:r>
            <a:endParaRPr lang="zh-TW" altLang="en-US" sz="2800" dirty="0">
              <a:solidFill>
                <a:srgbClr val="FF0000"/>
              </a:solidFill>
              <a:latin typeface="Calibri" panose="020F0502020204030204"/>
              <a:ea typeface="新細明體" panose="02020500000000000000" pitchFamily="18" charset="-120"/>
            </a:endParaRPr>
          </a:p>
        </p:txBody>
      </p:sp>
      <p:sp>
        <p:nvSpPr>
          <p:cNvPr id="21" name="矩形 20">
            <a:extLst>
              <a:ext uri="{FF2B5EF4-FFF2-40B4-BE49-F238E27FC236}">
                <a16:creationId xmlns:a16="http://schemas.microsoft.com/office/drawing/2014/main" id="{0D9F69E1-A31B-4E4D-97F2-944C9D1FE275}"/>
              </a:ext>
            </a:extLst>
          </p:cNvPr>
          <p:cNvSpPr/>
          <p:nvPr/>
        </p:nvSpPr>
        <p:spPr>
          <a:xfrm>
            <a:off x="6062824" y="5373328"/>
            <a:ext cx="1355850" cy="85215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43">
            <a:extLst>
              <a:ext uri="{FF2B5EF4-FFF2-40B4-BE49-F238E27FC236}">
                <a16:creationId xmlns:a16="http://schemas.microsoft.com/office/drawing/2014/main" id="{E7A10B3D-2B3C-4759-846D-75B61E6CFBC0}"/>
              </a:ext>
            </a:extLst>
          </p:cNvPr>
          <p:cNvSpPr txBox="1"/>
          <p:nvPr/>
        </p:nvSpPr>
        <p:spPr>
          <a:xfrm>
            <a:off x="7879670" y="5537793"/>
            <a:ext cx="873546" cy="523220"/>
          </a:xfrm>
          <a:prstGeom prst="rect">
            <a:avLst/>
          </a:prstGeom>
          <a:noFill/>
        </p:spPr>
        <p:txBody>
          <a:bodyPr wrap="square" rtlCol="0">
            <a:spAutoFit/>
          </a:bodyPr>
          <a:lstStyle/>
          <a:p>
            <a:pPr defTabSz="457200">
              <a:defRPr/>
            </a:pPr>
            <a:r>
              <a:rPr lang="en-US" altLang="zh-TW" sz="2800" dirty="0">
                <a:solidFill>
                  <a:srgbClr val="FF0000"/>
                </a:solidFill>
                <a:latin typeface="Calibri" panose="020F0502020204030204"/>
                <a:ea typeface="新細明體" panose="02020500000000000000" pitchFamily="18" charset="-120"/>
              </a:rPr>
              <a:t>0.1</a:t>
            </a:r>
            <a:endParaRPr lang="zh-TW" altLang="en-US" sz="2800" dirty="0">
              <a:solidFill>
                <a:srgbClr val="FF0000"/>
              </a:solidFill>
              <a:latin typeface="Calibri" panose="020F0502020204030204"/>
              <a:ea typeface="新細明體" panose="02020500000000000000" pitchFamily="18" charset="-120"/>
            </a:endParaRPr>
          </a:p>
        </p:txBody>
      </p:sp>
      <p:pic>
        <p:nvPicPr>
          <p:cNvPr id="23" name="圖片 7">
            <a:extLst>
              <a:ext uri="{FF2B5EF4-FFF2-40B4-BE49-F238E27FC236}">
                <a16:creationId xmlns:a16="http://schemas.microsoft.com/office/drawing/2014/main" id="{44AB1F59-6EF5-4436-9B81-2CC85E80326A}"/>
              </a:ext>
            </a:extLst>
          </p:cNvPr>
          <p:cNvPicPr>
            <a:picLocks noChangeAspect="1"/>
          </p:cNvPicPr>
          <p:nvPr/>
        </p:nvPicPr>
        <p:blipFill>
          <a:blip r:embed="rId6"/>
          <a:stretch>
            <a:fillRect/>
          </a:stretch>
        </p:blipFill>
        <p:spPr>
          <a:xfrm>
            <a:off x="4790149" y="5330664"/>
            <a:ext cx="866775" cy="866775"/>
          </a:xfrm>
          <a:prstGeom prst="rect">
            <a:avLst/>
          </a:prstGeom>
        </p:spPr>
      </p:pic>
      <p:sp>
        <p:nvSpPr>
          <p:cNvPr id="24" name="文字方塊 35">
            <a:extLst>
              <a:ext uri="{FF2B5EF4-FFF2-40B4-BE49-F238E27FC236}">
                <a16:creationId xmlns:a16="http://schemas.microsoft.com/office/drawing/2014/main" id="{7E53BB11-8F2A-4799-9D6A-D35170165918}"/>
              </a:ext>
            </a:extLst>
          </p:cNvPr>
          <p:cNvSpPr txBox="1"/>
          <p:nvPr/>
        </p:nvSpPr>
        <p:spPr>
          <a:xfrm>
            <a:off x="5332279" y="1970143"/>
            <a:ext cx="3472767" cy="830997"/>
          </a:xfrm>
          <a:prstGeom prst="rect">
            <a:avLst/>
          </a:prstGeom>
          <a:noFill/>
        </p:spPr>
        <p:txBody>
          <a:bodyPr wrap="square">
            <a:spAutoFit/>
          </a:bodyPr>
          <a:lstStyle/>
          <a:p>
            <a:pPr defTabSz="457200">
              <a:defRPr/>
            </a:pPr>
            <a:r>
              <a:rPr lang="en-US" altLang="zh-TW" sz="2400" b="1" dirty="0">
                <a:solidFill>
                  <a:srgbClr val="FF0000"/>
                </a:solidFill>
                <a:latin typeface="Calibri" panose="020F0502020204030204"/>
                <a:ea typeface="新細明體" panose="02020500000000000000" pitchFamily="18" charset="-120"/>
              </a:rPr>
              <a:t>Scalar</a:t>
            </a:r>
            <a:r>
              <a:rPr lang="en-US" altLang="zh-TW" sz="2400" dirty="0">
                <a:solidFill>
                  <a:prstClr val="black"/>
                </a:solidFill>
                <a:latin typeface="Calibri" panose="020F0502020204030204"/>
                <a:ea typeface="新細明體" panose="02020500000000000000" pitchFamily="18" charset="-120"/>
              </a:rPr>
              <a:t>: Larger means real, smaller value fake.</a:t>
            </a:r>
            <a:endParaRPr lang="zh-TW" altLang="en-US" sz="2400" dirty="0">
              <a:solidFill>
                <a:prstClr val="black"/>
              </a:solidFill>
              <a:latin typeface="Calibri" panose="020F0502020204030204"/>
              <a:ea typeface="新細明體" panose="02020500000000000000" pitchFamily="18" charset="-120"/>
            </a:endParaRPr>
          </a:p>
        </p:txBody>
      </p:sp>
      <p:cxnSp>
        <p:nvCxnSpPr>
          <p:cNvPr id="25" name="直線單箭頭接點 38">
            <a:extLst>
              <a:ext uri="{FF2B5EF4-FFF2-40B4-BE49-F238E27FC236}">
                <a16:creationId xmlns:a16="http://schemas.microsoft.com/office/drawing/2014/main" id="{E0C3848C-E9D1-4F77-9F72-A2C54F556D9C}"/>
              </a:ext>
            </a:extLst>
          </p:cNvPr>
          <p:cNvCxnSpPr>
            <a:cxnSpLocks/>
          </p:cNvCxnSpPr>
          <p:nvPr/>
        </p:nvCxnSpPr>
        <p:spPr>
          <a:xfrm>
            <a:off x="2352732" y="2373185"/>
            <a:ext cx="684229" cy="0"/>
          </a:xfrm>
          <a:prstGeom prst="straightConnector1">
            <a:avLst/>
          </a:prstGeom>
          <a:noFill/>
          <a:ln w="57150" cap="flat" cmpd="sng" algn="ctr">
            <a:solidFill>
              <a:sysClr val="windowText" lastClr="000000"/>
            </a:solidFill>
            <a:prstDash val="solid"/>
            <a:miter lim="800000"/>
            <a:tailEnd type="triangle"/>
          </a:ln>
          <a:effectLst/>
        </p:spPr>
      </p:cxnSp>
      <p:cxnSp>
        <p:nvCxnSpPr>
          <p:cNvPr id="26" name="直線單箭頭接點 39">
            <a:extLst>
              <a:ext uri="{FF2B5EF4-FFF2-40B4-BE49-F238E27FC236}">
                <a16:creationId xmlns:a16="http://schemas.microsoft.com/office/drawing/2014/main" id="{C98029A6-53F5-403E-B35B-045BD9162105}"/>
              </a:ext>
            </a:extLst>
          </p:cNvPr>
          <p:cNvCxnSpPr>
            <a:cxnSpLocks/>
          </p:cNvCxnSpPr>
          <p:nvPr/>
        </p:nvCxnSpPr>
        <p:spPr>
          <a:xfrm>
            <a:off x="4558205" y="2356252"/>
            <a:ext cx="684229" cy="0"/>
          </a:xfrm>
          <a:prstGeom prst="straightConnector1">
            <a:avLst/>
          </a:prstGeom>
          <a:noFill/>
          <a:ln w="57150" cap="flat" cmpd="sng" algn="ctr">
            <a:solidFill>
              <a:sysClr val="windowText" lastClr="000000"/>
            </a:solidFill>
            <a:prstDash val="solid"/>
            <a:miter lim="800000"/>
            <a:tailEnd type="triangle"/>
          </a:ln>
          <a:effectLst/>
        </p:spPr>
      </p:cxnSp>
      <p:cxnSp>
        <p:nvCxnSpPr>
          <p:cNvPr id="27" name="直線單箭頭接點 44">
            <a:extLst>
              <a:ext uri="{FF2B5EF4-FFF2-40B4-BE49-F238E27FC236}">
                <a16:creationId xmlns:a16="http://schemas.microsoft.com/office/drawing/2014/main" id="{4713BB3D-D790-4A1A-B8BB-DA2315B45712}"/>
              </a:ext>
            </a:extLst>
          </p:cNvPr>
          <p:cNvCxnSpPr>
            <a:cxnSpLocks/>
          </p:cNvCxnSpPr>
          <p:nvPr/>
        </p:nvCxnSpPr>
        <p:spPr>
          <a:xfrm>
            <a:off x="3472310" y="4223775"/>
            <a:ext cx="486608" cy="0"/>
          </a:xfrm>
          <a:prstGeom prst="straightConnector1">
            <a:avLst/>
          </a:prstGeom>
          <a:noFill/>
          <a:ln w="57150" cap="flat" cmpd="sng" algn="ctr">
            <a:solidFill>
              <a:sysClr val="windowText" lastClr="000000"/>
            </a:solidFill>
            <a:prstDash val="solid"/>
            <a:miter lim="800000"/>
            <a:tailEnd type="triangle"/>
          </a:ln>
          <a:effectLst/>
        </p:spPr>
      </p:cxnSp>
      <p:cxnSp>
        <p:nvCxnSpPr>
          <p:cNvPr id="28" name="直線單箭頭接點 45">
            <a:extLst>
              <a:ext uri="{FF2B5EF4-FFF2-40B4-BE49-F238E27FC236}">
                <a16:creationId xmlns:a16="http://schemas.microsoft.com/office/drawing/2014/main" id="{0C097348-6C54-4A76-9DD9-9AFD3DFBB8F3}"/>
              </a:ext>
            </a:extLst>
          </p:cNvPr>
          <p:cNvCxnSpPr>
            <a:cxnSpLocks/>
          </p:cNvCxnSpPr>
          <p:nvPr/>
        </p:nvCxnSpPr>
        <p:spPr>
          <a:xfrm>
            <a:off x="1615684" y="4223676"/>
            <a:ext cx="486608" cy="0"/>
          </a:xfrm>
          <a:prstGeom prst="straightConnector1">
            <a:avLst/>
          </a:prstGeom>
          <a:noFill/>
          <a:ln w="57150" cap="flat" cmpd="sng" algn="ctr">
            <a:solidFill>
              <a:sysClr val="windowText" lastClr="000000"/>
            </a:solidFill>
            <a:prstDash val="solid"/>
            <a:miter lim="800000"/>
            <a:tailEnd type="triangle"/>
          </a:ln>
          <a:effectLst/>
        </p:spPr>
      </p:cxnSp>
      <p:cxnSp>
        <p:nvCxnSpPr>
          <p:cNvPr id="29" name="直線單箭頭接點 46">
            <a:extLst>
              <a:ext uri="{FF2B5EF4-FFF2-40B4-BE49-F238E27FC236}">
                <a16:creationId xmlns:a16="http://schemas.microsoft.com/office/drawing/2014/main" id="{54005844-551B-4D7E-BBD2-5C23B3F7EE7E}"/>
              </a:ext>
            </a:extLst>
          </p:cNvPr>
          <p:cNvCxnSpPr>
            <a:cxnSpLocks/>
          </p:cNvCxnSpPr>
          <p:nvPr/>
        </p:nvCxnSpPr>
        <p:spPr>
          <a:xfrm>
            <a:off x="3444950" y="5743413"/>
            <a:ext cx="486608" cy="0"/>
          </a:xfrm>
          <a:prstGeom prst="straightConnector1">
            <a:avLst/>
          </a:prstGeom>
          <a:noFill/>
          <a:ln w="57150" cap="flat" cmpd="sng" algn="ctr">
            <a:solidFill>
              <a:sysClr val="windowText" lastClr="000000"/>
            </a:solidFill>
            <a:prstDash val="solid"/>
            <a:miter lim="800000"/>
            <a:tailEnd type="triangle"/>
          </a:ln>
          <a:effectLst/>
        </p:spPr>
      </p:cxnSp>
      <p:cxnSp>
        <p:nvCxnSpPr>
          <p:cNvPr id="30" name="直線單箭頭接點 47">
            <a:extLst>
              <a:ext uri="{FF2B5EF4-FFF2-40B4-BE49-F238E27FC236}">
                <a16:creationId xmlns:a16="http://schemas.microsoft.com/office/drawing/2014/main" id="{DB83FCE9-CC55-428E-9F36-C797A246F09C}"/>
              </a:ext>
            </a:extLst>
          </p:cNvPr>
          <p:cNvCxnSpPr>
            <a:cxnSpLocks/>
          </p:cNvCxnSpPr>
          <p:nvPr/>
        </p:nvCxnSpPr>
        <p:spPr>
          <a:xfrm>
            <a:off x="1588324" y="5743314"/>
            <a:ext cx="486608" cy="0"/>
          </a:xfrm>
          <a:prstGeom prst="straightConnector1">
            <a:avLst/>
          </a:prstGeom>
          <a:noFill/>
          <a:ln w="57150" cap="flat" cmpd="sng" algn="ctr">
            <a:solidFill>
              <a:sysClr val="windowText" lastClr="000000"/>
            </a:solidFill>
            <a:prstDash val="solid"/>
            <a:miter lim="800000"/>
            <a:tailEnd type="triangle"/>
          </a:ln>
          <a:effectLst/>
        </p:spPr>
      </p:cxnSp>
      <p:cxnSp>
        <p:nvCxnSpPr>
          <p:cNvPr id="31" name="直線單箭頭接點 48">
            <a:extLst>
              <a:ext uri="{FF2B5EF4-FFF2-40B4-BE49-F238E27FC236}">
                <a16:creationId xmlns:a16="http://schemas.microsoft.com/office/drawing/2014/main" id="{755A3DD3-9F59-4ECF-99B0-EC77F9446AB7}"/>
              </a:ext>
            </a:extLst>
          </p:cNvPr>
          <p:cNvCxnSpPr>
            <a:cxnSpLocks/>
          </p:cNvCxnSpPr>
          <p:nvPr/>
        </p:nvCxnSpPr>
        <p:spPr>
          <a:xfrm>
            <a:off x="7489576" y="4194648"/>
            <a:ext cx="486608" cy="0"/>
          </a:xfrm>
          <a:prstGeom prst="straightConnector1">
            <a:avLst/>
          </a:prstGeom>
          <a:noFill/>
          <a:ln w="57150" cap="flat" cmpd="sng" algn="ctr">
            <a:solidFill>
              <a:sysClr val="windowText" lastClr="000000"/>
            </a:solidFill>
            <a:prstDash val="solid"/>
            <a:miter lim="800000"/>
            <a:tailEnd type="triangle"/>
          </a:ln>
          <a:effectLst/>
        </p:spPr>
      </p:cxnSp>
      <p:cxnSp>
        <p:nvCxnSpPr>
          <p:cNvPr id="32" name="直線單箭頭接點 49">
            <a:extLst>
              <a:ext uri="{FF2B5EF4-FFF2-40B4-BE49-F238E27FC236}">
                <a16:creationId xmlns:a16="http://schemas.microsoft.com/office/drawing/2014/main" id="{7AA7CED2-45E4-4586-B166-486134CD7154}"/>
              </a:ext>
            </a:extLst>
          </p:cNvPr>
          <p:cNvCxnSpPr>
            <a:cxnSpLocks/>
          </p:cNvCxnSpPr>
          <p:nvPr/>
        </p:nvCxnSpPr>
        <p:spPr>
          <a:xfrm>
            <a:off x="5632950" y="4194549"/>
            <a:ext cx="486608" cy="0"/>
          </a:xfrm>
          <a:prstGeom prst="straightConnector1">
            <a:avLst/>
          </a:prstGeom>
          <a:noFill/>
          <a:ln w="57150" cap="flat" cmpd="sng" algn="ctr">
            <a:solidFill>
              <a:sysClr val="windowText" lastClr="000000"/>
            </a:solidFill>
            <a:prstDash val="solid"/>
            <a:miter lim="800000"/>
            <a:tailEnd type="triangle"/>
          </a:ln>
          <a:effectLst/>
        </p:spPr>
      </p:cxnSp>
      <p:cxnSp>
        <p:nvCxnSpPr>
          <p:cNvPr id="33" name="直線單箭頭接點 50">
            <a:extLst>
              <a:ext uri="{FF2B5EF4-FFF2-40B4-BE49-F238E27FC236}">
                <a16:creationId xmlns:a16="http://schemas.microsoft.com/office/drawing/2014/main" id="{7D09E1C1-DD4B-44D7-8045-D1F336B1918D}"/>
              </a:ext>
            </a:extLst>
          </p:cNvPr>
          <p:cNvCxnSpPr>
            <a:cxnSpLocks/>
          </p:cNvCxnSpPr>
          <p:nvPr/>
        </p:nvCxnSpPr>
        <p:spPr>
          <a:xfrm>
            <a:off x="7433126" y="5813917"/>
            <a:ext cx="486608" cy="0"/>
          </a:xfrm>
          <a:prstGeom prst="straightConnector1">
            <a:avLst/>
          </a:prstGeom>
          <a:noFill/>
          <a:ln w="57150" cap="flat" cmpd="sng" algn="ctr">
            <a:solidFill>
              <a:sysClr val="windowText" lastClr="000000"/>
            </a:solidFill>
            <a:prstDash val="solid"/>
            <a:miter lim="800000"/>
            <a:tailEnd type="triangle"/>
          </a:ln>
          <a:effectLst/>
        </p:spPr>
      </p:cxnSp>
      <p:cxnSp>
        <p:nvCxnSpPr>
          <p:cNvPr id="34" name="直線單箭頭接點 51">
            <a:extLst>
              <a:ext uri="{FF2B5EF4-FFF2-40B4-BE49-F238E27FC236}">
                <a16:creationId xmlns:a16="http://schemas.microsoft.com/office/drawing/2014/main" id="{39A1F6CE-446F-4B41-87A6-383FDD7E112C}"/>
              </a:ext>
            </a:extLst>
          </p:cNvPr>
          <p:cNvCxnSpPr>
            <a:cxnSpLocks/>
          </p:cNvCxnSpPr>
          <p:nvPr/>
        </p:nvCxnSpPr>
        <p:spPr>
          <a:xfrm>
            <a:off x="5576500" y="5813818"/>
            <a:ext cx="486608" cy="0"/>
          </a:xfrm>
          <a:prstGeom prst="straightConnector1">
            <a:avLst/>
          </a:prstGeom>
          <a:noFill/>
          <a:ln w="57150" cap="flat" cmpd="sng" algn="ctr">
            <a:solidFill>
              <a:sysClr val="windowText" lastClr="000000"/>
            </a:solidFill>
            <a:prstDash val="solid"/>
            <a:miter lim="800000"/>
            <a:tailEnd type="triangle"/>
          </a:ln>
          <a:effectLst/>
        </p:spPr>
      </p:cxnSp>
      <p:sp>
        <p:nvSpPr>
          <p:cNvPr id="35" name="投影片編號版面配置區 5">
            <a:extLst>
              <a:ext uri="{FF2B5EF4-FFF2-40B4-BE49-F238E27FC236}">
                <a16:creationId xmlns:a16="http://schemas.microsoft.com/office/drawing/2014/main" id="{E6059947-219C-4E81-B8AA-7E71EF60C8D6}"/>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218D97-057B-4649-A039-448A1754A34D}" type="slidenum">
              <a:rPr lang="zh-TW" altLang="en-US" smtClean="0">
                <a:solidFill>
                  <a:prstClr val="black">
                    <a:tint val="75000"/>
                  </a:prstClr>
                </a:solidFill>
                <a:latin typeface="Calibri" panose="020F0502020204030204"/>
                <a:ea typeface="新細明體" panose="02020500000000000000" pitchFamily="18" charset="-120"/>
              </a:rPr>
              <a:pPr/>
              <a:t>64</a:t>
            </a:fld>
            <a:endParaRPr lang="zh-TW" altLang="en-US">
              <a:solidFill>
                <a:prstClr val="black">
                  <a:tint val="75000"/>
                </a:prstClr>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5257955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BC1ED930-28F8-46E2-B510-D00B79BED3CA}"/>
              </a:ext>
            </a:extLst>
          </p:cNvPr>
          <p:cNvSpPr txBox="1">
            <a:spLocks/>
          </p:cNvSpPr>
          <p:nvPr/>
        </p:nvSpPr>
        <p:spPr>
          <a:xfrm>
            <a:off x="1257300" y="31889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Basic Idea of GAN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pic>
        <p:nvPicPr>
          <p:cNvPr id="7" name="Picture 4" descr="枯葉蝶屬枯葉蝶03">
            <a:extLst>
              <a:ext uri="{FF2B5EF4-FFF2-40B4-BE49-F238E27FC236}">
                <a16:creationId xmlns:a16="http://schemas.microsoft.com/office/drawing/2014/main" id="{AEBBC153-2BAE-4BF9-80F5-1C1FAE577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2338" y="1889620"/>
            <a:ext cx="2021403" cy="13476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艷粉蝶屬艷粉蝶07">
            <a:extLst>
              <a:ext uri="{FF2B5EF4-FFF2-40B4-BE49-F238E27FC236}">
                <a16:creationId xmlns:a16="http://schemas.microsoft.com/office/drawing/2014/main" id="{100D92B2-D13B-4509-89FB-3E501D4E3C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925" y="1889620"/>
            <a:ext cx="2019300" cy="13476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比比鳥」的圖片搜尋結果">
            <a:extLst>
              <a:ext uri="{FF2B5EF4-FFF2-40B4-BE49-F238E27FC236}">
                <a16:creationId xmlns:a16="http://schemas.microsoft.com/office/drawing/2014/main" id="{AB8863ED-2348-4030-A71F-1A49E18CC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80" y="4795175"/>
            <a:ext cx="1264260" cy="12642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眼節蝶屬青眼蛺蝶02">
            <a:extLst>
              <a:ext uri="{FF2B5EF4-FFF2-40B4-BE49-F238E27FC236}">
                <a16:creationId xmlns:a16="http://schemas.microsoft.com/office/drawing/2014/main" id="{512678F2-4FAB-41CA-9437-CE73CC5416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82938" y="1889621"/>
            <a:ext cx="2071687" cy="1381124"/>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5">
            <a:extLst>
              <a:ext uri="{FF2B5EF4-FFF2-40B4-BE49-F238E27FC236}">
                <a16:creationId xmlns:a16="http://schemas.microsoft.com/office/drawing/2014/main" id="{EB1928C7-FA76-4AD1-975E-1A1D74EF98EB}"/>
              </a:ext>
            </a:extLst>
          </p:cNvPr>
          <p:cNvSpPr txBox="1"/>
          <p:nvPr/>
        </p:nvSpPr>
        <p:spPr>
          <a:xfrm>
            <a:off x="3776383" y="3237221"/>
            <a:ext cx="1190625"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Brown</a:t>
            </a:r>
            <a:endParaRPr lang="zh-TW" altLang="en-US" sz="2400" dirty="0">
              <a:solidFill>
                <a:prstClr val="black"/>
              </a:solidFill>
              <a:latin typeface="Calibri" panose="020F0502020204030204"/>
              <a:ea typeface="新細明體" panose="02020500000000000000" pitchFamily="18" charset="-120"/>
            </a:endParaRPr>
          </a:p>
        </p:txBody>
      </p:sp>
      <p:sp>
        <p:nvSpPr>
          <p:cNvPr id="12" name="文字方塊 11">
            <a:extLst>
              <a:ext uri="{FF2B5EF4-FFF2-40B4-BE49-F238E27FC236}">
                <a16:creationId xmlns:a16="http://schemas.microsoft.com/office/drawing/2014/main" id="{4DA32AA4-EF8F-479E-BF25-BF34876FF4FA}"/>
              </a:ext>
            </a:extLst>
          </p:cNvPr>
          <p:cNvSpPr txBox="1"/>
          <p:nvPr/>
        </p:nvSpPr>
        <p:spPr>
          <a:xfrm>
            <a:off x="6576203" y="3196721"/>
            <a:ext cx="1190625"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veins</a:t>
            </a:r>
            <a:endParaRPr lang="zh-TW" altLang="en-US" sz="2400" dirty="0">
              <a:solidFill>
                <a:prstClr val="black"/>
              </a:solidFill>
              <a:latin typeface="Calibri" panose="020F0502020204030204"/>
              <a:ea typeface="新細明體" panose="02020500000000000000" pitchFamily="18" charset="-120"/>
            </a:endParaRPr>
          </a:p>
        </p:txBody>
      </p:sp>
      <p:pic>
        <p:nvPicPr>
          <p:cNvPr id="13" name="Picture 12" descr="相關圖片">
            <a:extLst>
              <a:ext uri="{FF2B5EF4-FFF2-40B4-BE49-F238E27FC236}">
                <a16:creationId xmlns:a16="http://schemas.microsoft.com/office/drawing/2014/main" id="{8BABC7B7-49F7-417D-A92C-07071D14EE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5985" y="4618345"/>
            <a:ext cx="2285587" cy="16038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比比鳥」的圖片搜尋結果">
            <a:extLst>
              <a:ext uri="{FF2B5EF4-FFF2-40B4-BE49-F238E27FC236}">
                <a16:creationId xmlns:a16="http://schemas.microsoft.com/office/drawing/2014/main" id="{197AE882-B1A3-4C1A-807E-E30FF67312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0808" y="4618345"/>
            <a:ext cx="1617921" cy="1617921"/>
          </a:xfrm>
          <a:prstGeom prst="rect">
            <a:avLst/>
          </a:prstGeom>
          <a:noFill/>
          <a:extLst>
            <a:ext uri="{909E8E84-426E-40DD-AFC4-6F175D3DCCD1}">
              <a14:hiddenFill xmlns:a14="http://schemas.microsoft.com/office/drawing/2010/main">
                <a:solidFill>
                  <a:srgbClr val="FFFFFF"/>
                </a:solidFill>
              </a14:hiddenFill>
            </a:ext>
          </a:extLst>
        </p:spPr>
      </p:pic>
      <p:sp>
        <p:nvSpPr>
          <p:cNvPr id="15" name="語音泡泡: 圓角矩形 7">
            <a:extLst>
              <a:ext uri="{FF2B5EF4-FFF2-40B4-BE49-F238E27FC236}">
                <a16:creationId xmlns:a16="http://schemas.microsoft.com/office/drawing/2014/main" id="{45FB5A95-547F-4815-A406-9BD08145BFCF}"/>
              </a:ext>
            </a:extLst>
          </p:cNvPr>
          <p:cNvSpPr/>
          <p:nvPr/>
        </p:nvSpPr>
        <p:spPr>
          <a:xfrm>
            <a:off x="714380" y="3828857"/>
            <a:ext cx="2095500" cy="789488"/>
          </a:xfrm>
          <a:prstGeom prst="wedgeRoundRectCallou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Butterflies are not brown</a:t>
            </a:r>
            <a:endParaRPr kumimoji="0" lang="zh-TW" altLang="en-US" sz="2400" b="0"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16" name="語音泡泡: 圓角矩形 16">
            <a:extLst>
              <a:ext uri="{FF2B5EF4-FFF2-40B4-BE49-F238E27FC236}">
                <a16:creationId xmlns:a16="http://schemas.microsoft.com/office/drawing/2014/main" id="{0368392B-DBB7-406C-8E55-F2A7F0D82E7B}"/>
              </a:ext>
            </a:extLst>
          </p:cNvPr>
          <p:cNvSpPr/>
          <p:nvPr/>
        </p:nvSpPr>
        <p:spPr>
          <a:xfrm>
            <a:off x="3567115" y="3828857"/>
            <a:ext cx="2095500" cy="789488"/>
          </a:xfrm>
          <a:prstGeom prst="wedgeRoundRectCallou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Butterflies do not have veins</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箭號: 向右 8">
            <a:extLst>
              <a:ext uri="{FF2B5EF4-FFF2-40B4-BE49-F238E27FC236}">
                <a16:creationId xmlns:a16="http://schemas.microsoft.com/office/drawing/2014/main" id="{50F98DAF-0782-4F5A-BD45-1560473B3EB8}"/>
              </a:ext>
            </a:extLst>
          </p:cNvPr>
          <p:cNvSpPr/>
          <p:nvPr/>
        </p:nvSpPr>
        <p:spPr>
          <a:xfrm>
            <a:off x="2732870" y="2229554"/>
            <a:ext cx="466726" cy="701257"/>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箭號: 向右 18">
            <a:extLst>
              <a:ext uri="{FF2B5EF4-FFF2-40B4-BE49-F238E27FC236}">
                <a16:creationId xmlns:a16="http://schemas.microsoft.com/office/drawing/2014/main" id="{9D3992EC-E111-4513-AF35-B9B2A4A997AD}"/>
              </a:ext>
            </a:extLst>
          </p:cNvPr>
          <p:cNvSpPr/>
          <p:nvPr/>
        </p:nvSpPr>
        <p:spPr>
          <a:xfrm>
            <a:off x="5495118" y="2229554"/>
            <a:ext cx="466726" cy="701257"/>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箭號: 向右 19">
            <a:extLst>
              <a:ext uri="{FF2B5EF4-FFF2-40B4-BE49-F238E27FC236}">
                <a16:creationId xmlns:a16="http://schemas.microsoft.com/office/drawing/2014/main" id="{E4A21949-299F-44C5-888A-94ADE15673CC}"/>
              </a:ext>
            </a:extLst>
          </p:cNvPr>
          <p:cNvSpPr/>
          <p:nvPr/>
        </p:nvSpPr>
        <p:spPr>
          <a:xfrm>
            <a:off x="2531549" y="5037529"/>
            <a:ext cx="466726" cy="701257"/>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箭號: 向右 20">
            <a:extLst>
              <a:ext uri="{FF2B5EF4-FFF2-40B4-BE49-F238E27FC236}">
                <a16:creationId xmlns:a16="http://schemas.microsoft.com/office/drawing/2014/main" id="{0F8C1EB3-054F-4BC2-895C-2D95EB2D930C}"/>
              </a:ext>
            </a:extLst>
          </p:cNvPr>
          <p:cNvSpPr/>
          <p:nvPr/>
        </p:nvSpPr>
        <p:spPr>
          <a:xfrm>
            <a:off x="5293797" y="5037529"/>
            <a:ext cx="466726" cy="701257"/>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語音泡泡: 圓角矩形 17">
            <a:extLst>
              <a:ext uri="{FF2B5EF4-FFF2-40B4-BE49-F238E27FC236}">
                <a16:creationId xmlns:a16="http://schemas.microsoft.com/office/drawing/2014/main" id="{2BFC5042-4B5D-4251-AAF8-FE9E58929B18}"/>
              </a:ext>
            </a:extLst>
          </p:cNvPr>
          <p:cNvSpPr/>
          <p:nvPr/>
        </p:nvSpPr>
        <p:spPr>
          <a:xfrm>
            <a:off x="6419850" y="3828857"/>
            <a:ext cx="2095500" cy="789488"/>
          </a:xfrm>
          <a:prstGeom prst="wedgeRoundRectCallout">
            <a:avLst>
              <a:gd name="adj1" fmla="val -27067"/>
              <a:gd name="adj2" fmla="val 66177"/>
              <a:gd name="adj3" fmla="val 1666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4924C5C2-838A-41D1-AFD9-E5620694D649}"/>
              </a:ext>
            </a:extLst>
          </p:cNvPr>
          <p:cNvSpPr/>
          <p:nvPr/>
        </p:nvSpPr>
        <p:spPr>
          <a:xfrm>
            <a:off x="6736693" y="1390594"/>
            <a:ext cx="1996623" cy="850007"/>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Generator</a:t>
            </a:r>
          </a:p>
        </p:txBody>
      </p:sp>
      <p:sp>
        <p:nvSpPr>
          <p:cNvPr id="23" name="矩形 22">
            <a:extLst>
              <a:ext uri="{FF2B5EF4-FFF2-40B4-BE49-F238E27FC236}">
                <a16:creationId xmlns:a16="http://schemas.microsoft.com/office/drawing/2014/main" id="{6F20D2D3-96D3-4E38-9F66-64EC52F4C55B}"/>
              </a:ext>
            </a:extLst>
          </p:cNvPr>
          <p:cNvSpPr/>
          <p:nvPr/>
        </p:nvSpPr>
        <p:spPr>
          <a:xfrm>
            <a:off x="6736693" y="5388157"/>
            <a:ext cx="1999796" cy="850007"/>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Discriminator</a:t>
            </a:r>
          </a:p>
        </p:txBody>
      </p:sp>
    </p:spTree>
    <p:extLst>
      <p:ext uri="{BB962C8B-B14F-4D97-AF65-F5344CB8AC3E}">
        <p14:creationId xmlns:p14="http://schemas.microsoft.com/office/powerpoint/2010/main" val="36063377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4CDEFE29-689D-42FF-9FE4-B77158509063}"/>
              </a:ext>
            </a:extLst>
          </p:cNvPr>
          <p:cNvSpPr txBox="1">
            <a:spLocks/>
          </p:cNvSpPr>
          <p:nvPr/>
        </p:nvSpPr>
        <p:spPr>
          <a:xfrm>
            <a:off x="1257300" y="32538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Basic Idea of GAN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矩形 6">
            <a:extLst>
              <a:ext uri="{FF2B5EF4-FFF2-40B4-BE49-F238E27FC236}">
                <a16:creationId xmlns:a16="http://schemas.microsoft.com/office/drawing/2014/main" id="{218C5C99-719B-474F-B2F8-A9432E921EF9}"/>
              </a:ext>
            </a:extLst>
          </p:cNvPr>
          <p:cNvSpPr/>
          <p:nvPr/>
        </p:nvSpPr>
        <p:spPr>
          <a:xfrm>
            <a:off x="1132249" y="1476168"/>
            <a:ext cx="1517650" cy="1284034"/>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v1</a:t>
            </a:r>
            <a:endParaRPr kumimoji="0" lang="zh-TW" altLang="en-US" sz="2400" b="1"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27AAEF4A-CD6F-410E-9928-6A32B55A4724}"/>
              </a:ext>
            </a:extLst>
          </p:cNvPr>
          <p:cNvSpPr/>
          <p:nvPr/>
        </p:nvSpPr>
        <p:spPr>
          <a:xfrm>
            <a:off x="1132249" y="4054551"/>
            <a:ext cx="1517650" cy="128403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v1</a:t>
            </a:r>
            <a:endParaRPr kumimoji="0" lang="zh-TW" altLang="en-US" sz="2400" b="1"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7">
            <a:extLst>
              <a:ext uri="{FF2B5EF4-FFF2-40B4-BE49-F238E27FC236}">
                <a16:creationId xmlns:a16="http://schemas.microsoft.com/office/drawing/2014/main" id="{6A02544E-1DB9-4316-B869-8A1748E134EA}"/>
              </a:ext>
            </a:extLst>
          </p:cNvPr>
          <p:cNvSpPr txBox="1"/>
          <p:nvPr/>
        </p:nvSpPr>
        <p:spPr>
          <a:xfrm>
            <a:off x="2078399" y="5795050"/>
            <a:ext cx="1828800"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Real images:</a:t>
            </a:r>
            <a:endParaRPr lang="zh-TW" altLang="en-US" sz="2400" dirty="0">
              <a:solidFill>
                <a:prstClr val="black"/>
              </a:solidFill>
              <a:latin typeface="Calibri" panose="020F0502020204030204"/>
              <a:ea typeface="新細明體" panose="02020500000000000000" pitchFamily="18" charset="-120"/>
            </a:endParaRPr>
          </a:p>
        </p:txBody>
      </p:sp>
      <p:sp>
        <p:nvSpPr>
          <p:cNvPr id="10" name="矩形 9">
            <a:extLst>
              <a:ext uri="{FF2B5EF4-FFF2-40B4-BE49-F238E27FC236}">
                <a16:creationId xmlns:a16="http://schemas.microsoft.com/office/drawing/2014/main" id="{BB726364-F857-49B1-9CC5-594DC4E80433}"/>
              </a:ext>
            </a:extLst>
          </p:cNvPr>
          <p:cNvSpPr/>
          <p:nvPr/>
        </p:nvSpPr>
        <p:spPr>
          <a:xfrm>
            <a:off x="4007985" y="1467190"/>
            <a:ext cx="1517650" cy="1284034"/>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rPr>
              <a:t>v2</a:t>
            </a:r>
            <a:endParaRPr kumimoji="0" lang="zh-TW" altLang="en-US" sz="2400" b="1" i="0" u="none" strike="noStrike" kern="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7DC23D99-0793-4BC6-994D-D82E3F3D544B}"/>
              </a:ext>
            </a:extLst>
          </p:cNvPr>
          <p:cNvSpPr/>
          <p:nvPr/>
        </p:nvSpPr>
        <p:spPr>
          <a:xfrm>
            <a:off x="4007985" y="4045573"/>
            <a:ext cx="1517650" cy="128403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rPr>
              <a:t>v2</a:t>
            </a:r>
            <a:endParaRPr kumimoji="0" lang="zh-TW" altLang="en-US" sz="2400" b="1" i="0" u="none" strike="noStrike" kern="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endParaRPr>
          </a:p>
        </p:txBody>
      </p:sp>
      <p:sp>
        <p:nvSpPr>
          <p:cNvPr id="14" name="箭號: 向右 20">
            <a:extLst>
              <a:ext uri="{FF2B5EF4-FFF2-40B4-BE49-F238E27FC236}">
                <a16:creationId xmlns:a16="http://schemas.microsoft.com/office/drawing/2014/main" id="{E04669A3-5C15-4E2D-9F32-B1EF08D82725}"/>
              </a:ext>
            </a:extLst>
          </p:cNvPr>
          <p:cNvSpPr/>
          <p:nvPr/>
        </p:nvSpPr>
        <p:spPr>
          <a:xfrm>
            <a:off x="2883463" y="4365436"/>
            <a:ext cx="890957" cy="701257"/>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箭號: 向右 22">
            <a:extLst>
              <a:ext uri="{FF2B5EF4-FFF2-40B4-BE49-F238E27FC236}">
                <a16:creationId xmlns:a16="http://schemas.microsoft.com/office/drawing/2014/main" id="{9D87F460-9B7B-4DEC-BD57-94D5F85F7F63}"/>
              </a:ext>
            </a:extLst>
          </p:cNvPr>
          <p:cNvSpPr/>
          <p:nvPr/>
        </p:nvSpPr>
        <p:spPr>
          <a:xfrm>
            <a:off x="2883463" y="1758896"/>
            <a:ext cx="890957" cy="701257"/>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8" name="圖片 24">
            <a:extLst>
              <a:ext uri="{FF2B5EF4-FFF2-40B4-BE49-F238E27FC236}">
                <a16:creationId xmlns:a16="http://schemas.microsoft.com/office/drawing/2014/main" id="{5533FD1C-04B2-4A6E-9382-F85B60A4F83B}"/>
              </a:ext>
            </a:extLst>
          </p:cNvPr>
          <p:cNvPicPr>
            <a:picLocks noChangeAspect="1"/>
          </p:cNvPicPr>
          <p:nvPr/>
        </p:nvPicPr>
        <p:blipFill>
          <a:blip r:embed="rId3"/>
          <a:stretch>
            <a:fillRect/>
          </a:stretch>
        </p:blipFill>
        <p:spPr>
          <a:xfrm>
            <a:off x="3664256" y="3087024"/>
            <a:ext cx="2205108" cy="543725"/>
          </a:xfrm>
          <a:prstGeom prst="rect">
            <a:avLst/>
          </a:prstGeom>
        </p:spPr>
      </p:pic>
      <p:pic>
        <p:nvPicPr>
          <p:cNvPr id="19" name="圖片 25">
            <a:extLst>
              <a:ext uri="{FF2B5EF4-FFF2-40B4-BE49-F238E27FC236}">
                <a16:creationId xmlns:a16="http://schemas.microsoft.com/office/drawing/2014/main" id="{892AD3E2-F95A-4403-9136-B6EE1AA842C4}"/>
              </a:ext>
            </a:extLst>
          </p:cNvPr>
          <p:cNvPicPr>
            <a:picLocks noChangeAspect="1"/>
          </p:cNvPicPr>
          <p:nvPr/>
        </p:nvPicPr>
        <p:blipFill>
          <a:blip r:embed="rId4"/>
          <a:stretch>
            <a:fillRect/>
          </a:stretch>
        </p:blipFill>
        <p:spPr>
          <a:xfrm>
            <a:off x="781676" y="3101971"/>
            <a:ext cx="2101787" cy="517832"/>
          </a:xfrm>
          <a:prstGeom prst="rect">
            <a:avLst/>
          </a:prstGeom>
        </p:spPr>
      </p:pic>
      <p:cxnSp>
        <p:nvCxnSpPr>
          <p:cNvPr id="22" name="直線單箭頭接點 39">
            <a:extLst>
              <a:ext uri="{FF2B5EF4-FFF2-40B4-BE49-F238E27FC236}">
                <a16:creationId xmlns:a16="http://schemas.microsoft.com/office/drawing/2014/main" id="{7973E9DB-7B37-4C82-8759-DECA6D4AF9DF}"/>
              </a:ext>
            </a:extLst>
          </p:cNvPr>
          <p:cNvCxnSpPr/>
          <p:nvPr/>
        </p:nvCxnSpPr>
        <p:spPr>
          <a:xfrm flipH="1" flipV="1">
            <a:off x="2034845" y="5368265"/>
            <a:ext cx="1872354" cy="348270"/>
          </a:xfrm>
          <a:prstGeom prst="straightConnector1">
            <a:avLst/>
          </a:prstGeom>
          <a:noFill/>
          <a:ln w="76200" cap="flat" cmpd="sng" algn="ctr">
            <a:solidFill>
              <a:srgbClr val="00B050"/>
            </a:solidFill>
            <a:prstDash val="solid"/>
            <a:miter lim="800000"/>
            <a:tailEnd type="triangle"/>
          </a:ln>
          <a:effectLst/>
        </p:spPr>
      </p:cxnSp>
      <p:cxnSp>
        <p:nvCxnSpPr>
          <p:cNvPr id="23" name="直線單箭頭接點 41">
            <a:extLst>
              <a:ext uri="{FF2B5EF4-FFF2-40B4-BE49-F238E27FC236}">
                <a16:creationId xmlns:a16="http://schemas.microsoft.com/office/drawing/2014/main" id="{327D34C0-503E-4C28-817A-6AC4AF585F0C}"/>
              </a:ext>
            </a:extLst>
          </p:cNvPr>
          <p:cNvCxnSpPr/>
          <p:nvPr/>
        </p:nvCxnSpPr>
        <p:spPr>
          <a:xfrm flipH="1" flipV="1">
            <a:off x="4766810" y="5338585"/>
            <a:ext cx="279135" cy="323850"/>
          </a:xfrm>
          <a:prstGeom prst="straightConnector1">
            <a:avLst/>
          </a:prstGeom>
          <a:noFill/>
          <a:ln w="76200" cap="flat" cmpd="sng" algn="ctr">
            <a:solidFill>
              <a:srgbClr val="00B050"/>
            </a:solidFill>
            <a:prstDash val="solid"/>
            <a:miter lim="800000"/>
            <a:tailEnd type="triangle"/>
          </a:ln>
          <a:effectLst/>
        </p:spPr>
      </p:cxnSp>
      <p:pic>
        <p:nvPicPr>
          <p:cNvPr id="24" name="圖片 27">
            <a:extLst>
              <a:ext uri="{FF2B5EF4-FFF2-40B4-BE49-F238E27FC236}">
                <a16:creationId xmlns:a16="http://schemas.microsoft.com/office/drawing/2014/main" id="{3428FE8C-0F9D-47DB-8DCE-45D369A59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1274" y="5677651"/>
            <a:ext cx="540000" cy="540000"/>
          </a:xfrm>
          <a:prstGeom prst="rect">
            <a:avLst/>
          </a:prstGeom>
        </p:spPr>
      </p:pic>
      <p:pic>
        <p:nvPicPr>
          <p:cNvPr id="25" name="圖片 29">
            <a:extLst>
              <a:ext uri="{FF2B5EF4-FFF2-40B4-BE49-F238E27FC236}">
                <a16:creationId xmlns:a16="http://schemas.microsoft.com/office/drawing/2014/main" id="{8BACEE81-E954-46F3-A760-83E7A7EB0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110" y="5677651"/>
            <a:ext cx="540000" cy="540000"/>
          </a:xfrm>
          <a:prstGeom prst="rect">
            <a:avLst/>
          </a:prstGeom>
        </p:spPr>
      </p:pic>
      <p:pic>
        <p:nvPicPr>
          <p:cNvPr id="26" name="圖片 30">
            <a:extLst>
              <a:ext uri="{FF2B5EF4-FFF2-40B4-BE49-F238E27FC236}">
                <a16:creationId xmlns:a16="http://schemas.microsoft.com/office/drawing/2014/main" id="{081E2BDF-9C8F-4719-9939-2157F7DFA4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5356" y="5677651"/>
            <a:ext cx="540000" cy="540000"/>
          </a:xfrm>
          <a:prstGeom prst="rect">
            <a:avLst/>
          </a:prstGeom>
        </p:spPr>
      </p:pic>
      <p:pic>
        <p:nvPicPr>
          <p:cNvPr id="27" name="圖片 31">
            <a:extLst>
              <a:ext uri="{FF2B5EF4-FFF2-40B4-BE49-F238E27FC236}">
                <a16:creationId xmlns:a16="http://schemas.microsoft.com/office/drawing/2014/main" id="{EDF8A36C-246C-4E12-949A-35CA30AFF3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7192" y="5677651"/>
            <a:ext cx="540000" cy="540000"/>
          </a:xfrm>
          <a:prstGeom prst="rect">
            <a:avLst/>
          </a:prstGeom>
        </p:spPr>
      </p:pic>
      <p:pic>
        <p:nvPicPr>
          <p:cNvPr id="28" name="圖片 2">
            <a:extLst>
              <a:ext uri="{FF2B5EF4-FFF2-40B4-BE49-F238E27FC236}">
                <a16:creationId xmlns:a16="http://schemas.microsoft.com/office/drawing/2014/main" id="{B8B5E355-9E7F-4C94-BC61-63F5D702A234}"/>
              </a:ext>
            </a:extLst>
          </p:cNvPr>
          <p:cNvPicPr>
            <a:picLocks noChangeAspect="1"/>
          </p:cNvPicPr>
          <p:nvPr/>
        </p:nvPicPr>
        <p:blipFill>
          <a:blip r:embed="rId9"/>
          <a:stretch>
            <a:fillRect/>
          </a:stretch>
        </p:blipFill>
        <p:spPr>
          <a:xfrm>
            <a:off x="850142" y="3123338"/>
            <a:ext cx="2081864" cy="549612"/>
          </a:xfrm>
          <a:prstGeom prst="rect">
            <a:avLst/>
          </a:prstGeom>
        </p:spPr>
      </p:pic>
      <p:cxnSp>
        <p:nvCxnSpPr>
          <p:cNvPr id="29" name="直線單箭頭接點 28">
            <a:extLst>
              <a:ext uri="{FF2B5EF4-FFF2-40B4-BE49-F238E27FC236}">
                <a16:creationId xmlns:a16="http://schemas.microsoft.com/office/drawing/2014/main" id="{0B3F02BB-F386-425F-B750-F3C5DC01209B}"/>
              </a:ext>
            </a:extLst>
          </p:cNvPr>
          <p:cNvCxnSpPr/>
          <p:nvPr/>
        </p:nvCxnSpPr>
        <p:spPr>
          <a:xfrm flipH="1">
            <a:off x="1860706" y="2781747"/>
            <a:ext cx="0" cy="418697"/>
          </a:xfrm>
          <a:prstGeom prst="straightConnector1">
            <a:avLst/>
          </a:prstGeom>
          <a:noFill/>
          <a:ln w="76200" cap="flat" cmpd="sng" algn="ctr">
            <a:solidFill>
              <a:srgbClr val="0070C0"/>
            </a:solidFill>
            <a:prstDash val="solid"/>
            <a:miter lim="800000"/>
            <a:tailEnd type="triangle"/>
          </a:ln>
          <a:effectLst/>
        </p:spPr>
      </p:cxnSp>
      <p:cxnSp>
        <p:nvCxnSpPr>
          <p:cNvPr id="30" name="直線單箭頭接點 34">
            <a:extLst>
              <a:ext uri="{FF2B5EF4-FFF2-40B4-BE49-F238E27FC236}">
                <a16:creationId xmlns:a16="http://schemas.microsoft.com/office/drawing/2014/main" id="{F79B5552-2CAD-48FC-8E58-18465B430F5C}"/>
              </a:ext>
            </a:extLst>
          </p:cNvPr>
          <p:cNvCxnSpPr/>
          <p:nvPr/>
        </p:nvCxnSpPr>
        <p:spPr>
          <a:xfrm>
            <a:off x="1829260" y="3650677"/>
            <a:ext cx="0" cy="418697"/>
          </a:xfrm>
          <a:prstGeom prst="straightConnector1">
            <a:avLst/>
          </a:prstGeom>
          <a:noFill/>
          <a:ln w="76200" cap="flat" cmpd="sng" algn="ctr">
            <a:solidFill>
              <a:srgbClr val="00B050"/>
            </a:solidFill>
            <a:prstDash val="solid"/>
            <a:miter lim="800000"/>
            <a:tailEnd type="triangle"/>
          </a:ln>
          <a:effectLst/>
        </p:spPr>
      </p:cxnSp>
      <p:pic>
        <p:nvPicPr>
          <p:cNvPr id="31" name="圖片 4">
            <a:extLst>
              <a:ext uri="{FF2B5EF4-FFF2-40B4-BE49-F238E27FC236}">
                <a16:creationId xmlns:a16="http://schemas.microsoft.com/office/drawing/2014/main" id="{D76B12D8-63F6-44B7-A55C-F0445519F1C5}"/>
              </a:ext>
            </a:extLst>
          </p:cNvPr>
          <p:cNvPicPr>
            <a:picLocks noChangeAspect="1"/>
          </p:cNvPicPr>
          <p:nvPr/>
        </p:nvPicPr>
        <p:blipFill>
          <a:blip r:embed="rId10"/>
          <a:stretch>
            <a:fillRect/>
          </a:stretch>
        </p:blipFill>
        <p:spPr>
          <a:xfrm>
            <a:off x="3723599" y="3143092"/>
            <a:ext cx="2071064" cy="521908"/>
          </a:xfrm>
          <a:prstGeom prst="rect">
            <a:avLst/>
          </a:prstGeom>
        </p:spPr>
      </p:pic>
      <p:cxnSp>
        <p:nvCxnSpPr>
          <p:cNvPr id="32" name="直線單箭頭接點 32">
            <a:extLst>
              <a:ext uri="{FF2B5EF4-FFF2-40B4-BE49-F238E27FC236}">
                <a16:creationId xmlns:a16="http://schemas.microsoft.com/office/drawing/2014/main" id="{108F5F56-0ED2-4672-946C-B0228E76FE1F}"/>
              </a:ext>
            </a:extLst>
          </p:cNvPr>
          <p:cNvCxnSpPr/>
          <p:nvPr/>
        </p:nvCxnSpPr>
        <p:spPr>
          <a:xfrm flipH="1">
            <a:off x="4742239" y="2781747"/>
            <a:ext cx="0" cy="418697"/>
          </a:xfrm>
          <a:prstGeom prst="straightConnector1">
            <a:avLst/>
          </a:prstGeom>
          <a:noFill/>
          <a:ln w="76200" cap="flat" cmpd="sng" algn="ctr">
            <a:solidFill>
              <a:srgbClr val="0070C0"/>
            </a:solidFill>
            <a:prstDash val="solid"/>
            <a:miter lim="800000"/>
            <a:tailEnd type="triangle"/>
          </a:ln>
          <a:effectLst/>
        </p:spPr>
      </p:cxnSp>
      <p:cxnSp>
        <p:nvCxnSpPr>
          <p:cNvPr id="33" name="直線單箭頭接點 35">
            <a:extLst>
              <a:ext uri="{FF2B5EF4-FFF2-40B4-BE49-F238E27FC236}">
                <a16:creationId xmlns:a16="http://schemas.microsoft.com/office/drawing/2014/main" id="{30C0CEBF-4B54-4CC2-ACA3-E36EE046FCC4}"/>
              </a:ext>
            </a:extLst>
          </p:cNvPr>
          <p:cNvCxnSpPr/>
          <p:nvPr/>
        </p:nvCxnSpPr>
        <p:spPr>
          <a:xfrm>
            <a:off x="4727722" y="3623671"/>
            <a:ext cx="0" cy="418697"/>
          </a:xfrm>
          <a:prstGeom prst="straightConnector1">
            <a:avLst/>
          </a:prstGeom>
          <a:noFill/>
          <a:ln w="76200" cap="flat" cmpd="sng" algn="ctr">
            <a:solidFill>
              <a:srgbClr val="00B050"/>
            </a:solidFill>
            <a:prstDash val="solid"/>
            <a:miter lim="800000"/>
            <a:tailEnd type="triangle"/>
          </a:ln>
          <a:effectLst/>
        </p:spPr>
      </p:cxnSp>
      <p:sp>
        <p:nvSpPr>
          <p:cNvPr id="37" name="文字方塊 38">
            <a:extLst>
              <a:ext uri="{FF2B5EF4-FFF2-40B4-BE49-F238E27FC236}">
                <a16:creationId xmlns:a16="http://schemas.microsoft.com/office/drawing/2014/main" id="{D422B48F-ADF7-4C2E-95F2-3B02AAEE90D9}"/>
              </a:ext>
            </a:extLst>
          </p:cNvPr>
          <p:cNvSpPr txBox="1"/>
          <p:nvPr/>
        </p:nvSpPr>
        <p:spPr>
          <a:xfrm>
            <a:off x="5405363" y="354243"/>
            <a:ext cx="3451300"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This is where the term</a:t>
            </a:r>
            <a:r>
              <a:rPr lang="zh-TW" alt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a:t>
            </a:r>
            <a:r>
              <a:rPr lang="en-US" altLang="zh-TW" sz="2400" b="1" i="1" dirty="0">
                <a:solidFill>
                  <a:prstClr val="black"/>
                </a:solidFill>
                <a:latin typeface="Calibri" panose="020F0502020204030204"/>
                <a:ea typeface="新細明體" panose="02020500000000000000" pitchFamily="18" charset="-120"/>
              </a:rPr>
              <a:t>adversarial</a:t>
            </a:r>
            <a:r>
              <a:rPr lang="en-US" altLang="zh-TW" sz="2400" dirty="0">
                <a:solidFill>
                  <a:prstClr val="black"/>
                </a:solidFill>
                <a:latin typeface="Calibri" panose="020F0502020204030204"/>
                <a:ea typeface="新細明體" panose="02020500000000000000" pitchFamily="18" charset="-120"/>
              </a:rPr>
              <a:t>” comes from.</a:t>
            </a:r>
            <a:endParaRPr lang="zh-TW" altLang="en-US" sz="2400"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49733093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4CDEFE29-689D-42FF-9FE4-B77158509063}"/>
              </a:ext>
            </a:extLst>
          </p:cNvPr>
          <p:cNvSpPr txBox="1">
            <a:spLocks/>
          </p:cNvSpPr>
          <p:nvPr/>
        </p:nvSpPr>
        <p:spPr>
          <a:xfrm>
            <a:off x="1257300" y="32538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Basic Idea of GAN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矩形 6">
            <a:extLst>
              <a:ext uri="{FF2B5EF4-FFF2-40B4-BE49-F238E27FC236}">
                <a16:creationId xmlns:a16="http://schemas.microsoft.com/office/drawing/2014/main" id="{218C5C99-719B-474F-B2F8-A9432E921EF9}"/>
              </a:ext>
            </a:extLst>
          </p:cNvPr>
          <p:cNvSpPr/>
          <p:nvPr/>
        </p:nvSpPr>
        <p:spPr>
          <a:xfrm>
            <a:off x="1132249" y="1476168"/>
            <a:ext cx="1517650" cy="1284034"/>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v1</a:t>
            </a:r>
            <a:endParaRPr kumimoji="0" lang="zh-TW" altLang="en-US" sz="2400" b="1"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27AAEF4A-CD6F-410E-9928-6A32B55A4724}"/>
              </a:ext>
            </a:extLst>
          </p:cNvPr>
          <p:cNvSpPr/>
          <p:nvPr/>
        </p:nvSpPr>
        <p:spPr>
          <a:xfrm>
            <a:off x="1132249" y="4054551"/>
            <a:ext cx="1517650" cy="128403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v1</a:t>
            </a:r>
            <a:endParaRPr kumimoji="0" lang="zh-TW" altLang="en-US" sz="2400" b="1"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7">
            <a:extLst>
              <a:ext uri="{FF2B5EF4-FFF2-40B4-BE49-F238E27FC236}">
                <a16:creationId xmlns:a16="http://schemas.microsoft.com/office/drawing/2014/main" id="{6A02544E-1DB9-4316-B869-8A1748E134EA}"/>
              </a:ext>
            </a:extLst>
          </p:cNvPr>
          <p:cNvSpPr txBox="1"/>
          <p:nvPr/>
        </p:nvSpPr>
        <p:spPr>
          <a:xfrm>
            <a:off x="2078399" y="5795050"/>
            <a:ext cx="1828800"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Real images:</a:t>
            </a:r>
            <a:endParaRPr lang="zh-TW" altLang="en-US" sz="2400" dirty="0">
              <a:solidFill>
                <a:prstClr val="black"/>
              </a:solidFill>
              <a:latin typeface="Calibri" panose="020F0502020204030204"/>
              <a:ea typeface="新細明體" panose="02020500000000000000" pitchFamily="18" charset="-120"/>
            </a:endParaRPr>
          </a:p>
        </p:txBody>
      </p:sp>
      <p:sp>
        <p:nvSpPr>
          <p:cNvPr id="10" name="矩形 9">
            <a:extLst>
              <a:ext uri="{FF2B5EF4-FFF2-40B4-BE49-F238E27FC236}">
                <a16:creationId xmlns:a16="http://schemas.microsoft.com/office/drawing/2014/main" id="{BB726364-F857-49B1-9CC5-594DC4E80433}"/>
              </a:ext>
            </a:extLst>
          </p:cNvPr>
          <p:cNvSpPr/>
          <p:nvPr/>
        </p:nvSpPr>
        <p:spPr>
          <a:xfrm>
            <a:off x="4007985" y="1467190"/>
            <a:ext cx="1517650" cy="1284034"/>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rPr>
              <a:t>v2</a:t>
            </a:r>
            <a:endParaRPr kumimoji="0" lang="zh-TW" altLang="en-US" sz="2400" b="1" i="0" u="none" strike="noStrike" kern="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7DC23D99-0793-4BC6-994D-D82E3F3D544B}"/>
              </a:ext>
            </a:extLst>
          </p:cNvPr>
          <p:cNvSpPr/>
          <p:nvPr/>
        </p:nvSpPr>
        <p:spPr>
          <a:xfrm>
            <a:off x="4007985" y="4045573"/>
            <a:ext cx="1517650" cy="128403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rPr>
              <a:t>v2</a:t>
            </a:r>
            <a:endParaRPr kumimoji="0" lang="zh-TW" altLang="en-US" sz="2400" b="1" i="0" u="none" strike="noStrike" kern="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665B48A4-CC18-459B-8010-01D8D80B2395}"/>
              </a:ext>
            </a:extLst>
          </p:cNvPr>
          <p:cNvSpPr/>
          <p:nvPr/>
        </p:nvSpPr>
        <p:spPr>
          <a:xfrm>
            <a:off x="6883722" y="1452663"/>
            <a:ext cx="1517650" cy="1284034"/>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v3</a:t>
            </a:r>
            <a:endParaRPr kumimoji="0" lang="zh-TW" altLang="en-US" sz="2400" b="1" i="0" u="none" strike="noStrike" kern="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BF7ACCDA-F846-43BD-A6C9-D45F95642AE2}"/>
              </a:ext>
            </a:extLst>
          </p:cNvPr>
          <p:cNvSpPr/>
          <p:nvPr/>
        </p:nvSpPr>
        <p:spPr>
          <a:xfrm>
            <a:off x="6883722" y="4031046"/>
            <a:ext cx="1517650" cy="128403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v3</a:t>
            </a:r>
            <a:endParaRPr kumimoji="0" lang="zh-TW" altLang="en-US" sz="2400" b="1"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箭號: 向右 20">
            <a:extLst>
              <a:ext uri="{FF2B5EF4-FFF2-40B4-BE49-F238E27FC236}">
                <a16:creationId xmlns:a16="http://schemas.microsoft.com/office/drawing/2014/main" id="{E04669A3-5C15-4E2D-9F32-B1EF08D82725}"/>
              </a:ext>
            </a:extLst>
          </p:cNvPr>
          <p:cNvSpPr/>
          <p:nvPr/>
        </p:nvSpPr>
        <p:spPr>
          <a:xfrm>
            <a:off x="2883463" y="4365436"/>
            <a:ext cx="890957" cy="701257"/>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箭號: 向右 21">
            <a:extLst>
              <a:ext uri="{FF2B5EF4-FFF2-40B4-BE49-F238E27FC236}">
                <a16:creationId xmlns:a16="http://schemas.microsoft.com/office/drawing/2014/main" id="{52124A72-51BD-4D02-B8A9-9C95192F7119}"/>
              </a:ext>
            </a:extLst>
          </p:cNvPr>
          <p:cNvSpPr/>
          <p:nvPr/>
        </p:nvSpPr>
        <p:spPr>
          <a:xfrm>
            <a:off x="5759200" y="4365436"/>
            <a:ext cx="890957" cy="701257"/>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箭號: 向右 22">
            <a:extLst>
              <a:ext uri="{FF2B5EF4-FFF2-40B4-BE49-F238E27FC236}">
                <a16:creationId xmlns:a16="http://schemas.microsoft.com/office/drawing/2014/main" id="{9D87F460-9B7B-4DEC-BD57-94D5F85F7F63}"/>
              </a:ext>
            </a:extLst>
          </p:cNvPr>
          <p:cNvSpPr/>
          <p:nvPr/>
        </p:nvSpPr>
        <p:spPr>
          <a:xfrm>
            <a:off x="2883463" y="1758896"/>
            <a:ext cx="890957" cy="701257"/>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箭號: 向右 23">
            <a:extLst>
              <a:ext uri="{FF2B5EF4-FFF2-40B4-BE49-F238E27FC236}">
                <a16:creationId xmlns:a16="http://schemas.microsoft.com/office/drawing/2014/main" id="{D8B518C8-87B3-43A5-9204-9E3BB07441FA}"/>
              </a:ext>
            </a:extLst>
          </p:cNvPr>
          <p:cNvSpPr/>
          <p:nvPr/>
        </p:nvSpPr>
        <p:spPr>
          <a:xfrm>
            <a:off x="5759200" y="1758896"/>
            <a:ext cx="890957" cy="701257"/>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8" name="圖片 24">
            <a:extLst>
              <a:ext uri="{FF2B5EF4-FFF2-40B4-BE49-F238E27FC236}">
                <a16:creationId xmlns:a16="http://schemas.microsoft.com/office/drawing/2014/main" id="{5533FD1C-04B2-4A6E-9382-F85B60A4F83B}"/>
              </a:ext>
            </a:extLst>
          </p:cNvPr>
          <p:cNvPicPr>
            <a:picLocks noChangeAspect="1"/>
          </p:cNvPicPr>
          <p:nvPr/>
        </p:nvPicPr>
        <p:blipFill>
          <a:blip r:embed="rId3"/>
          <a:stretch>
            <a:fillRect/>
          </a:stretch>
        </p:blipFill>
        <p:spPr>
          <a:xfrm>
            <a:off x="3664256" y="3087024"/>
            <a:ext cx="2205108" cy="543725"/>
          </a:xfrm>
          <a:prstGeom prst="rect">
            <a:avLst/>
          </a:prstGeom>
        </p:spPr>
      </p:pic>
      <p:pic>
        <p:nvPicPr>
          <p:cNvPr id="19" name="圖片 25">
            <a:extLst>
              <a:ext uri="{FF2B5EF4-FFF2-40B4-BE49-F238E27FC236}">
                <a16:creationId xmlns:a16="http://schemas.microsoft.com/office/drawing/2014/main" id="{892AD3E2-F95A-4403-9136-B6EE1AA842C4}"/>
              </a:ext>
            </a:extLst>
          </p:cNvPr>
          <p:cNvPicPr>
            <a:picLocks noChangeAspect="1"/>
          </p:cNvPicPr>
          <p:nvPr/>
        </p:nvPicPr>
        <p:blipFill>
          <a:blip r:embed="rId4"/>
          <a:stretch>
            <a:fillRect/>
          </a:stretch>
        </p:blipFill>
        <p:spPr>
          <a:xfrm>
            <a:off x="781676" y="3101971"/>
            <a:ext cx="2101787" cy="517832"/>
          </a:xfrm>
          <a:prstGeom prst="rect">
            <a:avLst/>
          </a:prstGeom>
        </p:spPr>
      </p:pic>
      <p:pic>
        <p:nvPicPr>
          <p:cNvPr id="20" name="圖片 26">
            <a:extLst>
              <a:ext uri="{FF2B5EF4-FFF2-40B4-BE49-F238E27FC236}">
                <a16:creationId xmlns:a16="http://schemas.microsoft.com/office/drawing/2014/main" id="{F494087C-69BE-4DB5-8724-ACE29E603747}"/>
              </a:ext>
            </a:extLst>
          </p:cNvPr>
          <p:cNvPicPr>
            <a:picLocks noChangeAspect="1"/>
          </p:cNvPicPr>
          <p:nvPr/>
        </p:nvPicPr>
        <p:blipFill>
          <a:blip r:embed="rId5"/>
          <a:stretch>
            <a:fillRect/>
          </a:stretch>
        </p:blipFill>
        <p:spPr>
          <a:xfrm>
            <a:off x="6660957" y="3189739"/>
            <a:ext cx="1963180" cy="414004"/>
          </a:xfrm>
          <a:prstGeom prst="rect">
            <a:avLst/>
          </a:prstGeom>
        </p:spPr>
      </p:pic>
      <p:cxnSp>
        <p:nvCxnSpPr>
          <p:cNvPr id="21" name="直線單箭頭接點 37">
            <a:extLst>
              <a:ext uri="{FF2B5EF4-FFF2-40B4-BE49-F238E27FC236}">
                <a16:creationId xmlns:a16="http://schemas.microsoft.com/office/drawing/2014/main" id="{187BE479-0C21-4E8C-AE1A-57B6F84595EE}"/>
              </a:ext>
            </a:extLst>
          </p:cNvPr>
          <p:cNvCxnSpPr/>
          <p:nvPr/>
        </p:nvCxnSpPr>
        <p:spPr>
          <a:xfrm flipV="1">
            <a:off x="6341267" y="5338585"/>
            <a:ext cx="1310640" cy="418698"/>
          </a:xfrm>
          <a:prstGeom prst="straightConnector1">
            <a:avLst/>
          </a:prstGeom>
          <a:noFill/>
          <a:ln w="76200" cap="flat" cmpd="sng" algn="ctr">
            <a:solidFill>
              <a:srgbClr val="00B050"/>
            </a:solidFill>
            <a:prstDash val="solid"/>
            <a:miter lim="800000"/>
            <a:tailEnd type="triangle"/>
          </a:ln>
          <a:effectLst/>
        </p:spPr>
      </p:cxnSp>
      <p:cxnSp>
        <p:nvCxnSpPr>
          <p:cNvPr id="22" name="直線單箭頭接點 39">
            <a:extLst>
              <a:ext uri="{FF2B5EF4-FFF2-40B4-BE49-F238E27FC236}">
                <a16:creationId xmlns:a16="http://schemas.microsoft.com/office/drawing/2014/main" id="{7973E9DB-7B37-4C82-8759-DECA6D4AF9DF}"/>
              </a:ext>
            </a:extLst>
          </p:cNvPr>
          <p:cNvCxnSpPr/>
          <p:nvPr/>
        </p:nvCxnSpPr>
        <p:spPr>
          <a:xfrm flipH="1" flipV="1">
            <a:off x="2034845" y="5368265"/>
            <a:ext cx="1872354" cy="348270"/>
          </a:xfrm>
          <a:prstGeom prst="straightConnector1">
            <a:avLst/>
          </a:prstGeom>
          <a:noFill/>
          <a:ln w="76200" cap="flat" cmpd="sng" algn="ctr">
            <a:solidFill>
              <a:srgbClr val="00B050"/>
            </a:solidFill>
            <a:prstDash val="solid"/>
            <a:miter lim="800000"/>
            <a:tailEnd type="triangle"/>
          </a:ln>
          <a:effectLst/>
        </p:spPr>
      </p:cxnSp>
      <p:cxnSp>
        <p:nvCxnSpPr>
          <p:cNvPr id="23" name="直線單箭頭接點 41">
            <a:extLst>
              <a:ext uri="{FF2B5EF4-FFF2-40B4-BE49-F238E27FC236}">
                <a16:creationId xmlns:a16="http://schemas.microsoft.com/office/drawing/2014/main" id="{327D34C0-503E-4C28-817A-6AC4AF585F0C}"/>
              </a:ext>
            </a:extLst>
          </p:cNvPr>
          <p:cNvCxnSpPr/>
          <p:nvPr/>
        </p:nvCxnSpPr>
        <p:spPr>
          <a:xfrm flipH="1" flipV="1">
            <a:off x="4766810" y="5338585"/>
            <a:ext cx="279135" cy="323850"/>
          </a:xfrm>
          <a:prstGeom prst="straightConnector1">
            <a:avLst/>
          </a:prstGeom>
          <a:noFill/>
          <a:ln w="76200" cap="flat" cmpd="sng" algn="ctr">
            <a:solidFill>
              <a:srgbClr val="00B050"/>
            </a:solidFill>
            <a:prstDash val="solid"/>
            <a:miter lim="800000"/>
            <a:tailEnd type="triangle"/>
          </a:ln>
          <a:effectLst/>
        </p:spPr>
      </p:cxnSp>
      <p:pic>
        <p:nvPicPr>
          <p:cNvPr id="24" name="圖片 27">
            <a:extLst>
              <a:ext uri="{FF2B5EF4-FFF2-40B4-BE49-F238E27FC236}">
                <a16:creationId xmlns:a16="http://schemas.microsoft.com/office/drawing/2014/main" id="{3428FE8C-0F9D-47DB-8DCE-45D369A59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1274" y="5677651"/>
            <a:ext cx="540000" cy="540000"/>
          </a:xfrm>
          <a:prstGeom prst="rect">
            <a:avLst/>
          </a:prstGeom>
        </p:spPr>
      </p:pic>
      <p:pic>
        <p:nvPicPr>
          <p:cNvPr id="25" name="圖片 29">
            <a:extLst>
              <a:ext uri="{FF2B5EF4-FFF2-40B4-BE49-F238E27FC236}">
                <a16:creationId xmlns:a16="http://schemas.microsoft.com/office/drawing/2014/main" id="{8BACEE81-E954-46F3-A760-83E7A7EB0C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3110" y="5677651"/>
            <a:ext cx="540000" cy="540000"/>
          </a:xfrm>
          <a:prstGeom prst="rect">
            <a:avLst/>
          </a:prstGeom>
        </p:spPr>
      </p:pic>
      <p:pic>
        <p:nvPicPr>
          <p:cNvPr id="26" name="圖片 30">
            <a:extLst>
              <a:ext uri="{FF2B5EF4-FFF2-40B4-BE49-F238E27FC236}">
                <a16:creationId xmlns:a16="http://schemas.microsoft.com/office/drawing/2014/main" id="{081E2BDF-9C8F-4719-9939-2157F7DFA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5356" y="5677651"/>
            <a:ext cx="540000" cy="540000"/>
          </a:xfrm>
          <a:prstGeom prst="rect">
            <a:avLst/>
          </a:prstGeom>
        </p:spPr>
      </p:pic>
      <p:pic>
        <p:nvPicPr>
          <p:cNvPr id="27" name="圖片 31">
            <a:extLst>
              <a:ext uri="{FF2B5EF4-FFF2-40B4-BE49-F238E27FC236}">
                <a16:creationId xmlns:a16="http://schemas.microsoft.com/office/drawing/2014/main" id="{EDF8A36C-246C-4E12-949A-35CA30AFF3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47192" y="5677651"/>
            <a:ext cx="540000" cy="540000"/>
          </a:xfrm>
          <a:prstGeom prst="rect">
            <a:avLst/>
          </a:prstGeom>
        </p:spPr>
      </p:pic>
      <p:pic>
        <p:nvPicPr>
          <p:cNvPr id="28" name="圖片 2">
            <a:extLst>
              <a:ext uri="{FF2B5EF4-FFF2-40B4-BE49-F238E27FC236}">
                <a16:creationId xmlns:a16="http://schemas.microsoft.com/office/drawing/2014/main" id="{B8B5E355-9E7F-4C94-BC61-63F5D702A234}"/>
              </a:ext>
            </a:extLst>
          </p:cNvPr>
          <p:cNvPicPr>
            <a:picLocks noChangeAspect="1"/>
          </p:cNvPicPr>
          <p:nvPr/>
        </p:nvPicPr>
        <p:blipFill>
          <a:blip r:embed="rId10"/>
          <a:stretch>
            <a:fillRect/>
          </a:stretch>
        </p:blipFill>
        <p:spPr>
          <a:xfrm>
            <a:off x="850142" y="3123338"/>
            <a:ext cx="2081864" cy="549612"/>
          </a:xfrm>
          <a:prstGeom prst="rect">
            <a:avLst/>
          </a:prstGeom>
        </p:spPr>
      </p:pic>
      <p:cxnSp>
        <p:nvCxnSpPr>
          <p:cNvPr id="29" name="直線單箭頭接點 28">
            <a:extLst>
              <a:ext uri="{FF2B5EF4-FFF2-40B4-BE49-F238E27FC236}">
                <a16:creationId xmlns:a16="http://schemas.microsoft.com/office/drawing/2014/main" id="{0B3F02BB-F386-425F-B750-F3C5DC01209B}"/>
              </a:ext>
            </a:extLst>
          </p:cNvPr>
          <p:cNvCxnSpPr/>
          <p:nvPr/>
        </p:nvCxnSpPr>
        <p:spPr>
          <a:xfrm flipH="1">
            <a:off x="1860706" y="2781747"/>
            <a:ext cx="0" cy="418697"/>
          </a:xfrm>
          <a:prstGeom prst="straightConnector1">
            <a:avLst/>
          </a:prstGeom>
          <a:noFill/>
          <a:ln w="76200" cap="flat" cmpd="sng" algn="ctr">
            <a:solidFill>
              <a:srgbClr val="0070C0"/>
            </a:solidFill>
            <a:prstDash val="solid"/>
            <a:miter lim="800000"/>
            <a:tailEnd type="triangle"/>
          </a:ln>
          <a:effectLst/>
        </p:spPr>
      </p:cxnSp>
      <p:cxnSp>
        <p:nvCxnSpPr>
          <p:cNvPr id="30" name="直線單箭頭接點 34">
            <a:extLst>
              <a:ext uri="{FF2B5EF4-FFF2-40B4-BE49-F238E27FC236}">
                <a16:creationId xmlns:a16="http://schemas.microsoft.com/office/drawing/2014/main" id="{F79B5552-2CAD-48FC-8E58-18465B430F5C}"/>
              </a:ext>
            </a:extLst>
          </p:cNvPr>
          <p:cNvCxnSpPr/>
          <p:nvPr/>
        </p:nvCxnSpPr>
        <p:spPr>
          <a:xfrm>
            <a:off x="1829260" y="3650677"/>
            <a:ext cx="0" cy="418697"/>
          </a:xfrm>
          <a:prstGeom prst="straightConnector1">
            <a:avLst/>
          </a:prstGeom>
          <a:noFill/>
          <a:ln w="76200" cap="flat" cmpd="sng" algn="ctr">
            <a:solidFill>
              <a:srgbClr val="00B050"/>
            </a:solidFill>
            <a:prstDash val="solid"/>
            <a:miter lim="800000"/>
            <a:tailEnd type="triangle"/>
          </a:ln>
          <a:effectLst/>
        </p:spPr>
      </p:cxnSp>
      <p:pic>
        <p:nvPicPr>
          <p:cNvPr id="31" name="圖片 4">
            <a:extLst>
              <a:ext uri="{FF2B5EF4-FFF2-40B4-BE49-F238E27FC236}">
                <a16:creationId xmlns:a16="http://schemas.microsoft.com/office/drawing/2014/main" id="{D76B12D8-63F6-44B7-A55C-F0445519F1C5}"/>
              </a:ext>
            </a:extLst>
          </p:cNvPr>
          <p:cNvPicPr>
            <a:picLocks noChangeAspect="1"/>
          </p:cNvPicPr>
          <p:nvPr/>
        </p:nvPicPr>
        <p:blipFill>
          <a:blip r:embed="rId11"/>
          <a:stretch>
            <a:fillRect/>
          </a:stretch>
        </p:blipFill>
        <p:spPr>
          <a:xfrm>
            <a:off x="3723599" y="3143092"/>
            <a:ext cx="2071064" cy="521908"/>
          </a:xfrm>
          <a:prstGeom prst="rect">
            <a:avLst/>
          </a:prstGeom>
        </p:spPr>
      </p:pic>
      <p:cxnSp>
        <p:nvCxnSpPr>
          <p:cNvPr id="32" name="直線單箭頭接點 32">
            <a:extLst>
              <a:ext uri="{FF2B5EF4-FFF2-40B4-BE49-F238E27FC236}">
                <a16:creationId xmlns:a16="http://schemas.microsoft.com/office/drawing/2014/main" id="{108F5F56-0ED2-4672-946C-B0228E76FE1F}"/>
              </a:ext>
            </a:extLst>
          </p:cNvPr>
          <p:cNvCxnSpPr/>
          <p:nvPr/>
        </p:nvCxnSpPr>
        <p:spPr>
          <a:xfrm flipH="1">
            <a:off x="4742239" y="2781747"/>
            <a:ext cx="0" cy="418697"/>
          </a:xfrm>
          <a:prstGeom prst="straightConnector1">
            <a:avLst/>
          </a:prstGeom>
          <a:noFill/>
          <a:ln w="76200" cap="flat" cmpd="sng" algn="ctr">
            <a:solidFill>
              <a:srgbClr val="0070C0"/>
            </a:solidFill>
            <a:prstDash val="solid"/>
            <a:miter lim="800000"/>
            <a:tailEnd type="triangle"/>
          </a:ln>
          <a:effectLst/>
        </p:spPr>
      </p:cxnSp>
      <p:cxnSp>
        <p:nvCxnSpPr>
          <p:cNvPr id="33" name="直線單箭頭接點 35">
            <a:extLst>
              <a:ext uri="{FF2B5EF4-FFF2-40B4-BE49-F238E27FC236}">
                <a16:creationId xmlns:a16="http://schemas.microsoft.com/office/drawing/2014/main" id="{30C0CEBF-4B54-4CC2-ACA3-E36EE046FCC4}"/>
              </a:ext>
            </a:extLst>
          </p:cNvPr>
          <p:cNvCxnSpPr/>
          <p:nvPr/>
        </p:nvCxnSpPr>
        <p:spPr>
          <a:xfrm>
            <a:off x="4727722" y="3623671"/>
            <a:ext cx="0" cy="418697"/>
          </a:xfrm>
          <a:prstGeom prst="straightConnector1">
            <a:avLst/>
          </a:prstGeom>
          <a:noFill/>
          <a:ln w="76200" cap="flat" cmpd="sng" algn="ctr">
            <a:solidFill>
              <a:srgbClr val="00B050"/>
            </a:solidFill>
            <a:prstDash val="solid"/>
            <a:miter lim="800000"/>
            <a:tailEnd type="triangle"/>
          </a:ln>
          <a:effectLst/>
        </p:spPr>
      </p:cxnSp>
      <p:pic>
        <p:nvPicPr>
          <p:cNvPr id="34" name="圖片 5">
            <a:extLst>
              <a:ext uri="{FF2B5EF4-FFF2-40B4-BE49-F238E27FC236}">
                <a16:creationId xmlns:a16="http://schemas.microsoft.com/office/drawing/2014/main" id="{104E4749-649F-4C50-B969-5E0F45D13B66}"/>
              </a:ext>
            </a:extLst>
          </p:cNvPr>
          <p:cNvPicPr>
            <a:picLocks noChangeAspect="1"/>
          </p:cNvPicPr>
          <p:nvPr/>
        </p:nvPicPr>
        <p:blipFill>
          <a:blip r:embed="rId12"/>
          <a:stretch>
            <a:fillRect/>
          </a:stretch>
        </p:blipFill>
        <p:spPr>
          <a:xfrm>
            <a:off x="6598473" y="3129902"/>
            <a:ext cx="2106868" cy="524567"/>
          </a:xfrm>
          <a:prstGeom prst="rect">
            <a:avLst/>
          </a:prstGeom>
        </p:spPr>
      </p:pic>
      <p:cxnSp>
        <p:nvCxnSpPr>
          <p:cNvPr id="35" name="直線單箭頭接點 33">
            <a:extLst>
              <a:ext uri="{FF2B5EF4-FFF2-40B4-BE49-F238E27FC236}">
                <a16:creationId xmlns:a16="http://schemas.microsoft.com/office/drawing/2014/main" id="{BFBEB7CB-50B6-4AF1-939F-8215188AF4AD}"/>
              </a:ext>
            </a:extLst>
          </p:cNvPr>
          <p:cNvCxnSpPr/>
          <p:nvPr/>
        </p:nvCxnSpPr>
        <p:spPr>
          <a:xfrm flipH="1">
            <a:off x="7623771" y="2781747"/>
            <a:ext cx="0" cy="418697"/>
          </a:xfrm>
          <a:prstGeom prst="straightConnector1">
            <a:avLst/>
          </a:prstGeom>
          <a:noFill/>
          <a:ln w="76200" cap="flat" cmpd="sng" algn="ctr">
            <a:solidFill>
              <a:srgbClr val="0070C0"/>
            </a:solidFill>
            <a:prstDash val="solid"/>
            <a:miter lim="800000"/>
            <a:tailEnd type="triangle"/>
          </a:ln>
          <a:effectLst/>
        </p:spPr>
      </p:cxnSp>
      <p:cxnSp>
        <p:nvCxnSpPr>
          <p:cNvPr id="36" name="直線單箭頭接點 36">
            <a:extLst>
              <a:ext uri="{FF2B5EF4-FFF2-40B4-BE49-F238E27FC236}">
                <a16:creationId xmlns:a16="http://schemas.microsoft.com/office/drawing/2014/main" id="{F09EFAB9-7AAF-47E9-87B6-087C22867A2B}"/>
              </a:ext>
            </a:extLst>
          </p:cNvPr>
          <p:cNvCxnSpPr/>
          <p:nvPr/>
        </p:nvCxnSpPr>
        <p:spPr>
          <a:xfrm>
            <a:off x="7639207" y="3623671"/>
            <a:ext cx="0" cy="418697"/>
          </a:xfrm>
          <a:prstGeom prst="straightConnector1">
            <a:avLst/>
          </a:prstGeom>
          <a:noFill/>
          <a:ln w="76200" cap="flat" cmpd="sng" algn="ctr">
            <a:solidFill>
              <a:srgbClr val="00B050"/>
            </a:solidFill>
            <a:prstDash val="solid"/>
            <a:miter lim="800000"/>
            <a:tailEnd type="triangle"/>
          </a:ln>
          <a:effectLst/>
        </p:spPr>
      </p:cxnSp>
      <p:sp>
        <p:nvSpPr>
          <p:cNvPr id="37" name="文字方塊 38">
            <a:extLst>
              <a:ext uri="{FF2B5EF4-FFF2-40B4-BE49-F238E27FC236}">
                <a16:creationId xmlns:a16="http://schemas.microsoft.com/office/drawing/2014/main" id="{D422B48F-ADF7-4C2E-95F2-3B02AAEE90D9}"/>
              </a:ext>
            </a:extLst>
          </p:cNvPr>
          <p:cNvSpPr txBox="1"/>
          <p:nvPr/>
        </p:nvSpPr>
        <p:spPr>
          <a:xfrm>
            <a:off x="5405363" y="354243"/>
            <a:ext cx="3451300"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This is where the term</a:t>
            </a:r>
            <a:r>
              <a:rPr lang="zh-TW" alt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a:t>
            </a:r>
            <a:r>
              <a:rPr lang="en-US" altLang="zh-TW" sz="2400" b="1" i="1" dirty="0">
                <a:solidFill>
                  <a:srgbClr val="C00000"/>
                </a:solidFill>
                <a:latin typeface="Calibri" panose="020F0502020204030204"/>
                <a:ea typeface="新細明體" panose="02020500000000000000" pitchFamily="18" charset="-120"/>
              </a:rPr>
              <a:t>adversarial</a:t>
            </a:r>
            <a:r>
              <a:rPr lang="en-US" altLang="zh-TW" sz="2400" dirty="0">
                <a:solidFill>
                  <a:prstClr val="black"/>
                </a:solidFill>
                <a:latin typeface="Calibri" panose="020F0502020204030204"/>
                <a:ea typeface="新細明體" panose="02020500000000000000" pitchFamily="18" charset="-120"/>
              </a:rPr>
              <a:t>” comes from.</a:t>
            </a:r>
            <a:endParaRPr lang="zh-TW" altLang="en-US" sz="2400"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67275780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內容版面配置區 2">
            <a:extLst>
              <a:ext uri="{FF2B5EF4-FFF2-40B4-BE49-F238E27FC236}">
                <a16:creationId xmlns:a16="http://schemas.microsoft.com/office/drawing/2014/main" id="{FB6E9A5E-628B-4A29-9CF7-47BCF9CC3EE0}"/>
              </a:ext>
            </a:extLst>
          </p:cNvPr>
          <p:cNvSpPr txBox="1">
            <a:spLocks/>
          </p:cNvSpPr>
          <p:nvPr/>
        </p:nvSpPr>
        <p:spPr>
          <a:xfrm>
            <a:off x="1019349" y="1448465"/>
            <a:ext cx="7886700" cy="6073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Initialize generator and discriminator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400" b="1" i="0" u="none" strike="noStrike" kern="120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rPr>
              <a:t>In each training iteration: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grpSp>
        <p:nvGrpSpPr>
          <p:cNvPr id="7" name="群組 6">
            <a:extLst>
              <a:ext uri="{FF2B5EF4-FFF2-40B4-BE49-F238E27FC236}">
                <a16:creationId xmlns:a16="http://schemas.microsoft.com/office/drawing/2014/main" id="{9CEFC85C-C4CF-4A94-B1A3-A9E107DBBABB}"/>
              </a:ext>
            </a:extLst>
          </p:cNvPr>
          <p:cNvGrpSpPr/>
          <p:nvPr/>
        </p:nvGrpSpPr>
        <p:grpSpPr>
          <a:xfrm>
            <a:off x="7007057" y="658646"/>
            <a:ext cx="1698796" cy="557753"/>
            <a:chOff x="5084896" y="679363"/>
            <a:chExt cx="1698796" cy="557753"/>
          </a:xfrm>
        </p:grpSpPr>
        <p:sp>
          <p:nvSpPr>
            <p:cNvPr id="8" name="矩形 7">
              <a:extLst>
                <a:ext uri="{FF2B5EF4-FFF2-40B4-BE49-F238E27FC236}">
                  <a16:creationId xmlns:a16="http://schemas.microsoft.com/office/drawing/2014/main" id="{377F0369-24DC-418A-A5FD-211B32551341}"/>
                </a:ext>
              </a:extLst>
            </p:cNvPr>
            <p:cNvSpPr/>
            <p:nvPr/>
          </p:nvSpPr>
          <p:spPr>
            <a:xfrm>
              <a:off x="6000318" y="679363"/>
              <a:ext cx="783374" cy="551357"/>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
              </a:r>
            </a:p>
          </p:txBody>
        </p:sp>
        <p:sp>
          <p:nvSpPr>
            <p:cNvPr id="9" name="矩形 8">
              <a:extLst>
                <a:ext uri="{FF2B5EF4-FFF2-40B4-BE49-F238E27FC236}">
                  <a16:creationId xmlns:a16="http://schemas.microsoft.com/office/drawing/2014/main" id="{762806DF-1D1A-4DF3-9175-E4E36E02A639}"/>
                </a:ext>
              </a:extLst>
            </p:cNvPr>
            <p:cNvSpPr/>
            <p:nvPr/>
          </p:nvSpPr>
          <p:spPr>
            <a:xfrm>
              <a:off x="5084896" y="679363"/>
              <a:ext cx="773176" cy="557753"/>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p:grpSp>
      <p:sp>
        <p:nvSpPr>
          <p:cNvPr id="10" name="文字方塊 8">
            <a:extLst>
              <a:ext uri="{FF2B5EF4-FFF2-40B4-BE49-F238E27FC236}">
                <a16:creationId xmlns:a16="http://schemas.microsoft.com/office/drawing/2014/main" id="{C5328AB9-DF7B-4477-B62C-7BBBB6D3E0EF}"/>
              </a:ext>
            </a:extLst>
          </p:cNvPr>
          <p:cNvSpPr txBox="1"/>
          <p:nvPr/>
        </p:nvSpPr>
        <p:spPr>
          <a:xfrm>
            <a:off x="3160945" y="2916160"/>
            <a:ext cx="1121240"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sample</a:t>
            </a:r>
            <a:endParaRPr lang="zh-TW" altLang="en-US" sz="2400" dirty="0">
              <a:solidFill>
                <a:prstClr val="black"/>
              </a:solidFill>
              <a:latin typeface="Calibri" panose="020F0502020204030204"/>
              <a:ea typeface="新細明體" panose="02020500000000000000" pitchFamily="18" charset="-120"/>
            </a:endParaRPr>
          </a:p>
        </p:txBody>
      </p:sp>
      <p:sp>
        <p:nvSpPr>
          <p:cNvPr id="11" name="文字方塊 9">
            <a:extLst>
              <a:ext uri="{FF2B5EF4-FFF2-40B4-BE49-F238E27FC236}">
                <a16:creationId xmlns:a16="http://schemas.microsoft.com/office/drawing/2014/main" id="{17E5752C-CF1B-417C-9E02-29A93A65ABCF}"/>
              </a:ext>
            </a:extLst>
          </p:cNvPr>
          <p:cNvSpPr txBox="1"/>
          <p:nvPr/>
        </p:nvSpPr>
        <p:spPr>
          <a:xfrm>
            <a:off x="2512347" y="3825810"/>
            <a:ext cx="2133600" cy="830997"/>
          </a:xfrm>
          <a:prstGeom prst="rect">
            <a:avLst/>
          </a:prstGeom>
          <a:noFill/>
        </p:spPr>
        <p:txBody>
          <a:bodyPr wrap="square" rtlCol="0">
            <a:spAutoFit/>
          </a:bodyPr>
          <a:lstStyle/>
          <a:p>
            <a:pPr algn="r" defTabSz="457200">
              <a:defRPr/>
            </a:pPr>
            <a:r>
              <a:rPr lang="en-US" altLang="zh-TW" sz="2400" dirty="0">
                <a:solidFill>
                  <a:prstClr val="black"/>
                </a:solidFill>
                <a:latin typeface="Calibri" panose="020F0502020204030204"/>
                <a:ea typeface="新細明體" panose="02020500000000000000" pitchFamily="18" charset="-120"/>
              </a:rPr>
              <a:t>generated objects</a:t>
            </a:r>
            <a:endParaRPr lang="zh-TW" altLang="en-US" sz="2400" dirty="0">
              <a:solidFill>
                <a:prstClr val="black"/>
              </a:solidFill>
              <a:latin typeface="Calibri" panose="020F0502020204030204"/>
              <a:ea typeface="新細明體" panose="02020500000000000000" pitchFamily="18" charset="-120"/>
            </a:endParaRPr>
          </a:p>
        </p:txBody>
      </p:sp>
      <p:pic>
        <p:nvPicPr>
          <p:cNvPr id="12" name="圖片 10">
            <a:extLst>
              <a:ext uri="{FF2B5EF4-FFF2-40B4-BE49-F238E27FC236}">
                <a16:creationId xmlns:a16="http://schemas.microsoft.com/office/drawing/2014/main" id="{BBA1A79F-D39B-4896-B3A8-C90DDE4BD4F9}"/>
              </a:ext>
            </a:extLst>
          </p:cNvPr>
          <p:cNvPicPr>
            <a:picLocks noChangeAspect="1"/>
          </p:cNvPicPr>
          <p:nvPr/>
        </p:nvPicPr>
        <p:blipFill>
          <a:blip r:embed="rId3"/>
          <a:stretch>
            <a:fillRect/>
          </a:stretch>
        </p:blipFill>
        <p:spPr>
          <a:xfrm>
            <a:off x="4645947" y="3852780"/>
            <a:ext cx="2851417" cy="718557"/>
          </a:xfrm>
          <a:prstGeom prst="rect">
            <a:avLst/>
          </a:prstGeom>
        </p:spPr>
      </p:pic>
      <p:grpSp>
        <p:nvGrpSpPr>
          <p:cNvPr id="13" name="群組 11">
            <a:extLst>
              <a:ext uri="{FF2B5EF4-FFF2-40B4-BE49-F238E27FC236}">
                <a16:creationId xmlns:a16="http://schemas.microsoft.com/office/drawing/2014/main" id="{DB7B08C2-3800-4F3F-B84D-05B101AF377C}"/>
              </a:ext>
            </a:extLst>
          </p:cNvPr>
          <p:cNvGrpSpPr/>
          <p:nvPr/>
        </p:nvGrpSpPr>
        <p:grpSpPr>
          <a:xfrm>
            <a:off x="4645947" y="3021783"/>
            <a:ext cx="2851417" cy="731192"/>
            <a:chOff x="3798412" y="6111526"/>
            <a:chExt cx="2162335" cy="554490"/>
          </a:xfrm>
        </p:grpSpPr>
        <p:pic>
          <p:nvPicPr>
            <p:cNvPr id="14" name="圖片 12">
              <a:extLst>
                <a:ext uri="{FF2B5EF4-FFF2-40B4-BE49-F238E27FC236}">
                  <a16:creationId xmlns:a16="http://schemas.microsoft.com/office/drawing/2014/main" id="{3655AFF1-ED78-4BFC-9E9B-2429205B7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15" name="圖片 13">
              <a:extLst>
                <a:ext uri="{FF2B5EF4-FFF2-40B4-BE49-F238E27FC236}">
                  <a16:creationId xmlns:a16="http://schemas.microsoft.com/office/drawing/2014/main" id="{081C573D-A992-485E-8FCF-555010D28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16" name="圖片 14">
              <a:extLst>
                <a:ext uri="{FF2B5EF4-FFF2-40B4-BE49-F238E27FC236}">
                  <a16:creationId xmlns:a16="http://schemas.microsoft.com/office/drawing/2014/main" id="{BA4B066A-4403-40DB-B5C4-482E8F221D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17" name="圖片 15">
              <a:extLst>
                <a:ext uri="{FF2B5EF4-FFF2-40B4-BE49-F238E27FC236}">
                  <a16:creationId xmlns:a16="http://schemas.microsoft.com/office/drawing/2014/main" id="{AE4603A0-8EA3-45A7-AB57-5A687C8780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sp>
        <p:nvSpPr>
          <p:cNvPr id="18" name="矩形 17">
            <a:extLst>
              <a:ext uri="{FF2B5EF4-FFF2-40B4-BE49-F238E27FC236}">
                <a16:creationId xmlns:a16="http://schemas.microsoft.com/office/drawing/2014/main" id="{C8025DA1-281E-4475-84A0-98FFDBE67801}"/>
              </a:ext>
            </a:extLst>
          </p:cNvPr>
          <p:cNvSpPr/>
          <p:nvPr/>
        </p:nvSpPr>
        <p:spPr>
          <a:xfrm>
            <a:off x="5643917" y="4842896"/>
            <a:ext cx="972909" cy="701836"/>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p:sp>
        <p:nvSpPr>
          <p:cNvPr id="19" name="文字方塊 18">
            <a:extLst>
              <a:ext uri="{FF2B5EF4-FFF2-40B4-BE49-F238E27FC236}">
                <a16:creationId xmlns:a16="http://schemas.microsoft.com/office/drawing/2014/main" id="{ABA88700-C457-4946-95AF-2895DA718375}"/>
              </a:ext>
            </a:extLst>
          </p:cNvPr>
          <p:cNvSpPr txBox="1"/>
          <p:nvPr/>
        </p:nvSpPr>
        <p:spPr>
          <a:xfrm>
            <a:off x="1349822" y="588439"/>
            <a:ext cx="3924272" cy="646331"/>
          </a:xfrm>
          <a:prstGeom prst="rect">
            <a:avLst/>
          </a:prstGeom>
          <a:noFill/>
        </p:spPr>
        <p:txBody>
          <a:bodyPr wrap="square" rtlCol="0">
            <a:spAutoFit/>
          </a:bodyPr>
          <a:lstStyle/>
          <a:p>
            <a:pPr defTabSz="457200">
              <a:defRPr/>
            </a:pPr>
            <a:r>
              <a:rPr lang="en-US" altLang="zh-TW" sz="3600" b="1" i="1" u="sng" dirty="0">
                <a:solidFill>
                  <a:prstClr val="black"/>
                </a:solidFill>
                <a:latin typeface="Calibri" panose="020F0502020204030204"/>
                <a:ea typeface="新細明體" panose="02020500000000000000" pitchFamily="18" charset="-120"/>
              </a:rPr>
              <a:t>Algorithm</a:t>
            </a:r>
            <a:endParaRPr lang="zh-TW" altLang="en-US" sz="3600" b="1" i="1" u="sng" dirty="0">
              <a:solidFill>
                <a:prstClr val="black"/>
              </a:solidFill>
              <a:latin typeface="Calibri" panose="020F0502020204030204"/>
              <a:ea typeface="新細明體" panose="02020500000000000000" pitchFamily="18" charset="-120"/>
            </a:endParaRPr>
          </a:p>
        </p:txBody>
      </p:sp>
      <p:sp>
        <p:nvSpPr>
          <p:cNvPr id="20" name="矩形 19">
            <a:extLst>
              <a:ext uri="{FF2B5EF4-FFF2-40B4-BE49-F238E27FC236}">
                <a16:creationId xmlns:a16="http://schemas.microsoft.com/office/drawing/2014/main" id="{347B23CD-1C49-4058-AF01-AB05FA8BCB1C}"/>
              </a:ext>
            </a:extLst>
          </p:cNvPr>
          <p:cNvSpPr/>
          <p:nvPr/>
        </p:nvSpPr>
        <p:spPr>
          <a:xfrm>
            <a:off x="7952552" y="3593678"/>
            <a:ext cx="783374" cy="551357"/>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
            </a:r>
          </a:p>
        </p:txBody>
      </p:sp>
      <p:sp>
        <p:nvSpPr>
          <p:cNvPr id="21" name="文字方塊 22">
            <a:extLst>
              <a:ext uri="{FF2B5EF4-FFF2-40B4-BE49-F238E27FC236}">
                <a16:creationId xmlns:a16="http://schemas.microsoft.com/office/drawing/2014/main" id="{F45C12DA-F865-4E09-9A24-2A1E61AD7E2F}"/>
              </a:ext>
            </a:extLst>
          </p:cNvPr>
          <p:cNvSpPr txBox="1"/>
          <p:nvPr/>
        </p:nvSpPr>
        <p:spPr>
          <a:xfrm>
            <a:off x="7782429" y="3108944"/>
            <a:ext cx="1123620" cy="461665"/>
          </a:xfrm>
          <a:prstGeom prst="rect">
            <a:avLst/>
          </a:prstGeom>
          <a:noFill/>
        </p:spPr>
        <p:txBody>
          <a:bodyPr wrap="square" rtlCol="0">
            <a:spAutoFit/>
          </a:bodyPr>
          <a:lstStyle/>
          <a:p>
            <a:pPr algn="ctr" defTabSz="457200">
              <a:defRPr/>
            </a:pPr>
            <a:r>
              <a:rPr lang="en-US" altLang="zh-TW" sz="2400" dirty="0">
                <a:solidFill>
                  <a:srgbClr val="FF0000"/>
                </a:solidFill>
                <a:latin typeface="Calibri" panose="020F0502020204030204"/>
                <a:ea typeface="新細明體" panose="02020500000000000000" pitchFamily="18" charset="-120"/>
              </a:rPr>
              <a:t>Update</a:t>
            </a:r>
            <a:endParaRPr lang="zh-TW" altLang="en-US" sz="2400" dirty="0">
              <a:solidFill>
                <a:srgbClr val="FF0000"/>
              </a:solidFill>
              <a:latin typeface="Calibri" panose="020F0502020204030204"/>
              <a:ea typeface="新細明體" panose="02020500000000000000" pitchFamily="18" charset="-120"/>
            </a:endParaRPr>
          </a:p>
        </p:txBody>
      </p:sp>
      <p:cxnSp>
        <p:nvCxnSpPr>
          <p:cNvPr id="22" name="直線單箭頭接點 28">
            <a:extLst>
              <a:ext uri="{FF2B5EF4-FFF2-40B4-BE49-F238E27FC236}">
                <a16:creationId xmlns:a16="http://schemas.microsoft.com/office/drawing/2014/main" id="{60F595DD-9B73-4C5C-859A-FCE219AB8300}"/>
              </a:ext>
            </a:extLst>
          </p:cNvPr>
          <p:cNvCxnSpPr>
            <a:cxnSpLocks/>
            <a:endCxn id="18" idx="1"/>
          </p:cNvCxnSpPr>
          <p:nvPr/>
        </p:nvCxnSpPr>
        <p:spPr>
          <a:xfrm flipV="1">
            <a:off x="5221878" y="5193814"/>
            <a:ext cx="422039" cy="11248"/>
          </a:xfrm>
          <a:prstGeom prst="straightConnector1">
            <a:avLst/>
          </a:prstGeom>
          <a:noFill/>
          <a:ln w="38100" cap="flat" cmpd="sng" algn="ctr">
            <a:solidFill>
              <a:sysClr val="windowText" lastClr="000000"/>
            </a:solidFill>
            <a:prstDash val="solid"/>
            <a:miter lim="800000"/>
            <a:tailEnd type="triangle"/>
          </a:ln>
          <a:effectLst/>
        </p:spPr>
      </p:cxnSp>
      <p:sp>
        <p:nvSpPr>
          <p:cNvPr id="23" name="矩形 22">
            <a:extLst>
              <a:ext uri="{FF2B5EF4-FFF2-40B4-BE49-F238E27FC236}">
                <a16:creationId xmlns:a16="http://schemas.microsoft.com/office/drawing/2014/main" id="{940FF4E7-90DE-4746-B908-CC4BC4C8B36D}"/>
              </a:ext>
            </a:extLst>
          </p:cNvPr>
          <p:cNvSpPr/>
          <p:nvPr/>
        </p:nvSpPr>
        <p:spPr>
          <a:xfrm rot="5400000">
            <a:off x="3466439" y="5055651"/>
            <a:ext cx="905437" cy="29882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BDCC5441-587F-4296-96CC-8709BCFA3B3B}"/>
              </a:ext>
            </a:extLst>
          </p:cNvPr>
          <p:cNvSpPr/>
          <p:nvPr/>
        </p:nvSpPr>
        <p:spPr>
          <a:xfrm rot="5400000">
            <a:off x="3850876" y="5055651"/>
            <a:ext cx="905437" cy="29882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05AF69EB-A99D-4A95-B686-48165814F66F}"/>
              </a:ext>
            </a:extLst>
          </p:cNvPr>
          <p:cNvSpPr/>
          <p:nvPr/>
        </p:nvSpPr>
        <p:spPr>
          <a:xfrm rot="5400000">
            <a:off x="4235313" y="5055651"/>
            <a:ext cx="905437" cy="298820"/>
          </a:xfrm>
          <a:prstGeom prst="rect">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25">
            <a:extLst>
              <a:ext uri="{FF2B5EF4-FFF2-40B4-BE49-F238E27FC236}">
                <a16:creationId xmlns:a16="http://schemas.microsoft.com/office/drawing/2014/main" id="{0134F4A9-ED63-4576-8CF4-A8BA423733F5}"/>
              </a:ext>
            </a:extLst>
          </p:cNvPr>
          <p:cNvSpPr/>
          <p:nvPr/>
        </p:nvSpPr>
        <p:spPr>
          <a:xfrm rot="5400000">
            <a:off x="4619749" y="5055651"/>
            <a:ext cx="905437" cy="298820"/>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7" name="直線單箭頭接點 33">
            <a:extLst>
              <a:ext uri="{FF2B5EF4-FFF2-40B4-BE49-F238E27FC236}">
                <a16:creationId xmlns:a16="http://schemas.microsoft.com/office/drawing/2014/main" id="{EA25D0F0-9282-4CC4-A72B-C9A37277CA9F}"/>
              </a:ext>
            </a:extLst>
          </p:cNvPr>
          <p:cNvCxnSpPr>
            <a:cxnSpLocks/>
          </p:cNvCxnSpPr>
          <p:nvPr/>
        </p:nvCxnSpPr>
        <p:spPr>
          <a:xfrm flipH="1" flipV="1">
            <a:off x="4997896" y="4499243"/>
            <a:ext cx="1151350" cy="338448"/>
          </a:xfrm>
          <a:prstGeom prst="straightConnector1">
            <a:avLst/>
          </a:prstGeom>
          <a:noFill/>
          <a:ln w="38100" cap="flat" cmpd="sng" algn="ctr">
            <a:solidFill>
              <a:sysClr val="windowText" lastClr="000000"/>
            </a:solidFill>
            <a:prstDash val="solid"/>
            <a:miter lim="800000"/>
            <a:tailEnd type="triangle"/>
          </a:ln>
          <a:effectLst/>
        </p:spPr>
      </p:cxnSp>
      <p:cxnSp>
        <p:nvCxnSpPr>
          <p:cNvPr id="28" name="直線單箭頭接點 34">
            <a:extLst>
              <a:ext uri="{FF2B5EF4-FFF2-40B4-BE49-F238E27FC236}">
                <a16:creationId xmlns:a16="http://schemas.microsoft.com/office/drawing/2014/main" id="{F0AB1C85-4BEF-4180-8541-37FCFD27D6E0}"/>
              </a:ext>
            </a:extLst>
          </p:cNvPr>
          <p:cNvCxnSpPr>
            <a:cxnSpLocks/>
            <a:stCxn id="18" idx="0"/>
          </p:cNvCxnSpPr>
          <p:nvPr/>
        </p:nvCxnSpPr>
        <p:spPr>
          <a:xfrm flipH="1" flipV="1">
            <a:off x="5774405" y="4457486"/>
            <a:ext cx="355967" cy="385410"/>
          </a:xfrm>
          <a:prstGeom prst="straightConnector1">
            <a:avLst/>
          </a:prstGeom>
          <a:noFill/>
          <a:ln w="38100" cap="flat" cmpd="sng" algn="ctr">
            <a:solidFill>
              <a:sysClr val="windowText" lastClr="000000"/>
            </a:solidFill>
            <a:prstDash val="solid"/>
            <a:miter lim="800000"/>
            <a:tailEnd type="triangle"/>
          </a:ln>
          <a:effectLst/>
        </p:spPr>
      </p:cxnSp>
      <p:cxnSp>
        <p:nvCxnSpPr>
          <p:cNvPr id="29" name="直線單箭頭接點 35">
            <a:extLst>
              <a:ext uri="{FF2B5EF4-FFF2-40B4-BE49-F238E27FC236}">
                <a16:creationId xmlns:a16="http://schemas.microsoft.com/office/drawing/2014/main" id="{189EAA29-D0A0-47AF-8098-241A7E41949C}"/>
              </a:ext>
            </a:extLst>
          </p:cNvPr>
          <p:cNvCxnSpPr>
            <a:cxnSpLocks/>
            <a:stCxn id="18" idx="0"/>
          </p:cNvCxnSpPr>
          <p:nvPr/>
        </p:nvCxnSpPr>
        <p:spPr>
          <a:xfrm flipV="1">
            <a:off x="6130372" y="4457486"/>
            <a:ext cx="300744" cy="385410"/>
          </a:xfrm>
          <a:prstGeom prst="straightConnector1">
            <a:avLst/>
          </a:prstGeom>
          <a:noFill/>
          <a:ln w="38100" cap="flat" cmpd="sng" algn="ctr">
            <a:solidFill>
              <a:sysClr val="windowText" lastClr="000000"/>
            </a:solidFill>
            <a:prstDash val="solid"/>
            <a:miter lim="800000"/>
            <a:tailEnd type="triangle"/>
          </a:ln>
          <a:effectLst/>
        </p:spPr>
      </p:cxnSp>
      <p:cxnSp>
        <p:nvCxnSpPr>
          <p:cNvPr id="30" name="直線單箭頭接點 38">
            <a:extLst>
              <a:ext uri="{FF2B5EF4-FFF2-40B4-BE49-F238E27FC236}">
                <a16:creationId xmlns:a16="http://schemas.microsoft.com/office/drawing/2014/main" id="{B7BE082D-2ED3-4B95-B4C7-37FF00FE3B8E}"/>
              </a:ext>
            </a:extLst>
          </p:cNvPr>
          <p:cNvCxnSpPr>
            <a:cxnSpLocks/>
            <a:stCxn id="18" idx="0"/>
          </p:cNvCxnSpPr>
          <p:nvPr/>
        </p:nvCxnSpPr>
        <p:spPr>
          <a:xfrm flipV="1">
            <a:off x="6130372" y="4518351"/>
            <a:ext cx="996493" cy="324545"/>
          </a:xfrm>
          <a:prstGeom prst="straightConnector1">
            <a:avLst/>
          </a:prstGeom>
          <a:noFill/>
          <a:ln w="38100" cap="flat" cmpd="sng" algn="ctr">
            <a:solidFill>
              <a:sysClr val="windowText" lastClr="000000"/>
            </a:solidFill>
            <a:prstDash val="solid"/>
            <a:miter lim="800000"/>
            <a:tailEnd type="triangle"/>
          </a:ln>
          <a:effectLst/>
        </p:spPr>
      </p:cxnSp>
      <p:sp>
        <p:nvSpPr>
          <p:cNvPr id="31" name="矩形 30">
            <a:extLst>
              <a:ext uri="{FF2B5EF4-FFF2-40B4-BE49-F238E27FC236}">
                <a16:creationId xmlns:a16="http://schemas.microsoft.com/office/drawing/2014/main" id="{CB76A217-33D6-47C4-9D63-A4C5F1DCF342}"/>
              </a:ext>
            </a:extLst>
          </p:cNvPr>
          <p:cNvSpPr/>
          <p:nvPr/>
        </p:nvSpPr>
        <p:spPr>
          <a:xfrm>
            <a:off x="7096009" y="4120000"/>
            <a:ext cx="362512" cy="4344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0</a:t>
            </a:r>
            <a:endParaRPr kumimoji="0" lang="zh-TW" altLang="en-US" sz="2400" b="1"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2" name="矩形 31">
            <a:extLst>
              <a:ext uri="{FF2B5EF4-FFF2-40B4-BE49-F238E27FC236}">
                <a16:creationId xmlns:a16="http://schemas.microsoft.com/office/drawing/2014/main" id="{BEA93A48-336D-43CF-9361-BA1478B1E30F}"/>
              </a:ext>
            </a:extLst>
          </p:cNvPr>
          <p:cNvSpPr/>
          <p:nvPr/>
        </p:nvSpPr>
        <p:spPr>
          <a:xfrm>
            <a:off x="6427573" y="4120000"/>
            <a:ext cx="362512" cy="4344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0</a:t>
            </a:r>
            <a:endParaRPr kumimoji="0" lang="zh-TW" altLang="en-US" sz="2400" b="1"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7F001987-05D2-48C3-B529-28EFEE5D3364}"/>
              </a:ext>
            </a:extLst>
          </p:cNvPr>
          <p:cNvSpPr/>
          <p:nvPr/>
        </p:nvSpPr>
        <p:spPr>
          <a:xfrm>
            <a:off x="5695857" y="4120000"/>
            <a:ext cx="362512" cy="4344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0</a:t>
            </a:r>
            <a:endParaRPr kumimoji="0" lang="zh-TW" altLang="en-US" sz="2400" b="1"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A0442450-ACCA-46A7-BD61-BB053AFA7E01}"/>
              </a:ext>
            </a:extLst>
          </p:cNvPr>
          <p:cNvSpPr/>
          <p:nvPr/>
        </p:nvSpPr>
        <p:spPr>
          <a:xfrm>
            <a:off x="4994353" y="4120000"/>
            <a:ext cx="362512" cy="4344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0</a:t>
            </a:r>
            <a:endParaRPr kumimoji="0" lang="zh-TW" altLang="en-US" sz="2400" b="1"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矩形 34">
            <a:extLst>
              <a:ext uri="{FF2B5EF4-FFF2-40B4-BE49-F238E27FC236}">
                <a16:creationId xmlns:a16="http://schemas.microsoft.com/office/drawing/2014/main" id="{5CFCC3AC-C9DF-492B-B370-17B2D7B3B9E0}"/>
              </a:ext>
            </a:extLst>
          </p:cNvPr>
          <p:cNvSpPr/>
          <p:nvPr/>
        </p:nvSpPr>
        <p:spPr>
          <a:xfrm>
            <a:off x="7129119" y="3318441"/>
            <a:ext cx="362512" cy="434451"/>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矩形 35">
            <a:extLst>
              <a:ext uri="{FF2B5EF4-FFF2-40B4-BE49-F238E27FC236}">
                <a16:creationId xmlns:a16="http://schemas.microsoft.com/office/drawing/2014/main" id="{1513C45E-B9B0-44DC-882D-693FF9D14F18}"/>
              </a:ext>
            </a:extLst>
          </p:cNvPr>
          <p:cNvSpPr/>
          <p:nvPr/>
        </p:nvSpPr>
        <p:spPr>
          <a:xfrm>
            <a:off x="6460683" y="3318441"/>
            <a:ext cx="362512" cy="434451"/>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矩形 36">
            <a:extLst>
              <a:ext uri="{FF2B5EF4-FFF2-40B4-BE49-F238E27FC236}">
                <a16:creationId xmlns:a16="http://schemas.microsoft.com/office/drawing/2014/main" id="{445A6696-71E8-4219-8111-AB07AEABDCA2}"/>
              </a:ext>
            </a:extLst>
          </p:cNvPr>
          <p:cNvSpPr/>
          <p:nvPr/>
        </p:nvSpPr>
        <p:spPr>
          <a:xfrm>
            <a:off x="5728967" y="3318441"/>
            <a:ext cx="362512" cy="434451"/>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矩形 37">
            <a:extLst>
              <a:ext uri="{FF2B5EF4-FFF2-40B4-BE49-F238E27FC236}">
                <a16:creationId xmlns:a16="http://schemas.microsoft.com/office/drawing/2014/main" id="{DE316E54-D462-41C2-B4D2-9443D4A73339}"/>
              </a:ext>
            </a:extLst>
          </p:cNvPr>
          <p:cNvSpPr/>
          <p:nvPr/>
        </p:nvSpPr>
        <p:spPr>
          <a:xfrm>
            <a:off x="5027463" y="3318441"/>
            <a:ext cx="362512" cy="434451"/>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文字方塊 57">
            <a:extLst>
              <a:ext uri="{FF2B5EF4-FFF2-40B4-BE49-F238E27FC236}">
                <a16:creationId xmlns:a16="http://schemas.microsoft.com/office/drawing/2014/main" id="{0E2E8060-43EC-4180-ADC3-EC9530E63CD6}"/>
              </a:ext>
            </a:extLst>
          </p:cNvPr>
          <p:cNvSpPr txBox="1"/>
          <p:nvPr/>
        </p:nvSpPr>
        <p:spPr>
          <a:xfrm>
            <a:off x="2298301" y="4810472"/>
            <a:ext cx="1518653" cy="830997"/>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randomly sampled</a:t>
            </a:r>
            <a:endParaRPr lang="zh-TW" altLang="en-US" sz="2400" dirty="0">
              <a:solidFill>
                <a:prstClr val="black"/>
              </a:solidFill>
              <a:latin typeface="Calibri" panose="020F0502020204030204"/>
              <a:ea typeface="新細明體" panose="02020500000000000000" pitchFamily="18" charset="-120"/>
            </a:endParaRPr>
          </a:p>
        </p:txBody>
      </p:sp>
      <p:sp>
        <p:nvSpPr>
          <p:cNvPr id="40" name="文字方塊 1">
            <a:extLst>
              <a:ext uri="{FF2B5EF4-FFF2-40B4-BE49-F238E27FC236}">
                <a16:creationId xmlns:a16="http://schemas.microsoft.com/office/drawing/2014/main" id="{39EBB923-51AE-4D19-815C-F2019D8E6C68}"/>
              </a:ext>
            </a:extLst>
          </p:cNvPr>
          <p:cNvSpPr txBox="1"/>
          <p:nvPr/>
        </p:nvSpPr>
        <p:spPr>
          <a:xfrm>
            <a:off x="1097565" y="4023348"/>
            <a:ext cx="1733550" cy="461665"/>
          </a:xfrm>
          <a:prstGeom prst="rect">
            <a:avLst/>
          </a:prstGeom>
          <a:noFill/>
        </p:spPr>
        <p:txBody>
          <a:bodyPr wrap="square" rtlCol="0">
            <a:spAutoFit/>
          </a:bodyPr>
          <a:lstStyle/>
          <a:p>
            <a:pPr algn="ctr" defTabSz="457200">
              <a:defRPr/>
            </a:pPr>
            <a:r>
              <a:rPr lang="en-US" altLang="zh-TW" sz="2400" dirty="0">
                <a:solidFill>
                  <a:srgbClr val="0000FF"/>
                </a:solidFill>
                <a:latin typeface="Calibri" panose="020F0502020204030204"/>
                <a:ea typeface="新細明體" panose="02020500000000000000" pitchFamily="18" charset="-120"/>
              </a:rPr>
              <a:t>Database</a:t>
            </a:r>
            <a:endParaRPr lang="zh-TW" altLang="en-US" sz="2400" dirty="0">
              <a:solidFill>
                <a:srgbClr val="0000FF"/>
              </a:solidFill>
              <a:latin typeface="Calibri" panose="020F0502020204030204"/>
              <a:ea typeface="新細明體" panose="02020500000000000000" pitchFamily="18" charset="-120"/>
            </a:endParaRPr>
          </a:p>
        </p:txBody>
      </p:sp>
      <p:grpSp>
        <p:nvGrpSpPr>
          <p:cNvPr id="41" name="群組 58">
            <a:extLst>
              <a:ext uri="{FF2B5EF4-FFF2-40B4-BE49-F238E27FC236}">
                <a16:creationId xmlns:a16="http://schemas.microsoft.com/office/drawing/2014/main" id="{E60CBE84-511F-4986-8731-7C9799E6C913}"/>
              </a:ext>
            </a:extLst>
          </p:cNvPr>
          <p:cNvGrpSpPr/>
          <p:nvPr/>
        </p:nvGrpSpPr>
        <p:grpSpPr>
          <a:xfrm>
            <a:off x="1070779" y="2778961"/>
            <a:ext cx="1751174" cy="1307774"/>
            <a:chOff x="644126" y="4258170"/>
            <a:chExt cx="3652768" cy="2387400"/>
          </a:xfrm>
        </p:grpSpPr>
        <p:pic>
          <p:nvPicPr>
            <p:cNvPr id="42" name="圖片 59">
              <a:extLst>
                <a:ext uri="{FF2B5EF4-FFF2-40B4-BE49-F238E27FC236}">
                  <a16:creationId xmlns:a16="http://schemas.microsoft.com/office/drawing/2014/main" id="{F253C0D7-7158-4E13-A857-6E68BA06C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494" y="5112971"/>
              <a:ext cx="914400" cy="914400"/>
            </a:xfrm>
            <a:prstGeom prst="rect">
              <a:avLst/>
            </a:prstGeom>
          </p:spPr>
        </p:pic>
        <p:pic>
          <p:nvPicPr>
            <p:cNvPr id="43" name="圖片 69">
              <a:extLst>
                <a:ext uri="{FF2B5EF4-FFF2-40B4-BE49-F238E27FC236}">
                  <a16:creationId xmlns:a16="http://schemas.microsoft.com/office/drawing/2014/main" id="{A9F1DB18-10A0-4078-BAA1-79DA1DEA71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5869" y="4258170"/>
              <a:ext cx="914400" cy="914400"/>
            </a:xfrm>
            <a:prstGeom prst="rect">
              <a:avLst/>
            </a:prstGeom>
          </p:spPr>
        </p:pic>
        <p:pic>
          <p:nvPicPr>
            <p:cNvPr id="44" name="圖片 70">
              <a:extLst>
                <a:ext uri="{FF2B5EF4-FFF2-40B4-BE49-F238E27FC236}">
                  <a16:creationId xmlns:a16="http://schemas.microsoft.com/office/drawing/2014/main" id="{5BA4DEFF-54CF-418D-A54E-92EF3F8604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681" y="4287858"/>
              <a:ext cx="914400" cy="914400"/>
            </a:xfrm>
            <a:prstGeom prst="rect">
              <a:avLst/>
            </a:prstGeom>
          </p:spPr>
        </p:pic>
        <p:pic>
          <p:nvPicPr>
            <p:cNvPr id="45" name="圖片 71">
              <a:extLst>
                <a:ext uri="{FF2B5EF4-FFF2-40B4-BE49-F238E27FC236}">
                  <a16:creationId xmlns:a16="http://schemas.microsoft.com/office/drawing/2014/main" id="{9E371798-C4EF-4152-8F74-ED3C2E28F4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676" y="4749170"/>
              <a:ext cx="914400" cy="914400"/>
            </a:xfrm>
            <a:prstGeom prst="rect">
              <a:avLst/>
            </a:prstGeom>
          </p:spPr>
        </p:pic>
        <p:pic>
          <p:nvPicPr>
            <p:cNvPr id="46" name="圖片 75">
              <a:extLst>
                <a:ext uri="{FF2B5EF4-FFF2-40B4-BE49-F238E27FC236}">
                  <a16:creationId xmlns:a16="http://schemas.microsoft.com/office/drawing/2014/main" id="{A5488C97-3F01-41C1-99D7-9DC1160E3C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2888" y="5731170"/>
              <a:ext cx="914400" cy="914400"/>
            </a:xfrm>
            <a:prstGeom prst="rect">
              <a:avLst/>
            </a:prstGeom>
          </p:spPr>
        </p:pic>
        <p:pic>
          <p:nvPicPr>
            <p:cNvPr id="47" name="圖片 76">
              <a:extLst>
                <a:ext uri="{FF2B5EF4-FFF2-40B4-BE49-F238E27FC236}">
                  <a16:creationId xmlns:a16="http://schemas.microsoft.com/office/drawing/2014/main" id="{35ABFB9E-DE9A-4225-9481-932AFDCD9D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06386" y="5187858"/>
              <a:ext cx="914400" cy="914400"/>
            </a:xfrm>
            <a:prstGeom prst="rect">
              <a:avLst/>
            </a:prstGeom>
          </p:spPr>
        </p:pic>
        <p:pic>
          <p:nvPicPr>
            <p:cNvPr id="48" name="圖片 77">
              <a:extLst>
                <a:ext uri="{FF2B5EF4-FFF2-40B4-BE49-F238E27FC236}">
                  <a16:creationId xmlns:a16="http://schemas.microsoft.com/office/drawing/2014/main" id="{D8E74959-7155-4BA5-AA3E-98B1F902D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8678" y="4749170"/>
              <a:ext cx="914400" cy="914400"/>
            </a:xfrm>
            <a:prstGeom prst="rect">
              <a:avLst/>
            </a:prstGeom>
          </p:spPr>
        </p:pic>
        <p:pic>
          <p:nvPicPr>
            <p:cNvPr id="49" name="圖片 78">
              <a:extLst>
                <a:ext uri="{FF2B5EF4-FFF2-40B4-BE49-F238E27FC236}">
                  <a16:creationId xmlns:a16="http://schemas.microsoft.com/office/drawing/2014/main" id="{F85FDFBD-A28E-4B50-9543-3A0205902F6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9580" y="5731170"/>
              <a:ext cx="914400" cy="914400"/>
            </a:xfrm>
            <a:prstGeom prst="rect">
              <a:avLst/>
            </a:prstGeom>
          </p:spPr>
        </p:pic>
        <p:pic>
          <p:nvPicPr>
            <p:cNvPr id="50" name="圖片 80">
              <a:extLst>
                <a:ext uri="{FF2B5EF4-FFF2-40B4-BE49-F238E27FC236}">
                  <a16:creationId xmlns:a16="http://schemas.microsoft.com/office/drawing/2014/main" id="{ED6C2FAC-725F-4719-B255-A6CDF84BC4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6182" y="5390058"/>
              <a:ext cx="914400" cy="914400"/>
            </a:xfrm>
            <a:prstGeom prst="rect">
              <a:avLst/>
            </a:prstGeom>
          </p:spPr>
        </p:pic>
        <p:pic>
          <p:nvPicPr>
            <p:cNvPr id="51" name="圖片 81">
              <a:extLst>
                <a:ext uri="{FF2B5EF4-FFF2-40B4-BE49-F238E27FC236}">
                  <a16:creationId xmlns:a16="http://schemas.microsoft.com/office/drawing/2014/main" id="{FFBFD625-E1F6-4442-AF3F-58BBEAA7EFC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56869" y="4524714"/>
              <a:ext cx="914400" cy="914400"/>
            </a:xfrm>
            <a:prstGeom prst="rect">
              <a:avLst/>
            </a:prstGeom>
          </p:spPr>
        </p:pic>
        <p:pic>
          <p:nvPicPr>
            <p:cNvPr id="52" name="圖片 82">
              <a:extLst>
                <a:ext uri="{FF2B5EF4-FFF2-40B4-BE49-F238E27FC236}">
                  <a16:creationId xmlns:a16="http://schemas.microsoft.com/office/drawing/2014/main" id="{838AAE0B-CE9B-4729-969E-A160875F4D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26" y="5731170"/>
              <a:ext cx="914400" cy="914400"/>
            </a:xfrm>
            <a:prstGeom prst="rect">
              <a:avLst/>
            </a:prstGeom>
          </p:spPr>
        </p:pic>
      </p:grpSp>
      <p:sp>
        <p:nvSpPr>
          <p:cNvPr id="53" name="箭號: 向右 5">
            <a:extLst>
              <a:ext uri="{FF2B5EF4-FFF2-40B4-BE49-F238E27FC236}">
                <a16:creationId xmlns:a16="http://schemas.microsoft.com/office/drawing/2014/main" id="{29C0BCD1-39B4-40B7-9CB4-3B4407FD0D16}"/>
              </a:ext>
            </a:extLst>
          </p:cNvPr>
          <p:cNvSpPr/>
          <p:nvPr/>
        </p:nvSpPr>
        <p:spPr>
          <a:xfrm>
            <a:off x="2906561" y="3255614"/>
            <a:ext cx="1665714" cy="330230"/>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文字方塊 7">
            <a:extLst>
              <a:ext uri="{FF2B5EF4-FFF2-40B4-BE49-F238E27FC236}">
                <a16:creationId xmlns:a16="http://schemas.microsoft.com/office/drawing/2014/main" id="{109A20BB-CF9C-4A20-A0C3-43E771AC9213}"/>
              </a:ext>
            </a:extLst>
          </p:cNvPr>
          <p:cNvSpPr txBox="1"/>
          <p:nvPr/>
        </p:nvSpPr>
        <p:spPr>
          <a:xfrm>
            <a:off x="1047708" y="2296464"/>
            <a:ext cx="8453120" cy="461665"/>
          </a:xfrm>
          <a:prstGeom prst="rect">
            <a:avLst/>
          </a:prstGeom>
          <a:noFill/>
        </p:spPr>
        <p:txBody>
          <a:bodyPr wrap="square" rtlCol="0">
            <a:spAutoFit/>
          </a:bodyPr>
          <a:lstStyle/>
          <a:p>
            <a:pPr defTabSz="457200">
              <a:defRPr/>
            </a:pPr>
            <a:r>
              <a:rPr lang="en-US" altLang="zh-TW" sz="2400" b="1" i="1" u="sng" dirty="0">
                <a:solidFill>
                  <a:prstClr val="black"/>
                </a:solidFill>
                <a:latin typeface="Calibri" panose="020F0502020204030204"/>
                <a:ea typeface="新細明體" panose="02020500000000000000" pitchFamily="18" charset="-120"/>
              </a:rPr>
              <a:t>Step 1</a:t>
            </a:r>
            <a:r>
              <a:rPr lang="en-US" altLang="zh-TW" sz="2400" dirty="0">
                <a:solidFill>
                  <a:prstClr val="black"/>
                </a:solidFill>
                <a:latin typeface="Calibri" panose="020F0502020204030204"/>
                <a:ea typeface="新細明體" panose="02020500000000000000" pitchFamily="18" charset="-120"/>
              </a:rPr>
              <a:t>: Fix generator G, and update discriminator D</a:t>
            </a:r>
            <a:endParaRPr lang="zh-TW" altLang="en-US" sz="2400" dirty="0">
              <a:solidFill>
                <a:prstClr val="black"/>
              </a:solidFill>
              <a:latin typeface="Calibri" panose="020F0502020204030204"/>
              <a:ea typeface="新細明體" panose="02020500000000000000" pitchFamily="18" charset="-120"/>
            </a:endParaRPr>
          </a:p>
        </p:txBody>
      </p:sp>
      <p:sp>
        <p:nvSpPr>
          <p:cNvPr id="55" name="文字方塊 83">
            <a:extLst>
              <a:ext uri="{FF2B5EF4-FFF2-40B4-BE49-F238E27FC236}">
                <a16:creationId xmlns:a16="http://schemas.microsoft.com/office/drawing/2014/main" id="{F6B7C7D3-5062-4FAB-A189-369A144C2077}"/>
              </a:ext>
            </a:extLst>
          </p:cNvPr>
          <p:cNvSpPr txBox="1"/>
          <p:nvPr/>
        </p:nvSpPr>
        <p:spPr>
          <a:xfrm>
            <a:off x="1019349" y="5642544"/>
            <a:ext cx="9964620" cy="707886"/>
          </a:xfrm>
          <a:prstGeom prst="rect">
            <a:avLst/>
          </a:prstGeom>
          <a:noFill/>
        </p:spPr>
        <p:txBody>
          <a:bodyPr wrap="square" rtlCol="0">
            <a:spAutoFit/>
          </a:bodyPr>
          <a:lstStyle/>
          <a:p>
            <a:pPr defTabSz="457200">
              <a:defRPr/>
            </a:pPr>
            <a:r>
              <a:rPr lang="en-US" altLang="zh-TW" sz="2000" dirty="0">
                <a:solidFill>
                  <a:prstClr val="black"/>
                </a:solidFill>
                <a:latin typeface="Calibri" panose="020F0502020204030204"/>
                <a:ea typeface="新細明體" panose="02020500000000000000" pitchFamily="18" charset="-120"/>
              </a:rPr>
              <a:t>Discriminator learns to assign high scores to real objects </a:t>
            </a:r>
          </a:p>
          <a:p>
            <a:pPr defTabSz="457200">
              <a:defRPr/>
            </a:pPr>
            <a:r>
              <a:rPr lang="en-US" altLang="zh-TW" sz="2000" dirty="0">
                <a:solidFill>
                  <a:prstClr val="black"/>
                </a:solidFill>
                <a:latin typeface="Calibri" panose="020F0502020204030204"/>
                <a:ea typeface="新細明體" panose="02020500000000000000" pitchFamily="18" charset="-120"/>
              </a:rPr>
              <a:t>and low scores to generated objects.</a:t>
            </a:r>
            <a:endParaRPr lang="zh-TW" altLang="en-US" sz="2000" dirty="0">
              <a:solidFill>
                <a:prstClr val="black"/>
              </a:solidFill>
              <a:latin typeface="Calibri" panose="020F0502020204030204"/>
              <a:ea typeface="新細明體" panose="02020500000000000000" pitchFamily="18" charset="-120"/>
            </a:endParaRPr>
          </a:p>
        </p:txBody>
      </p:sp>
      <p:sp>
        <p:nvSpPr>
          <p:cNvPr id="56" name="文字方塊 84">
            <a:extLst>
              <a:ext uri="{FF2B5EF4-FFF2-40B4-BE49-F238E27FC236}">
                <a16:creationId xmlns:a16="http://schemas.microsoft.com/office/drawing/2014/main" id="{1BAC1ACA-1A6E-4D9B-B787-E7FF1A42CF47}"/>
              </a:ext>
            </a:extLst>
          </p:cNvPr>
          <p:cNvSpPr txBox="1"/>
          <p:nvPr/>
        </p:nvSpPr>
        <p:spPr>
          <a:xfrm>
            <a:off x="6338444" y="4978662"/>
            <a:ext cx="1123620" cy="461665"/>
          </a:xfrm>
          <a:prstGeom prst="rect">
            <a:avLst/>
          </a:prstGeom>
          <a:noFill/>
        </p:spPr>
        <p:txBody>
          <a:bodyPr wrap="square" rtlCol="0">
            <a:spAutoFit/>
          </a:bodyPr>
          <a:lstStyle/>
          <a:p>
            <a:pPr algn="ctr" defTabSz="457200">
              <a:defRPr/>
            </a:pPr>
            <a:r>
              <a:rPr lang="en-US" altLang="zh-TW" sz="2400" dirty="0">
                <a:solidFill>
                  <a:srgbClr val="FF0000"/>
                </a:solidFill>
                <a:latin typeface="Calibri" panose="020F0502020204030204"/>
                <a:ea typeface="新細明體" panose="02020500000000000000" pitchFamily="18" charset="-120"/>
              </a:rPr>
              <a:t>Fix</a:t>
            </a:r>
            <a:endParaRPr lang="zh-TW" altLang="en-US" sz="2400" dirty="0">
              <a:solidFill>
                <a:srgbClr val="FF0000"/>
              </a:solidFill>
              <a:latin typeface="Calibri" panose="020F0502020204030204"/>
              <a:ea typeface="新細明體" panose="02020500000000000000" pitchFamily="18" charset="-120"/>
            </a:endParaRPr>
          </a:p>
        </p:txBody>
      </p:sp>
      <p:sp>
        <p:nvSpPr>
          <p:cNvPr id="2" name="矩形: 圆角 1">
            <a:extLst>
              <a:ext uri="{FF2B5EF4-FFF2-40B4-BE49-F238E27FC236}">
                <a16:creationId xmlns:a16="http://schemas.microsoft.com/office/drawing/2014/main" id="{1BB42D8A-E85B-4298-8783-083A41272715}"/>
              </a:ext>
            </a:extLst>
          </p:cNvPr>
          <p:cNvSpPr/>
          <p:nvPr/>
        </p:nvSpPr>
        <p:spPr bwMode="auto">
          <a:xfrm>
            <a:off x="714895" y="4752342"/>
            <a:ext cx="6957752" cy="972146"/>
          </a:xfrm>
          <a:prstGeom prst="round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7975145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69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內容版面配置區 2">
            <a:extLst>
              <a:ext uri="{FF2B5EF4-FFF2-40B4-BE49-F238E27FC236}">
                <a16:creationId xmlns:a16="http://schemas.microsoft.com/office/drawing/2014/main" id="{B6AB12D0-0483-4CDB-9ADE-9C88E6C93B7A}"/>
              </a:ext>
            </a:extLst>
          </p:cNvPr>
          <p:cNvSpPr txBox="1">
            <a:spLocks/>
          </p:cNvSpPr>
          <p:nvPr/>
        </p:nvSpPr>
        <p:spPr>
          <a:xfrm>
            <a:off x="1034166" y="1396578"/>
            <a:ext cx="7886700" cy="6073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Initialize generator and discriminator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400" b="1" i="0" u="none" strike="noStrike" kern="120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rPr>
              <a:t>In each training iteration: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grpSp>
        <p:nvGrpSpPr>
          <p:cNvPr id="7" name="群組 6">
            <a:extLst>
              <a:ext uri="{FF2B5EF4-FFF2-40B4-BE49-F238E27FC236}">
                <a16:creationId xmlns:a16="http://schemas.microsoft.com/office/drawing/2014/main" id="{2A308C8A-D2FE-4E65-B456-524E87B151B3}"/>
              </a:ext>
            </a:extLst>
          </p:cNvPr>
          <p:cNvGrpSpPr/>
          <p:nvPr/>
        </p:nvGrpSpPr>
        <p:grpSpPr>
          <a:xfrm>
            <a:off x="6858236" y="642628"/>
            <a:ext cx="1698796" cy="557753"/>
            <a:chOff x="5084896" y="679363"/>
            <a:chExt cx="1698796" cy="557753"/>
          </a:xfrm>
        </p:grpSpPr>
        <p:sp>
          <p:nvSpPr>
            <p:cNvPr id="8" name="矩形 7">
              <a:extLst>
                <a:ext uri="{FF2B5EF4-FFF2-40B4-BE49-F238E27FC236}">
                  <a16:creationId xmlns:a16="http://schemas.microsoft.com/office/drawing/2014/main" id="{CA76A9BC-DE89-4F6D-BF7F-476297FCF4F8}"/>
                </a:ext>
              </a:extLst>
            </p:cNvPr>
            <p:cNvSpPr/>
            <p:nvPr/>
          </p:nvSpPr>
          <p:spPr>
            <a:xfrm>
              <a:off x="6000318" y="679363"/>
              <a:ext cx="783374" cy="551357"/>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
              </a:r>
            </a:p>
          </p:txBody>
        </p:sp>
        <p:sp>
          <p:nvSpPr>
            <p:cNvPr id="9" name="矩形 8">
              <a:extLst>
                <a:ext uri="{FF2B5EF4-FFF2-40B4-BE49-F238E27FC236}">
                  <a16:creationId xmlns:a16="http://schemas.microsoft.com/office/drawing/2014/main" id="{A7D385E6-B90B-430B-9864-494BDA673D32}"/>
                </a:ext>
              </a:extLst>
            </p:cNvPr>
            <p:cNvSpPr/>
            <p:nvPr/>
          </p:nvSpPr>
          <p:spPr>
            <a:xfrm>
              <a:off x="5084896" y="679363"/>
              <a:ext cx="773176" cy="557753"/>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p:grpSp>
      <p:sp>
        <p:nvSpPr>
          <p:cNvPr id="10" name="文字方塊 18">
            <a:extLst>
              <a:ext uri="{FF2B5EF4-FFF2-40B4-BE49-F238E27FC236}">
                <a16:creationId xmlns:a16="http://schemas.microsoft.com/office/drawing/2014/main" id="{44DCB617-EEF5-4BF8-82C0-503B17F05B0A}"/>
              </a:ext>
            </a:extLst>
          </p:cNvPr>
          <p:cNvSpPr txBox="1"/>
          <p:nvPr/>
        </p:nvSpPr>
        <p:spPr>
          <a:xfrm>
            <a:off x="1264366" y="583662"/>
            <a:ext cx="3924272" cy="646331"/>
          </a:xfrm>
          <a:prstGeom prst="rect">
            <a:avLst/>
          </a:prstGeom>
          <a:noFill/>
        </p:spPr>
        <p:txBody>
          <a:bodyPr wrap="square" rtlCol="0">
            <a:spAutoFit/>
          </a:bodyPr>
          <a:lstStyle/>
          <a:p>
            <a:pPr defTabSz="457200">
              <a:defRPr/>
            </a:pPr>
            <a:r>
              <a:rPr lang="en-US" altLang="zh-TW" sz="3600" b="1" i="1" u="sng" dirty="0">
                <a:solidFill>
                  <a:prstClr val="black"/>
                </a:solidFill>
                <a:latin typeface="Calibri" panose="020F0502020204030204"/>
                <a:ea typeface="新細明體" panose="02020500000000000000" pitchFamily="18" charset="-120"/>
              </a:rPr>
              <a:t>Algorithm</a:t>
            </a:r>
            <a:endParaRPr lang="zh-TW" altLang="en-US" sz="3600" b="1" i="1" u="sng" dirty="0">
              <a:solidFill>
                <a:prstClr val="black"/>
              </a:solidFill>
              <a:latin typeface="Calibri" panose="020F0502020204030204"/>
              <a:ea typeface="新細明體" panose="02020500000000000000" pitchFamily="18" charset="-120"/>
            </a:endParaRPr>
          </a:p>
        </p:txBody>
      </p:sp>
      <p:sp>
        <p:nvSpPr>
          <p:cNvPr id="11" name="文字方塊 7">
            <a:extLst>
              <a:ext uri="{FF2B5EF4-FFF2-40B4-BE49-F238E27FC236}">
                <a16:creationId xmlns:a16="http://schemas.microsoft.com/office/drawing/2014/main" id="{AC2E76EC-643E-49ED-92D1-FA4A5A1FDAC5}"/>
              </a:ext>
            </a:extLst>
          </p:cNvPr>
          <p:cNvSpPr txBox="1"/>
          <p:nvPr/>
        </p:nvSpPr>
        <p:spPr>
          <a:xfrm>
            <a:off x="962078" y="2326225"/>
            <a:ext cx="8453120" cy="523220"/>
          </a:xfrm>
          <a:prstGeom prst="rect">
            <a:avLst/>
          </a:prstGeom>
          <a:noFill/>
        </p:spPr>
        <p:txBody>
          <a:bodyPr wrap="square" rtlCol="0">
            <a:spAutoFit/>
          </a:bodyPr>
          <a:lstStyle/>
          <a:p>
            <a:pPr defTabSz="457200">
              <a:defRPr/>
            </a:pPr>
            <a:r>
              <a:rPr lang="en-US" altLang="zh-TW" sz="2800" b="1" i="1" u="sng" dirty="0">
                <a:solidFill>
                  <a:prstClr val="black"/>
                </a:solidFill>
                <a:latin typeface="Calibri" panose="020F0502020204030204"/>
                <a:ea typeface="新細明體" panose="02020500000000000000" pitchFamily="18" charset="-120"/>
              </a:rPr>
              <a:t>Step 2</a:t>
            </a:r>
            <a:r>
              <a:rPr lang="en-US" altLang="zh-TW" sz="2800" dirty="0">
                <a:solidFill>
                  <a:prstClr val="black"/>
                </a:solidFill>
                <a:latin typeface="Calibri" panose="020F0502020204030204"/>
                <a:ea typeface="新細明體" panose="02020500000000000000" pitchFamily="18" charset="-120"/>
              </a:rPr>
              <a:t>: Fix discriminator D, and update generator G</a:t>
            </a:r>
            <a:endParaRPr lang="zh-TW" altLang="en-US" sz="2800" dirty="0">
              <a:solidFill>
                <a:prstClr val="black"/>
              </a:solidFill>
              <a:latin typeface="Calibri" panose="020F0502020204030204"/>
              <a:ea typeface="新細明體" panose="02020500000000000000" pitchFamily="18" charset="-120"/>
            </a:endParaRPr>
          </a:p>
        </p:txBody>
      </p:sp>
      <p:sp>
        <p:nvSpPr>
          <p:cNvPr id="12" name="矩形 11">
            <a:extLst>
              <a:ext uri="{FF2B5EF4-FFF2-40B4-BE49-F238E27FC236}">
                <a16:creationId xmlns:a16="http://schemas.microsoft.com/office/drawing/2014/main" id="{74A863C1-6349-4486-8EB1-EA3F0CE44B33}"/>
              </a:ext>
            </a:extLst>
          </p:cNvPr>
          <p:cNvSpPr/>
          <p:nvPr/>
        </p:nvSpPr>
        <p:spPr>
          <a:xfrm>
            <a:off x="1622584" y="3545608"/>
            <a:ext cx="6008828" cy="2207346"/>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F8B88DD7-3899-4E0C-9B45-DD383E5537D4}"/>
              </a:ext>
            </a:extLst>
          </p:cNvPr>
          <p:cNvSpPr/>
          <p:nvPr/>
        </p:nvSpPr>
        <p:spPr>
          <a:xfrm>
            <a:off x="5829360" y="3836273"/>
            <a:ext cx="1517650" cy="128403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58B763B1-84BF-4414-8A3B-3651F3C65A67}"/>
              </a:ext>
            </a:extLst>
          </p:cNvPr>
          <p:cNvSpPr/>
          <p:nvPr/>
        </p:nvSpPr>
        <p:spPr>
          <a:xfrm>
            <a:off x="1959465" y="3836273"/>
            <a:ext cx="1517650" cy="1284034"/>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Generator</a:t>
            </a:r>
          </a:p>
        </p:txBody>
      </p:sp>
      <p:grpSp>
        <p:nvGrpSpPr>
          <p:cNvPr id="15" name="群組 56">
            <a:extLst>
              <a:ext uri="{FF2B5EF4-FFF2-40B4-BE49-F238E27FC236}">
                <a16:creationId xmlns:a16="http://schemas.microsoft.com/office/drawing/2014/main" id="{BA0A32B6-5564-4C64-B7CA-4A18E9724AD9}"/>
              </a:ext>
            </a:extLst>
          </p:cNvPr>
          <p:cNvGrpSpPr/>
          <p:nvPr/>
        </p:nvGrpSpPr>
        <p:grpSpPr>
          <a:xfrm>
            <a:off x="530748" y="4159529"/>
            <a:ext cx="1053138" cy="995290"/>
            <a:chOff x="646484" y="3932207"/>
            <a:chExt cx="1053138" cy="995290"/>
          </a:xfrm>
        </p:grpSpPr>
        <p:sp>
          <p:nvSpPr>
            <p:cNvPr id="16" name="矩形 15">
              <a:extLst>
                <a:ext uri="{FF2B5EF4-FFF2-40B4-BE49-F238E27FC236}">
                  <a16:creationId xmlns:a16="http://schemas.microsoft.com/office/drawing/2014/main" id="{C59AC352-E878-45F7-A7B1-4C0509407220}"/>
                </a:ext>
              </a:extLst>
            </p:cNvPr>
            <p:cNvSpPr/>
            <p:nvPr/>
          </p:nvSpPr>
          <p:spPr>
            <a:xfrm>
              <a:off x="1071474" y="3932207"/>
              <a:ext cx="208850" cy="56359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文字方塊 61">
              <a:extLst>
                <a:ext uri="{FF2B5EF4-FFF2-40B4-BE49-F238E27FC236}">
                  <a16:creationId xmlns:a16="http://schemas.microsoft.com/office/drawing/2014/main" id="{5EC2ED58-3790-4131-8A6E-DB255A5C5B86}"/>
                </a:ext>
              </a:extLst>
            </p:cNvPr>
            <p:cNvSpPr txBox="1"/>
            <p:nvPr/>
          </p:nvSpPr>
          <p:spPr>
            <a:xfrm>
              <a:off x="646484" y="4465832"/>
              <a:ext cx="1053138"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vector</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grpSp>
      <p:sp>
        <p:nvSpPr>
          <p:cNvPr id="18" name="文字方塊 62">
            <a:extLst>
              <a:ext uri="{FF2B5EF4-FFF2-40B4-BE49-F238E27FC236}">
                <a16:creationId xmlns:a16="http://schemas.microsoft.com/office/drawing/2014/main" id="{E1393FF2-9C7A-485B-876A-EFC5E785ECE8}"/>
              </a:ext>
            </a:extLst>
          </p:cNvPr>
          <p:cNvSpPr txBox="1"/>
          <p:nvPr/>
        </p:nvSpPr>
        <p:spPr>
          <a:xfrm>
            <a:off x="7923129" y="4219770"/>
            <a:ext cx="1109272"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0.13</a:t>
            </a:r>
            <a:endParaRPr lang="zh-TW" altLang="en-US" sz="2400" dirty="0">
              <a:solidFill>
                <a:prstClr val="black"/>
              </a:solidFill>
              <a:latin typeface="Calibri" panose="020F0502020204030204"/>
              <a:ea typeface="新細明體" panose="02020500000000000000" pitchFamily="18" charset="-120"/>
            </a:endParaRPr>
          </a:p>
        </p:txBody>
      </p:sp>
      <p:cxnSp>
        <p:nvCxnSpPr>
          <p:cNvPr id="19" name="直線單箭頭接點 63">
            <a:extLst>
              <a:ext uri="{FF2B5EF4-FFF2-40B4-BE49-F238E27FC236}">
                <a16:creationId xmlns:a16="http://schemas.microsoft.com/office/drawing/2014/main" id="{C3635B0E-3291-4B20-A723-77DF9ECF3869}"/>
              </a:ext>
            </a:extLst>
          </p:cNvPr>
          <p:cNvCxnSpPr>
            <a:cxnSpLocks/>
          </p:cNvCxnSpPr>
          <p:nvPr/>
        </p:nvCxnSpPr>
        <p:spPr>
          <a:xfrm>
            <a:off x="1275960" y="4478231"/>
            <a:ext cx="594122" cy="0"/>
          </a:xfrm>
          <a:prstGeom prst="straightConnector1">
            <a:avLst/>
          </a:prstGeom>
          <a:noFill/>
          <a:ln w="76200" cap="flat" cmpd="sng" algn="ctr">
            <a:solidFill>
              <a:sysClr val="windowText" lastClr="000000"/>
            </a:solidFill>
            <a:prstDash val="solid"/>
            <a:miter lim="800000"/>
            <a:tailEnd type="triangle"/>
          </a:ln>
          <a:effectLst/>
        </p:spPr>
      </p:cxnSp>
      <p:cxnSp>
        <p:nvCxnSpPr>
          <p:cNvPr id="20" name="直線單箭頭接點 64">
            <a:extLst>
              <a:ext uri="{FF2B5EF4-FFF2-40B4-BE49-F238E27FC236}">
                <a16:creationId xmlns:a16="http://schemas.microsoft.com/office/drawing/2014/main" id="{6FD2A091-3DD3-4999-A26F-F30690723BD2}"/>
              </a:ext>
            </a:extLst>
          </p:cNvPr>
          <p:cNvCxnSpPr>
            <a:cxnSpLocks/>
          </p:cNvCxnSpPr>
          <p:nvPr/>
        </p:nvCxnSpPr>
        <p:spPr>
          <a:xfrm>
            <a:off x="3556360" y="4478231"/>
            <a:ext cx="594122" cy="0"/>
          </a:xfrm>
          <a:prstGeom prst="straightConnector1">
            <a:avLst/>
          </a:prstGeom>
          <a:noFill/>
          <a:ln w="76200" cap="flat" cmpd="sng" algn="ctr">
            <a:solidFill>
              <a:sysClr val="windowText" lastClr="000000"/>
            </a:solidFill>
            <a:prstDash val="solid"/>
            <a:miter lim="800000"/>
            <a:tailEnd type="triangle"/>
          </a:ln>
          <a:effectLst/>
        </p:spPr>
      </p:cxnSp>
      <p:cxnSp>
        <p:nvCxnSpPr>
          <p:cNvPr id="21" name="直線單箭頭接點 65">
            <a:extLst>
              <a:ext uri="{FF2B5EF4-FFF2-40B4-BE49-F238E27FC236}">
                <a16:creationId xmlns:a16="http://schemas.microsoft.com/office/drawing/2014/main" id="{9DB74FD7-8217-4459-877B-E2BC9ED4CB4C}"/>
              </a:ext>
            </a:extLst>
          </p:cNvPr>
          <p:cNvCxnSpPr>
            <a:cxnSpLocks/>
          </p:cNvCxnSpPr>
          <p:nvPr/>
        </p:nvCxnSpPr>
        <p:spPr>
          <a:xfrm>
            <a:off x="5206210" y="4478231"/>
            <a:ext cx="594122" cy="0"/>
          </a:xfrm>
          <a:prstGeom prst="straightConnector1">
            <a:avLst/>
          </a:prstGeom>
          <a:noFill/>
          <a:ln w="76200" cap="flat" cmpd="sng" algn="ctr">
            <a:solidFill>
              <a:sysClr val="windowText" lastClr="000000"/>
            </a:solidFill>
            <a:prstDash val="solid"/>
            <a:miter lim="800000"/>
            <a:tailEnd type="triangle"/>
          </a:ln>
          <a:effectLst/>
        </p:spPr>
      </p:cxnSp>
      <p:cxnSp>
        <p:nvCxnSpPr>
          <p:cNvPr id="22" name="直線單箭頭接點 66">
            <a:extLst>
              <a:ext uri="{FF2B5EF4-FFF2-40B4-BE49-F238E27FC236}">
                <a16:creationId xmlns:a16="http://schemas.microsoft.com/office/drawing/2014/main" id="{620C9650-2D4B-4080-955C-A513D6E83440}"/>
              </a:ext>
            </a:extLst>
          </p:cNvPr>
          <p:cNvCxnSpPr>
            <a:cxnSpLocks/>
          </p:cNvCxnSpPr>
          <p:nvPr/>
        </p:nvCxnSpPr>
        <p:spPr>
          <a:xfrm>
            <a:off x="7436105" y="4445653"/>
            <a:ext cx="594122" cy="0"/>
          </a:xfrm>
          <a:prstGeom prst="straightConnector1">
            <a:avLst/>
          </a:prstGeom>
          <a:noFill/>
          <a:ln w="76200" cap="flat" cmpd="sng" algn="ctr">
            <a:solidFill>
              <a:sysClr val="windowText" lastClr="000000"/>
            </a:solidFill>
            <a:prstDash val="solid"/>
            <a:miter lim="800000"/>
            <a:tailEnd type="triangle"/>
          </a:ln>
          <a:effectLst/>
        </p:spPr>
      </p:cxnSp>
      <p:sp>
        <p:nvSpPr>
          <p:cNvPr id="23" name="文字方塊 67">
            <a:extLst>
              <a:ext uri="{FF2B5EF4-FFF2-40B4-BE49-F238E27FC236}">
                <a16:creationId xmlns:a16="http://schemas.microsoft.com/office/drawing/2014/main" id="{D12A493A-2AC5-444D-9C8D-B5139C827F00}"/>
              </a:ext>
            </a:extLst>
          </p:cNvPr>
          <p:cNvSpPr txBox="1"/>
          <p:nvPr/>
        </p:nvSpPr>
        <p:spPr>
          <a:xfrm>
            <a:off x="3813996" y="3561572"/>
            <a:ext cx="1865222"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hidden layer</a:t>
            </a:r>
            <a:endParaRPr lang="zh-TW" altLang="en-US" sz="2400" dirty="0">
              <a:solidFill>
                <a:prstClr val="black"/>
              </a:solidFill>
              <a:latin typeface="Calibri" panose="020F0502020204030204"/>
              <a:ea typeface="新細明體" panose="02020500000000000000" pitchFamily="18" charset="-120"/>
            </a:endParaRPr>
          </a:p>
        </p:txBody>
      </p:sp>
      <p:pic>
        <p:nvPicPr>
          <p:cNvPr id="24" name="圖片 68">
            <a:extLst>
              <a:ext uri="{FF2B5EF4-FFF2-40B4-BE49-F238E27FC236}">
                <a16:creationId xmlns:a16="http://schemas.microsoft.com/office/drawing/2014/main" id="{7267DA69-43E3-48C6-9252-A301CAEAA5E0}"/>
              </a:ext>
            </a:extLst>
          </p:cNvPr>
          <p:cNvPicPr>
            <a:picLocks noChangeAspect="1"/>
          </p:cNvPicPr>
          <p:nvPr/>
        </p:nvPicPr>
        <p:blipFill>
          <a:blip r:embed="rId3"/>
          <a:stretch>
            <a:fillRect/>
          </a:stretch>
        </p:blipFill>
        <p:spPr>
          <a:xfrm>
            <a:off x="4215828" y="4061416"/>
            <a:ext cx="848429" cy="862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箭號: 向右 73">
            <a:extLst>
              <a:ext uri="{FF2B5EF4-FFF2-40B4-BE49-F238E27FC236}">
                <a16:creationId xmlns:a16="http://schemas.microsoft.com/office/drawing/2014/main" id="{35C77CD8-8058-471E-8452-72292A21A7C8}"/>
              </a:ext>
            </a:extLst>
          </p:cNvPr>
          <p:cNvSpPr/>
          <p:nvPr/>
        </p:nvSpPr>
        <p:spPr>
          <a:xfrm rot="16200000">
            <a:off x="8169138" y="3656331"/>
            <a:ext cx="595086" cy="522515"/>
          </a:xfrm>
          <a:prstGeom prst="right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74">
            <a:extLst>
              <a:ext uri="{FF2B5EF4-FFF2-40B4-BE49-F238E27FC236}">
                <a16:creationId xmlns:a16="http://schemas.microsoft.com/office/drawing/2014/main" id="{D340DCFE-D584-4C6F-A517-595C0D96F371}"/>
              </a:ext>
            </a:extLst>
          </p:cNvPr>
          <p:cNvSpPr txBox="1"/>
          <p:nvPr/>
        </p:nvSpPr>
        <p:spPr>
          <a:xfrm>
            <a:off x="1972659" y="4678639"/>
            <a:ext cx="1517650" cy="523220"/>
          </a:xfrm>
          <a:prstGeom prst="rect">
            <a:avLst/>
          </a:prstGeom>
          <a:noFill/>
        </p:spPr>
        <p:txBody>
          <a:bodyPr wrap="square" rtlCol="0">
            <a:spAutoFit/>
          </a:bodyPr>
          <a:lstStyle/>
          <a:p>
            <a:pPr algn="ctr" defTabSz="457200">
              <a:defRPr/>
            </a:pPr>
            <a:r>
              <a:rPr lang="en-US" altLang="zh-TW" sz="2800" dirty="0">
                <a:solidFill>
                  <a:srgbClr val="FF0000"/>
                </a:solidFill>
                <a:latin typeface="Calibri" panose="020F0502020204030204"/>
                <a:ea typeface="新細明體" panose="02020500000000000000" pitchFamily="18" charset="-120"/>
              </a:rPr>
              <a:t>update</a:t>
            </a:r>
            <a:endParaRPr lang="zh-TW" altLang="en-US" sz="2800" dirty="0">
              <a:solidFill>
                <a:srgbClr val="FF0000"/>
              </a:solidFill>
              <a:latin typeface="Calibri" panose="020F0502020204030204"/>
              <a:ea typeface="新細明體" panose="02020500000000000000" pitchFamily="18" charset="-120"/>
            </a:endParaRPr>
          </a:p>
        </p:txBody>
      </p:sp>
      <p:sp>
        <p:nvSpPr>
          <p:cNvPr id="27" name="文字方塊 79">
            <a:extLst>
              <a:ext uri="{FF2B5EF4-FFF2-40B4-BE49-F238E27FC236}">
                <a16:creationId xmlns:a16="http://schemas.microsoft.com/office/drawing/2014/main" id="{B9D767FC-3FE5-4E58-B775-5DEEF70E91DC}"/>
              </a:ext>
            </a:extLst>
          </p:cNvPr>
          <p:cNvSpPr txBox="1"/>
          <p:nvPr/>
        </p:nvSpPr>
        <p:spPr>
          <a:xfrm>
            <a:off x="5816165" y="4684352"/>
            <a:ext cx="1517650" cy="523220"/>
          </a:xfrm>
          <a:prstGeom prst="rect">
            <a:avLst/>
          </a:prstGeom>
          <a:noFill/>
        </p:spPr>
        <p:txBody>
          <a:bodyPr wrap="square" rtlCol="0">
            <a:spAutoFit/>
          </a:bodyPr>
          <a:lstStyle/>
          <a:p>
            <a:pPr algn="ctr" defTabSz="457200">
              <a:defRPr/>
            </a:pPr>
            <a:r>
              <a:rPr lang="en-US" altLang="zh-TW" sz="2800" dirty="0">
                <a:solidFill>
                  <a:srgbClr val="FF0000"/>
                </a:solidFill>
                <a:latin typeface="Calibri" panose="020F0502020204030204"/>
                <a:ea typeface="新細明體" panose="02020500000000000000" pitchFamily="18" charset="-120"/>
              </a:rPr>
              <a:t>fix</a:t>
            </a:r>
            <a:endParaRPr lang="zh-TW" altLang="en-US" sz="2800" dirty="0">
              <a:solidFill>
                <a:srgbClr val="FF0000"/>
              </a:solidFill>
              <a:latin typeface="Calibri" panose="020F0502020204030204"/>
              <a:ea typeface="新細明體" panose="02020500000000000000" pitchFamily="18" charset="-120"/>
            </a:endParaRPr>
          </a:p>
        </p:txBody>
      </p:sp>
      <p:cxnSp>
        <p:nvCxnSpPr>
          <p:cNvPr id="28" name="直線接點 88">
            <a:extLst>
              <a:ext uri="{FF2B5EF4-FFF2-40B4-BE49-F238E27FC236}">
                <a16:creationId xmlns:a16="http://schemas.microsoft.com/office/drawing/2014/main" id="{60F5CD05-7FDE-4248-A6B2-7416217C5F53}"/>
              </a:ext>
            </a:extLst>
          </p:cNvPr>
          <p:cNvCxnSpPr/>
          <p:nvPr/>
        </p:nvCxnSpPr>
        <p:spPr>
          <a:xfrm>
            <a:off x="8004940" y="4282342"/>
            <a:ext cx="1020617" cy="317965"/>
          </a:xfrm>
          <a:prstGeom prst="line">
            <a:avLst/>
          </a:prstGeom>
          <a:noFill/>
          <a:ln w="57150" cap="flat" cmpd="sng" algn="ctr">
            <a:solidFill>
              <a:srgbClr val="FF0000"/>
            </a:solidFill>
            <a:prstDash val="solid"/>
            <a:miter lim="800000"/>
          </a:ln>
          <a:effectLst/>
        </p:spPr>
      </p:cxnSp>
      <p:sp>
        <p:nvSpPr>
          <p:cNvPr id="29" name="文字方塊 90">
            <a:extLst>
              <a:ext uri="{FF2B5EF4-FFF2-40B4-BE49-F238E27FC236}">
                <a16:creationId xmlns:a16="http://schemas.microsoft.com/office/drawing/2014/main" id="{D372A22F-9A5D-4457-89CE-5937E96E5C7D}"/>
              </a:ext>
            </a:extLst>
          </p:cNvPr>
          <p:cNvSpPr txBox="1"/>
          <p:nvPr/>
        </p:nvSpPr>
        <p:spPr>
          <a:xfrm>
            <a:off x="5562624" y="5744331"/>
            <a:ext cx="2467603" cy="523220"/>
          </a:xfrm>
          <a:prstGeom prst="rect">
            <a:avLst/>
          </a:prstGeom>
          <a:noFill/>
        </p:spPr>
        <p:txBody>
          <a:bodyPr wrap="square" rtlCol="0">
            <a:spAutoFit/>
          </a:bodyPr>
          <a:lstStyle/>
          <a:p>
            <a:pPr defTabSz="457200">
              <a:defRPr/>
            </a:pPr>
            <a:r>
              <a:rPr lang="en-US" altLang="zh-TW" sz="2800" b="1" i="1" u="sng" dirty="0">
                <a:solidFill>
                  <a:prstClr val="black"/>
                </a:solidFill>
                <a:latin typeface="Calibri" panose="020F0502020204030204"/>
                <a:ea typeface="新細明體" panose="02020500000000000000" pitchFamily="18" charset="-120"/>
              </a:rPr>
              <a:t>large network</a:t>
            </a:r>
            <a:endParaRPr lang="zh-TW" altLang="en-US" sz="2800" b="1" i="1" u="sng" dirty="0">
              <a:solidFill>
                <a:prstClr val="black"/>
              </a:solidFill>
              <a:latin typeface="Calibri" panose="020F0502020204030204"/>
              <a:ea typeface="新細明體" panose="02020500000000000000" pitchFamily="18" charset="-120"/>
            </a:endParaRPr>
          </a:p>
        </p:txBody>
      </p:sp>
      <p:sp>
        <p:nvSpPr>
          <p:cNvPr id="30" name="矩形 29">
            <a:extLst>
              <a:ext uri="{FF2B5EF4-FFF2-40B4-BE49-F238E27FC236}">
                <a16:creationId xmlns:a16="http://schemas.microsoft.com/office/drawing/2014/main" id="{04B701F5-8167-4845-B605-661CAA3430FB}"/>
              </a:ext>
            </a:extLst>
          </p:cNvPr>
          <p:cNvSpPr/>
          <p:nvPr/>
        </p:nvSpPr>
        <p:spPr>
          <a:xfrm>
            <a:off x="1955160" y="2879716"/>
            <a:ext cx="6898212" cy="461665"/>
          </a:xfrm>
          <a:prstGeom prst="rect">
            <a:avLst/>
          </a:prstGeom>
        </p:spPr>
        <p:txBody>
          <a:bodyPr wrap="square">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Generator learns to “fool” the discriminator</a:t>
            </a:r>
            <a:endParaRPr lang="zh-TW" altLang="en-US" sz="2400" dirty="0">
              <a:solidFill>
                <a:prstClr val="black"/>
              </a:solidFill>
              <a:latin typeface="Calibri" panose="020F0502020204030204"/>
              <a:ea typeface="新細明體" panose="02020500000000000000" pitchFamily="18" charset="-120"/>
            </a:endParaRPr>
          </a:p>
        </p:txBody>
      </p:sp>
      <p:cxnSp>
        <p:nvCxnSpPr>
          <p:cNvPr id="31" name="直線接點 32">
            <a:extLst>
              <a:ext uri="{FF2B5EF4-FFF2-40B4-BE49-F238E27FC236}">
                <a16:creationId xmlns:a16="http://schemas.microsoft.com/office/drawing/2014/main" id="{BF1337B1-49AD-480F-AFC3-66F12750E5DF}"/>
              </a:ext>
            </a:extLst>
          </p:cNvPr>
          <p:cNvCxnSpPr>
            <a:cxnSpLocks/>
          </p:cNvCxnSpPr>
          <p:nvPr/>
        </p:nvCxnSpPr>
        <p:spPr>
          <a:xfrm>
            <a:off x="4178009" y="4056549"/>
            <a:ext cx="913993" cy="872303"/>
          </a:xfrm>
          <a:prstGeom prst="line">
            <a:avLst/>
          </a:prstGeom>
          <a:noFill/>
          <a:ln w="57150" cap="flat" cmpd="sng" algn="ctr">
            <a:solidFill>
              <a:srgbClr val="FF0000"/>
            </a:solidFill>
            <a:prstDash val="solid"/>
            <a:miter lim="800000"/>
          </a:ln>
          <a:effectLst/>
        </p:spPr>
      </p:cxnSp>
      <p:pic>
        <p:nvPicPr>
          <p:cNvPr id="32" name="圖片 85">
            <a:extLst>
              <a:ext uri="{FF2B5EF4-FFF2-40B4-BE49-F238E27FC236}">
                <a16:creationId xmlns:a16="http://schemas.microsoft.com/office/drawing/2014/main" id="{3448DB89-F66D-4352-BAB8-2C411DA1F707}"/>
              </a:ext>
            </a:extLst>
          </p:cNvPr>
          <p:cNvPicPr>
            <a:picLocks noChangeAspect="1"/>
          </p:cNvPicPr>
          <p:nvPr/>
        </p:nvPicPr>
        <p:blipFill>
          <a:blip r:embed="rId4"/>
          <a:stretch>
            <a:fillRect/>
          </a:stretch>
        </p:blipFill>
        <p:spPr>
          <a:xfrm>
            <a:off x="4577559" y="4771690"/>
            <a:ext cx="799050" cy="839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文字方塊 57">
            <a:extLst>
              <a:ext uri="{FF2B5EF4-FFF2-40B4-BE49-F238E27FC236}">
                <a16:creationId xmlns:a16="http://schemas.microsoft.com/office/drawing/2014/main" id="{47A4A427-6AAC-43A8-AB2F-AC90177DF726}"/>
              </a:ext>
            </a:extLst>
          </p:cNvPr>
          <p:cNvSpPr txBox="1"/>
          <p:nvPr/>
        </p:nvSpPr>
        <p:spPr>
          <a:xfrm>
            <a:off x="-46211" y="3429000"/>
            <a:ext cx="1518653" cy="830997"/>
          </a:xfrm>
          <a:prstGeom prst="rect">
            <a:avLst/>
          </a:prstGeom>
          <a:noFill/>
        </p:spPr>
        <p:txBody>
          <a:bodyPr wrap="square" rtlCol="0">
            <a:spAutoFit/>
          </a:bodyPr>
          <a:lstStyle/>
          <a:p>
            <a:pPr algn="ctr" defTabSz="457200">
              <a:defRPr/>
            </a:pPr>
            <a:r>
              <a:rPr lang="en-US" altLang="zh-TW" sz="2400" dirty="0">
                <a:solidFill>
                  <a:srgbClr val="0000FF"/>
                </a:solidFill>
                <a:latin typeface="Calibri" panose="020F0502020204030204"/>
                <a:ea typeface="新細明體" panose="02020500000000000000" pitchFamily="18" charset="-120"/>
              </a:rPr>
              <a:t>randomly sampled</a:t>
            </a:r>
            <a:endParaRPr lang="zh-TW" altLang="en-US" sz="2400" dirty="0">
              <a:solidFill>
                <a:srgbClr val="0000FF"/>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1241325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解决什么问题</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7</a:t>
            </a:fld>
            <a:endParaRPr lang="zh-TW" altLang="en-US">
              <a:solidFill>
                <a:prstClr val="black">
                  <a:tint val="75000"/>
                </a:prstClr>
              </a:solidFill>
              <a:latin typeface="Calibri" panose="020F0502020204030204"/>
              <a:ea typeface="新細明體" panose="02020500000000000000" pitchFamily="18" charset="-120"/>
            </a:endParaRPr>
          </a:p>
        </p:txBody>
      </p:sp>
      <p:pic>
        <p:nvPicPr>
          <p:cNvPr id="23554" name="Picture 2" descr="图像是由像素构成的，每个像素又是由颜色构成的">
            <a:extLst>
              <a:ext uri="{FF2B5EF4-FFF2-40B4-BE49-F238E27FC236}">
                <a16:creationId xmlns:a16="http://schemas.microsoft.com/office/drawing/2014/main" id="{E39D135F-C502-4A87-A568-5B00E6BCED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399" y="2488182"/>
            <a:ext cx="7843725" cy="334175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10B69F1-0C81-41CF-B001-95A548173C48}"/>
              </a:ext>
            </a:extLst>
          </p:cNvPr>
          <p:cNvSpPr txBox="1"/>
          <p:nvPr/>
        </p:nvSpPr>
        <p:spPr>
          <a:xfrm>
            <a:off x="1005417" y="1556438"/>
            <a:ext cx="7583778" cy="646331"/>
          </a:xfrm>
          <a:prstGeom prst="rect">
            <a:avLst/>
          </a:prstGeom>
          <a:noFill/>
        </p:spPr>
        <p:txBody>
          <a:bodyPr wrap="square">
            <a:spAutoFit/>
          </a:bodyPr>
          <a:lstStyle/>
          <a:p>
            <a:r>
              <a:rPr lang="zh-CN" altLang="en-US" b="1" dirty="0"/>
              <a:t>传统人工智能方法的问题一：</a:t>
            </a:r>
          </a:p>
          <a:p>
            <a:r>
              <a:rPr lang="en-US" altLang="zh-CN" dirty="0"/>
              <a:t>1. </a:t>
            </a:r>
            <a:r>
              <a:rPr lang="zh-CN" altLang="en-US" dirty="0"/>
              <a:t>图像需要处理的数据量太大，导致成本很高，效率很低</a:t>
            </a:r>
          </a:p>
        </p:txBody>
      </p:sp>
    </p:spTree>
    <p:extLst>
      <p:ext uri="{BB962C8B-B14F-4D97-AF65-F5344CB8AC3E}">
        <p14:creationId xmlns:p14="http://schemas.microsoft.com/office/powerpoint/2010/main" val="1243717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內容版面配置區 2">
            <a:extLst>
              <a:ext uri="{FF2B5EF4-FFF2-40B4-BE49-F238E27FC236}">
                <a16:creationId xmlns:a16="http://schemas.microsoft.com/office/drawing/2014/main" id="{B6AB12D0-0483-4CDB-9ADE-9C88E6C93B7A}"/>
              </a:ext>
            </a:extLst>
          </p:cNvPr>
          <p:cNvSpPr txBox="1">
            <a:spLocks/>
          </p:cNvSpPr>
          <p:nvPr/>
        </p:nvSpPr>
        <p:spPr>
          <a:xfrm>
            <a:off x="1034166" y="1396578"/>
            <a:ext cx="7886700" cy="6073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Initialize generator and discriminator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400" b="1" i="0" u="none" strike="noStrike" kern="120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rPr>
              <a:t>In each training iteration: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grpSp>
        <p:nvGrpSpPr>
          <p:cNvPr id="7" name="群組 6">
            <a:extLst>
              <a:ext uri="{FF2B5EF4-FFF2-40B4-BE49-F238E27FC236}">
                <a16:creationId xmlns:a16="http://schemas.microsoft.com/office/drawing/2014/main" id="{2A308C8A-D2FE-4E65-B456-524E87B151B3}"/>
              </a:ext>
            </a:extLst>
          </p:cNvPr>
          <p:cNvGrpSpPr/>
          <p:nvPr/>
        </p:nvGrpSpPr>
        <p:grpSpPr>
          <a:xfrm>
            <a:off x="6858236" y="642628"/>
            <a:ext cx="1698796" cy="557753"/>
            <a:chOff x="5084896" y="679363"/>
            <a:chExt cx="1698796" cy="557753"/>
          </a:xfrm>
        </p:grpSpPr>
        <p:sp>
          <p:nvSpPr>
            <p:cNvPr id="8" name="矩形 7">
              <a:extLst>
                <a:ext uri="{FF2B5EF4-FFF2-40B4-BE49-F238E27FC236}">
                  <a16:creationId xmlns:a16="http://schemas.microsoft.com/office/drawing/2014/main" id="{CA76A9BC-DE89-4F6D-BF7F-476297FCF4F8}"/>
                </a:ext>
              </a:extLst>
            </p:cNvPr>
            <p:cNvSpPr/>
            <p:nvPr/>
          </p:nvSpPr>
          <p:spPr>
            <a:xfrm>
              <a:off x="6000318" y="679363"/>
              <a:ext cx="783374" cy="551357"/>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
              </a:r>
            </a:p>
          </p:txBody>
        </p:sp>
        <p:sp>
          <p:nvSpPr>
            <p:cNvPr id="9" name="矩形 8">
              <a:extLst>
                <a:ext uri="{FF2B5EF4-FFF2-40B4-BE49-F238E27FC236}">
                  <a16:creationId xmlns:a16="http://schemas.microsoft.com/office/drawing/2014/main" id="{A7D385E6-B90B-430B-9864-494BDA673D32}"/>
                </a:ext>
              </a:extLst>
            </p:cNvPr>
            <p:cNvSpPr/>
            <p:nvPr/>
          </p:nvSpPr>
          <p:spPr>
            <a:xfrm>
              <a:off x="5084896" y="679363"/>
              <a:ext cx="773176" cy="557753"/>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p:grpSp>
      <p:sp>
        <p:nvSpPr>
          <p:cNvPr id="10" name="文字方塊 18">
            <a:extLst>
              <a:ext uri="{FF2B5EF4-FFF2-40B4-BE49-F238E27FC236}">
                <a16:creationId xmlns:a16="http://schemas.microsoft.com/office/drawing/2014/main" id="{44DCB617-EEF5-4BF8-82C0-503B17F05B0A}"/>
              </a:ext>
            </a:extLst>
          </p:cNvPr>
          <p:cNvSpPr txBox="1"/>
          <p:nvPr/>
        </p:nvSpPr>
        <p:spPr>
          <a:xfrm>
            <a:off x="1264366" y="583662"/>
            <a:ext cx="3924272" cy="646331"/>
          </a:xfrm>
          <a:prstGeom prst="rect">
            <a:avLst/>
          </a:prstGeom>
          <a:noFill/>
        </p:spPr>
        <p:txBody>
          <a:bodyPr wrap="square" rtlCol="0">
            <a:spAutoFit/>
          </a:bodyPr>
          <a:lstStyle/>
          <a:p>
            <a:pPr defTabSz="457200">
              <a:defRPr/>
            </a:pPr>
            <a:r>
              <a:rPr lang="en-US" altLang="zh-TW" sz="3600" b="1" i="1" u="sng" dirty="0">
                <a:solidFill>
                  <a:prstClr val="black"/>
                </a:solidFill>
                <a:latin typeface="Calibri" panose="020F0502020204030204"/>
                <a:ea typeface="新細明體" panose="02020500000000000000" pitchFamily="18" charset="-120"/>
              </a:rPr>
              <a:t>Algorithm</a:t>
            </a:r>
            <a:endParaRPr lang="zh-TW" altLang="en-US" sz="3600" b="1" i="1" u="sng" dirty="0">
              <a:solidFill>
                <a:prstClr val="black"/>
              </a:solidFill>
              <a:latin typeface="Calibri" panose="020F0502020204030204"/>
              <a:ea typeface="新細明體" panose="02020500000000000000" pitchFamily="18" charset="-120"/>
            </a:endParaRPr>
          </a:p>
        </p:txBody>
      </p:sp>
      <p:sp>
        <p:nvSpPr>
          <p:cNvPr id="11" name="文字方塊 7">
            <a:extLst>
              <a:ext uri="{FF2B5EF4-FFF2-40B4-BE49-F238E27FC236}">
                <a16:creationId xmlns:a16="http://schemas.microsoft.com/office/drawing/2014/main" id="{AC2E76EC-643E-49ED-92D1-FA4A5A1FDAC5}"/>
              </a:ext>
            </a:extLst>
          </p:cNvPr>
          <p:cNvSpPr txBox="1"/>
          <p:nvPr/>
        </p:nvSpPr>
        <p:spPr>
          <a:xfrm>
            <a:off x="962078" y="2326225"/>
            <a:ext cx="8453120" cy="523220"/>
          </a:xfrm>
          <a:prstGeom prst="rect">
            <a:avLst/>
          </a:prstGeom>
          <a:noFill/>
        </p:spPr>
        <p:txBody>
          <a:bodyPr wrap="square" rtlCol="0">
            <a:spAutoFit/>
          </a:bodyPr>
          <a:lstStyle/>
          <a:p>
            <a:pPr defTabSz="457200">
              <a:defRPr/>
            </a:pPr>
            <a:r>
              <a:rPr lang="en-US" altLang="zh-TW" sz="2800" b="1" i="1" u="sng" dirty="0">
                <a:solidFill>
                  <a:prstClr val="black"/>
                </a:solidFill>
                <a:latin typeface="Calibri" panose="020F0502020204030204"/>
                <a:ea typeface="新細明體" panose="02020500000000000000" pitchFamily="18" charset="-120"/>
              </a:rPr>
              <a:t>Step 2</a:t>
            </a:r>
            <a:r>
              <a:rPr lang="en-US" altLang="zh-TW" sz="2800" dirty="0">
                <a:solidFill>
                  <a:prstClr val="black"/>
                </a:solidFill>
                <a:latin typeface="Calibri" panose="020F0502020204030204"/>
                <a:ea typeface="新細明體" panose="02020500000000000000" pitchFamily="18" charset="-120"/>
              </a:rPr>
              <a:t>: Fix discriminator D, and update generator G</a:t>
            </a:r>
            <a:endParaRPr lang="zh-TW" altLang="en-US" sz="2800" dirty="0">
              <a:solidFill>
                <a:prstClr val="black"/>
              </a:solidFill>
              <a:latin typeface="Calibri" panose="020F0502020204030204"/>
              <a:ea typeface="新細明體" panose="02020500000000000000" pitchFamily="18" charset="-120"/>
            </a:endParaRPr>
          </a:p>
        </p:txBody>
      </p:sp>
      <p:sp>
        <p:nvSpPr>
          <p:cNvPr id="12" name="矩形 11">
            <a:extLst>
              <a:ext uri="{FF2B5EF4-FFF2-40B4-BE49-F238E27FC236}">
                <a16:creationId xmlns:a16="http://schemas.microsoft.com/office/drawing/2014/main" id="{74A863C1-6349-4486-8EB1-EA3F0CE44B33}"/>
              </a:ext>
            </a:extLst>
          </p:cNvPr>
          <p:cNvSpPr/>
          <p:nvPr/>
        </p:nvSpPr>
        <p:spPr>
          <a:xfrm>
            <a:off x="1622584" y="3545608"/>
            <a:ext cx="6008828" cy="2207346"/>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F8B88DD7-3899-4E0C-9B45-DD383E5537D4}"/>
              </a:ext>
            </a:extLst>
          </p:cNvPr>
          <p:cNvSpPr/>
          <p:nvPr/>
        </p:nvSpPr>
        <p:spPr>
          <a:xfrm>
            <a:off x="5829360" y="3836273"/>
            <a:ext cx="1517650" cy="1284034"/>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Discri-minator</a:t>
            </a: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58B763B1-84BF-4414-8A3B-3651F3C65A67}"/>
              </a:ext>
            </a:extLst>
          </p:cNvPr>
          <p:cNvSpPr/>
          <p:nvPr/>
        </p:nvSpPr>
        <p:spPr>
          <a:xfrm>
            <a:off x="1959465" y="3836273"/>
            <a:ext cx="1517650" cy="1284034"/>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Generator</a:t>
            </a:r>
          </a:p>
        </p:txBody>
      </p:sp>
      <p:grpSp>
        <p:nvGrpSpPr>
          <p:cNvPr id="15" name="群組 56">
            <a:extLst>
              <a:ext uri="{FF2B5EF4-FFF2-40B4-BE49-F238E27FC236}">
                <a16:creationId xmlns:a16="http://schemas.microsoft.com/office/drawing/2014/main" id="{BA0A32B6-5564-4C64-B7CA-4A18E9724AD9}"/>
              </a:ext>
            </a:extLst>
          </p:cNvPr>
          <p:cNvGrpSpPr/>
          <p:nvPr/>
        </p:nvGrpSpPr>
        <p:grpSpPr>
          <a:xfrm>
            <a:off x="530748" y="4159529"/>
            <a:ext cx="1053138" cy="995290"/>
            <a:chOff x="646484" y="3932207"/>
            <a:chExt cx="1053138" cy="995290"/>
          </a:xfrm>
        </p:grpSpPr>
        <p:sp>
          <p:nvSpPr>
            <p:cNvPr id="16" name="矩形 15">
              <a:extLst>
                <a:ext uri="{FF2B5EF4-FFF2-40B4-BE49-F238E27FC236}">
                  <a16:creationId xmlns:a16="http://schemas.microsoft.com/office/drawing/2014/main" id="{C59AC352-E878-45F7-A7B1-4C0509407220}"/>
                </a:ext>
              </a:extLst>
            </p:cNvPr>
            <p:cNvSpPr/>
            <p:nvPr/>
          </p:nvSpPr>
          <p:spPr>
            <a:xfrm>
              <a:off x="1071474" y="3932207"/>
              <a:ext cx="208850" cy="56359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文字方塊 61">
              <a:extLst>
                <a:ext uri="{FF2B5EF4-FFF2-40B4-BE49-F238E27FC236}">
                  <a16:creationId xmlns:a16="http://schemas.microsoft.com/office/drawing/2014/main" id="{5EC2ED58-3790-4131-8A6E-DB255A5C5B86}"/>
                </a:ext>
              </a:extLst>
            </p:cNvPr>
            <p:cNvSpPr txBox="1"/>
            <p:nvPr/>
          </p:nvSpPr>
          <p:spPr>
            <a:xfrm>
              <a:off x="646484" y="4465832"/>
              <a:ext cx="1053138"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vector</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grpSp>
      <p:sp>
        <p:nvSpPr>
          <p:cNvPr id="18" name="文字方塊 62">
            <a:extLst>
              <a:ext uri="{FF2B5EF4-FFF2-40B4-BE49-F238E27FC236}">
                <a16:creationId xmlns:a16="http://schemas.microsoft.com/office/drawing/2014/main" id="{E1393FF2-9C7A-485B-876A-EFC5E785ECE8}"/>
              </a:ext>
            </a:extLst>
          </p:cNvPr>
          <p:cNvSpPr txBox="1"/>
          <p:nvPr/>
        </p:nvSpPr>
        <p:spPr>
          <a:xfrm>
            <a:off x="7923129" y="4219770"/>
            <a:ext cx="1109272"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0.13</a:t>
            </a:r>
            <a:endParaRPr lang="zh-TW" altLang="en-US" sz="2400" dirty="0">
              <a:solidFill>
                <a:prstClr val="black"/>
              </a:solidFill>
              <a:latin typeface="Calibri" panose="020F0502020204030204"/>
              <a:ea typeface="新細明體" panose="02020500000000000000" pitchFamily="18" charset="-120"/>
            </a:endParaRPr>
          </a:p>
        </p:txBody>
      </p:sp>
      <p:cxnSp>
        <p:nvCxnSpPr>
          <p:cNvPr id="19" name="直線單箭頭接點 63">
            <a:extLst>
              <a:ext uri="{FF2B5EF4-FFF2-40B4-BE49-F238E27FC236}">
                <a16:creationId xmlns:a16="http://schemas.microsoft.com/office/drawing/2014/main" id="{C3635B0E-3291-4B20-A723-77DF9ECF3869}"/>
              </a:ext>
            </a:extLst>
          </p:cNvPr>
          <p:cNvCxnSpPr>
            <a:cxnSpLocks/>
          </p:cNvCxnSpPr>
          <p:nvPr/>
        </p:nvCxnSpPr>
        <p:spPr>
          <a:xfrm>
            <a:off x="1275960" y="4478231"/>
            <a:ext cx="594122" cy="0"/>
          </a:xfrm>
          <a:prstGeom prst="straightConnector1">
            <a:avLst/>
          </a:prstGeom>
          <a:noFill/>
          <a:ln w="76200" cap="flat" cmpd="sng" algn="ctr">
            <a:solidFill>
              <a:sysClr val="windowText" lastClr="000000"/>
            </a:solidFill>
            <a:prstDash val="solid"/>
            <a:miter lim="800000"/>
            <a:tailEnd type="triangle"/>
          </a:ln>
          <a:effectLst/>
        </p:spPr>
      </p:cxnSp>
      <p:cxnSp>
        <p:nvCxnSpPr>
          <p:cNvPr id="20" name="直線單箭頭接點 64">
            <a:extLst>
              <a:ext uri="{FF2B5EF4-FFF2-40B4-BE49-F238E27FC236}">
                <a16:creationId xmlns:a16="http://schemas.microsoft.com/office/drawing/2014/main" id="{6FD2A091-3DD3-4999-A26F-F30690723BD2}"/>
              </a:ext>
            </a:extLst>
          </p:cNvPr>
          <p:cNvCxnSpPr>
            <a:cxnSpLocks/>
          </p:cNvCxnSpPr>
          <p:nvPr/>
        </p:nvCxnSpPr>
        <p:spPr>
          <a:xfrm>
            <a:off x="3556360" y="4478231"/>
            <a:ext cx="594122" cy="0"/>
          </a:xfrm>
          <a:prstGeom prst="straightConnector1">
            <a:avLst/>
          </a:prstGeom>
          <a:noFill/>
          <a:ln w="76200" cap="flat" cmpd="sng" algn="ctr">
            <a:solidFill>
              <a:sysClr val="windowText" lastClr="000000"/>
            </a:solidFill>
            <a:prstDash val="solid"/>
            <a:miter lim="800000"/>
            <a:tailEnd type="triangle"/>
          </a:ln>
          <a:effectLst/>
        </p:spPr>
      </p:cxnSp>
      <p:cxnSp>
        <p:nvCxnSpPr>
          <p:cNvPr id="21" name="直線單箭頭接點 65">
            <a:extLst>
              <a:ext uri="{FF2B5EF4-FFF2-40B4-BE49-F238E27FC236}">
                <a16:creationId xmlns:a16="http://schemas.microsoft.com/office/drawing/2014/main" id="{9DB74FD7-8217-4459-877B-E2BC9ED4CB4C}"/>
              </a:ext>
            </a:extLst>
          </p:cNvPr>
          <p:cNvCxnSpPr>
            <a:cxnSpLocks/>
          </p:cNvCxnSpPr>
          <p:nvPr/>
        </p:nvCxnSpPr>
        <p:spPr>
          <a:xfrm>
            <a:off x="5206210" y="4478231"/>
            <a:ext cx="594122" cy="0"/>
          </a:xfrm>
          <a:prstGeom prst="straightConnector1">
            <a:avLst/>
          </a:prstGeom>
          <a:noFill/>
          <a:ln w="76200" cap="flat" cmpd="sng" algn="ctr">
            <a:solidFill>
              <a:sysClr val="windowText" lastClr="000000"/>
            </a:solidFill>
            <a:prstDash val="solid"/>
            <a:miter lim="800000"/>
            <a:tailEnd type="triangle"/>
          </a:ln>
          <a:effectLst/>
        </p:spPr>
      </p:cxnSp>
      <p:cxnSp>
        <p:nvCxnSpPr>
          <p:cNvPr id="22" name="直線單箭頭接點 66">
            <a:extLst>
              <a:ext uri="{FF2B5EF4-FFF2-40B4-BE49-F238E27FC236}">
                <a16:creationId xmlns:a16="http://schemas.microsoft.com/office/drawing/2014/main" id="{620C9650-2D4B-4080-955C-A513D6E83440}"/>
              </a:ext>
            </a:extLst>
          </p:cNvPr>
          <p:cNvCxnSpPr>
            <a:cxnSpLocks/>
          </p:cNvCxnSpPr>
          <p:nvPr/>
        </p:nvCxnSpPr>
        <p:spPr>
          <a:xfrm>
            <a:off x="7436105" y="4445653"/>
            <a:ext cx="594122" cy="0"/>
          </a:xfrm>
          <a:prstGeom prst="straightConnector1">
            <a:avLst/>
          </a:prstGeom>
          <a:noFill/>
          <a:ln w="76200" cap="flat" cmpd="sng" algn="ctr">
            <a:solidFill>
              <a:sysClr val="windowText" lastClr="000000"/>
            </a:solidFill>
            <a:prstDash val="solid"/>
            <a:miter lim="800000"/>
            <a:tailEnd type="triangle"/>
          </a:ln>
          <a:effectLst/>
        </p:spPr>
      </p:cxnSp>
      <p:sp>
        <p:nvSpPr>
          <p:cNvPr id="23" name="文字方塊 67">
            <a:extLst>
              <a:ext uri="{FF2B5EF4-FFF2-40B4-BE49-F238E27FC236}">
                <a16:creationId xmlns:a16="http://schemas.microsoft.com/office/drawing/2014/main" id="{D12A493A-2AC5-444D-9C8D-B5139C827F00}"/>
              </a:ext>
            </a:extLst>
          </p:cNvPr>
          <p:cNvSpPr txBox="1"/>
          <p:nvPr/>
        </p:nvSpPr>
        <p:spPr>
          <a:xfrm>
            <a:off x="3813996" y="3561572"/>
            <a:ext cx="1865222" cy="461665"/>
          </a:xfrm>
          <a:prstGeom prst="rect">
            <a:avLst/>
          </a:prstGeom>
          <a:noFill/>
        </p:spPr>
        <p:txBody>
          <a:bodyPr wrap="square" rtlCol="0">
            <a:spAutoFit/>
          </a:bodyPr>
          <a:lstStyle/>
          <a:p>
            <a:pPr defTabSz="457200">
              <a:defRPr/>
            </a:pPr>
            <a:r>
              <a:rPr lang="en-US" altLang="zh-TW" sz="2400" b="1" dirty="0">
                <a:solidFill>
                  <a:srgbClr val="0000FF"/>
                </a:solidFill>
                <a:latin typeface="Calibri" panose="020F0502020204030204"/>
                <a:ea typeface="新細明體" panose="02020500000000000000" pitchFamily="18" charset="-120"/>
              </a:rPr>
              <a:t>hidden layer</a:t>
            </a:r>
            <a:endParaRPr lang="zh-TW" altLang="en-US" sz="2400" b="1" dirty="0">
              <a:solidFill>
                <a:srgbClr val="0000FF"/>
              </a:solidFill>
              <a:latin typeface="Calibri" panose="020F0502020204030204"/>
              <a:ea typeface="新細明體" panose="02020500000000000000" pitchFamily="18" charset="-120"/>
            </a:endParaRPr>
          </a:p>
        </p:txBody>
      </p:sp>
      <p:pic>
        <p:nvPicPr>
          <p:cNvPr id="24" name="圖片 68">
            <a:extLst>
              <a:ext uri="{FF2B5EF4-FFF2-40B4-BE49-F238E27FC236}">
                <a16:creationId xmlns:a16="http://schemas.microsoft.com/office/drawing/2014/main" id="{7267DA69-43E3-48C6-9252-A301CAEAA5E0}"/>
              </a:ext>
            </a:extLst>
          </p:cNvPr>
          <p:cNvPicPr>
            <a:picLocks noChangeAspect="1"/>
          </p:cNvPicPr>
          <p:nvPr/>
        </p:nvPicPr>
        <p:blipFill>
          <a:blip r:embed="rId3"/>
          <a:stretch>
            <a:fillRect/>
          </a:stretch>
        </p:blipFill>
        <p:spPr>
          <a:xfrm>
            <a:off x="4215828" y="4061416"/>
            <a:ext cx="848429" cy="862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箭號: 向右 73">
            <a:extLst>
              <a:ext uri="{FF2B5EF4-FFF2-40B4-BE49-F238E27FC236}">
                <a16:creationId xmlns:a16="http://schemas.microsoft.com/office/drawing/2014/main" id="{35C77CD8-8058-471E-8452-72292A21A7C8}"/>
              </a:ext>
            </a:extLst>
          </p:cNvPr>
          <p:cNvSpPr/>
          <p:nvPr/>
        </p:nvSpPr>
        <p:spPr>
          <a:xfrm rot="16200000">
            <a:off x="8169138" y="3656331"/>
            <a:ext cx="595086" cy="522515"/>
          </a:xfrm>
          <a:prstGeom prst="right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74">
            <a:extLst>
              <a:ext uri="{FF2B5EF4-FFF2-40B4-BE49-F238E27FC236}">
                <a16:creationId xmlns:a16="http://schemas.microsoft.com/office/drawing/2014/main" id="{D340DCFE-D584-4C6F-A517-595C0D96F371}"/>
              </a:ext>
            </a:extLst>
          </p:cNvPr>
          <p:cNvSpPr txBox="1"/>
          <p:nvPr/>
        </p:nvSpPr>
        <p:spPr>
          <a:xfrm>
            <a:off x="1972659" y="4678639"/>
            <a:ext cx="1517650" cy="523220"/>
          </a:xfrm>
          <a:prstGeom prst="rect">
            <a:avLst/>
          </a:prstGeom>
          <a:noFill/>
        </p:spPr>
        <p:txBody>
          <a:bodyPr wrap="square" rtlCol="0">
            <a:spAutoFit/>
          </a:bodyPr>
          <a:lstStyle/>
          <a:p>
            <a:pPr algn="ctr" defTabSz="457200">
              <a:defRPr/>
            </a:pPr>
            <a:r>
              <a:rPr lang="en-US" altLang="zh-TW" sz="2800" dirty="0">
                <a:solidFill>
                  <a:srgbClr val="FF0000"/>
                </a:solidFill>
                <a:latin typeface="Calibri" panose="020F0502020204030204"/>
                <a:ea typeface="新細明體" panose="02020500000000000000" pitchFamily="18" charset="-120"/>
              </a:rPr>
              <a:t>update</a:t>
            </a:r>
            <a:endParaRPr lang="zh-TW" altLang="en-US" sz="2800" dirty="0">
              <a:solidFill>
                <a:srgbClr val="FF0000"/>
              </a:solidFill>
              <a:latin typeface="Calibri" panose="020F0502020204030204"/>
              <a:ea typeface="新細明體" panose="02020500000000000000" pitchFamily="18" charset="-120"/>
            </a:endParaRPr>
          </a:p>
        </p:txBody>
      </p:sp>
      <p:sp>
        <p:nvSpPr>
          <p:cNvPr id="27" name="文字方塊 79">
            <a:extLst>
              <a:ext uri="{FF2B5EF4-FFF2-40B4-BE49-F238E27FC236}">
                <a16:creationId xmlns:a16="http://schemas.microsoft.com/office/drawing/2014/main" id="{B9D767FC-3FE5-4E58-B775-5DEEF70E91DC}"/>
              </a:ext>
            </a:extLst>
          </p:cNvPr>
          <p:cNvSpPr txBox="1"/>
          <p:nvPr/>
        </p:nvSpPr>
        <p:spPr>
          <a:xfrm>
            <a:off x="5816165" y="4684352"/>
            <a:ext cx="1517650" cy="523220"/>
          </a:xfrm>
          <a:prstGeom prst="rect">
            <a:avLst/>
          </a:prstGeom>
          <a:noFill/>
        </p:spPr>
        <p:txBody>
          <a:bodyPr wrap="square" rtlCol="0">
            <a:spAutoFit/>
          </a:bodyPr>
          <a:lstStyle/>
          <a:p>
            <a:pPr algn="ctr" defTabSz="457200">
              <a:defRPr/>
            </a:pPr>
            <a:r>
              <a:rPr lang="en-US" altLang="zh-TW" sz="2800" dirty="0">
                <a:solidFill>
                  <a:srgbClr val="FF0000"/>
                </a:solidFill>
                <a:latin typeface="Calibri" panose="020F0502020204030204"/>
                <a:ea typeface="新細明體" panose="02020500000000000000" pitchFamily="18" charset="-120"/>
              </a:rPr>
              <a:t>fix</a:t>
            </a:r>
            <a:endParaRPr lang="zh-TW" altLang="en-US" sz="2800" dirty="0">
              <a:solidFill>
                <a:srgbClr val="FF0000"/>
              </a:solidFill>
              <a:latin typeface="Calibri" panose="020F0502020204030204"/>
              <a:ea typeface="新細明體" panose="02020500000000000000" pitchFamily="18" charset="-120"/>
            </a:endParaRPr>
          </a:p>
        </p:txBody>
      </p:sp>
      <p:cxnSp>
        <p:nvCxnSpPr>
          <p:cNvPr id="28" name="直線接點 88">
            <a:extLst>
              <a:ext uri="{FF2B5EF4-FFF2-40B4-BE49-F238E27FC236}">
                <a16:creationId xmlns:a16="http://schemas.microsoft.com/office/drawing/2014/main" id="{60F5CD05-7FDE-4248-A6B2-7416217C5F53}"/>
              </a:ext>
            </a:extLst>
          </p:cNvPr>
          <p:cNvCxnSpPr/>
          <p:nvPr/>
        </p:nvCxnSpPr>
        <p:spPr>
          <a:xfrm>
            <a:off x="8004940" y="4282342"/>
            <a:ext cx="1020617" cy="317965"/>
          </a:xfrm>
          <a:prstGeom prst="line">
            <a:avLst/>
          </a:prstGeom>
          <a:noFill/>
          <a:ln w="57150" cap="flat" cmpd="sng" algn="ctr">
            <a:solidFill>
              <a:srgbClr val="FF0000"/>
            </a:solidFill>
            <a:prstDash val="solid"/>
            <a:miter lim="800000"/>
          </a:ln>
          <a:effectLst/>
        </p:spPr>
      </p:cxnSp>
      <p:sp>
        <p:nvSpPr>
          <p:cNvPr id="29" name="文字方塊 90">
            <a:extLst>
              <a:ext uri="{FF2B5EF4-FFF2-40B4-BE49-F238E27FC236}">
                <a16:creationId xmlns:a16="http://schemas.microsoft.com/office/drawing/2014/main" id="{D372A22F-9A5D-4457-89CE-5937E96E5C7D}"/>
              </a:ext>
            </a:extLst>
          </p:cNvPr>
          <p:cNvSpPr txBox="1"/>
          <p:nvPr/>
        </p:nvSpPr>
        <p:spPr>
          <a:xfrm>
            <a:off x="5562624" y="5744331"/>
            <a:ext cx="2467603" cy="523220"/>
          </a:xfrm>
          <a:prstGeom prst="rect">
            <a:avLst/>
          </a:prstGeom>
          <a:noFill/>
        </p:spPr>
        <p:txBody>
          <a:bodyPr wrap="square" rtlCol="0">
            <a:spAutoFit/>
          </a:bodyPr>
          <a:lstStyle/>
          <a:p>
            <a:pPr defTabSz="457200">
              <a:defRPr/>
            </a:pPr>
            <a:r>
              <a:rPr lang="en-US" altLang="zh-TW" sz="2800" b="1" i="1" u="sng" dirty="0">
                <a:solidFill>
                  <a:srgbClr val="0000FF"/>
                </a:solidFill>
                <a:latin typeface="Calibri" panose="020F0502020204030204"/>
                <a:ea typeface="新細明體" panose="02020500000000000000" pitchFamily="18" charset="-120"/>
              </a:rPr>
              <a:t>large network</a:t>
            </a:r>
            <a:endParaRPr lang="zh-TW" altLang="en-US" sz="2800" b="1" i="1" u="sng" dirty="0">
              <a:solidFill>
                <a:srgbClr val="0000FF"/>
              </a:solidFill>
              <a:latin typeface="Calibri" panose="020F0502020204030204"/>
              <a:ea typeface="新細明體" panose="02020500000000000000" pitchFamily="18" charset="-120"/>
            </a:endParaRPr>
          </a:p>
        </p:txBody>
      </p:sp>
      <p:sp>
        <p:nvSpPr>
          <p:cNvPr id="30" name="矩形 29">
            <a:extLst>
              <a:ext uri="{FF2B5EF4-FFF2-40B4-BE49-F238E27FC236}">
                <a16:creationId xmlns:a16="http://schemas.microsoft.com/office/drawing/2014/main" id="{04B701F5-8167-4845-B605-661CAA3430FB}"/>
              </a:ext>
            </a:extLst>
          </p:cNvPr>
          <p:cNvSpPr/>
          <p:nvPr/>
        </p:nvSpPr>
        <p:spPr>
          <a:xfrm>
            <a:off x="1955160" y="2879716"/>
            <a:ext cx="6898212" cy="461665"/>
          </a:xfrm>
          <a:prstGeom prst="rect">
            <a:avLst/>
          </a:prstGeom>
        </p:spPr>
        <p:txBody>
          <a:bodyPr wrap="square">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Generator learns to “fool” the discriminator</a:t>
            </a:r>
            <a:endParaRPr lang="zh-TW" altLang="en-US" sz="2400" dirty="0">
              <a:solidFill>
                <a:prstClr val="black"/>
              </a:solidFill>
              <a:latin typeface="Calibri" panose="020F0502020204030204"/>
              <a:ea typeface="新細明體" panose="02020500000000000000" pitchFamily="18" charset="-120"/>
            </a:endParaRPr>
          </a:p>
        </p:txBody>
      </p:sp>
      <p:cxnSp>
        <p:nvCxnSpPr>
          <p:cNvPr id="31" name="直線接點 32">
            <a:extLst>
              <a:ext uri="{FF2B5EF4-FFF2-40B4-BE49-F238E27FC236}">
                <a16:creationId xmlns:a16="http://schemas.microsoft.com/office/drawing/2014/main" id="{BF1337B1-49AD-480F-AFC3-66F12750E5DF}"/>
              </a:ext>
            </a:extLst>
          </p:cNvPr>
          <p:cNvCxnSpPr>
            <a:cxnSpLocks/>
          </p:cNvCxnSpPr>
          <p:nvPr/>
        </p:nvCxnSpPr>
        <p:spPr>
          <a:xfrm>
            <a:off x="4178009" y="4056549"/>
            <a:ext cx="913993" cy="872303"/>
          </a:xfrm>
          <a:prstGeom prst="line">
            <a:avLst/>
          </a:prstGeom>
          <a:noFill/>
          <a:ln w="57150" cap="flat" cmpd="sng" algn="ctr">
            <a:solidFill>
              <a:srgbClr val="FF0000"/>
            </a:solidFill>
            <a:prstDash val="solid"/>
            <a:miter lim="800000"/>
          </a:ln>
          <a:effectLst/>
        </p:spPr>
      </p:cxnSp>
      <p:pic>
        <p:nvPicPr>
          <p:cNvPr id="32" name="圖片 85">
            <a:extLst>
              <a:ext uri="{FF2B5EF4-FFF2-40B4-BE49-F238E27FC236}">
                <a16:creationId xmlns:a16="http://schemas.microsoft.com/office/drawing/2014/main" id="{3448DB89-F66D-4352-BAB8-2C411DA1F707}"/>
              </a:ext>
            </a:extLst>
          </p:cNvPr>
          <p:cNvPicPr>
            <a:picLocks noChangeAspect="1"/>
          </p:cNvPicPr>
          <p:nvPr/>
        </p:nvPicPr>
        <p:blipFill>
          <a:blip r:embed="rId4"/>
          <a:stretch>
            <a:fillRect/>
          </a:stretch>
        </p:blipFill>
        <p:spPr>
          <a:xfrm>
            <a:off x="4577559" y="4771690"/>
            <a:ext cx="799050" cy="839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文字方塊 57">
            <a:extLst>
              <a:ext uri="{FF2B5EF4-FFF2-40B4-BE49-F238E27FC236}">
                <a16:creationId xmlns:a16="http://schemas.microsoft.com/office/drawing/2014/main" id="{47A4A427-6AAC-43A8-AB2F-AC90177DF726}"/>
              </a:ext>
            </a:extLst>
          </p:cNvPr>
          <p:cNvSpPr txBox="1"/>
          <p:nvPr/>
        </p:nvSpPr>
        <p:spPr>
          <a:xfrm>
            <a:off x="-46211" y="3429000"/>
            <a:ext cx="1518653" cy="830997"/>
          </a:xfrm>
          <a:prstGeom prst="rect">
            <a:avLst/>
          </a:prstGeom>
          <a:noFill/>
        </p:spPr>
        <p:txBody>
          <a:bodyPr wrap="square" rtlCol="0">
            <a:spAutoFit/>
          </a:bodyPr>
          <a:lstStyle/>
          <a:p>
            <a:pPr algn="ctr" defTabSz="457200">
              <a:defRPr/>
            </a:pPr>
            <a:r>
              <a:rPr lang="en-US" altLang="zh-TW" sz="2400" dirty="0">
                <a:solidFill>
                  <a:srgbClr val="0000FF"/>
                </a:solidFill>
                <a:latin typeface="Calibri" panose="020F0502020204030204"/>
                <a:ea typeface="新細明體" panose="02020500000000000000" pitchFamily="18" charset="-120"/>
              </a:rPr>
              <a:t>randomly sampled</a:t>
            </a:r>
            <a:endParaRPr lang="zh-TW" altLang="en-US" sz="2400" dirty="0">
              <a:solidFill>
                <a:srgbClr val="0000FF"/>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40885471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E04BDB46-3E1D-4987-96EB-B086D67CAF15}"/>
              </a:ext>
            </a:extLst>
          </p:cNvPr>
          <p:cNvSpPr/>
          <p:nvPr/>
        </p:nvSpPr>
        <p:spPr>
          <a:xfrm>
            <a:off x="8396570" y="5129811"/>
            <a:ext cx="362512" cy="434451"/>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3">
            <a:extLst>
              <a:ext uri="{FF2B5EF4-FFF2-40B4-BE49-F238E27FC236}">
                <a16:creationId xmlns:a16="http://schemas.microsoft.com/office/drawing/2014/main" id="{A5FDB9C7-1A87-4C93-8562-768AB29ACB15}"/>
              </a:ext>
            </a:extLst>
          </p:cNvPr>
          <p:cNvSpPr txBox="1"/>
          <p:nvPr/>
        </p:nvSpPr>
        <p:spPr>
          <a:xfrm>
            <a:off x="445921" y="4545140"/>
            <a:ext cx="1425110" cy="830997"/>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Learning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22">
            <a:extLst>
              <a:ext uri="{FF2B5EF4-FFF2-40B4-BE49-F238E27FC236}">
                <a16:creationId xmlns:a16="http://schemas.microsoft.com/office/drawing/2014/main" id="{A6760720-CB5D-48F7-A586-FDF1234F93FD}"/>
              </a:ext>
            </a:extLst>
          </p:cNvPr>
          <p:cNvSpPr/>
          <p:nvPr/>
        </p:nvSpPr>
        <p:spPr>
          <a:xfrm>
            <a:off x="4171856" y="5006130"/>
            <a:ext cx="972909" cy="701836"/>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p:sp>
        <p:nvSpPr>
          <p:cNvPr id="24" name="矩形 23">
            <a:extLst>
              <a:ext uri="{FF2B5EF4-FFF2-40B4-BE49-F238E27FC236}">
                <a16:creationId xmlns:a16="http://schemas.microsoft.com/office/drawing/2014/main" id="{ED5995BF-79BF-4C98-AE08-B08FB49A48C5}"/>
              </a:ext>
            </a:extLst>
          </p:cNvPr>
          <p:cNvSpPr/>
          <p:nvPr/>
        </p:nvSpPr>
        <p:spPr>
          <a:xfrm>
            <a:off x="6990027" y="5015222"/>
            <a:ext cx="976665" cy="701836"/>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
            </a:r>
          </a:p>
        </p:txBody>
      </p:sp>
      <p:sp>
        <p:nvSpPr>
          <p:cNvPr id="25" name="矩形 24">
            <a:extLst>
              <a:ext uri="{FF2B5EF4-FFF2-40B4-BE49-F238E27FC236}">
                <a16:creationId xmlns:a16="http://schemas.microsoft.com/office/drawing/2014/main" id="{D13097DA-13A3-4C2B-BB60-1C7AE960FC47}"/>
              </a:ext>
            </a:extLst>
          </p:cNvPr>
          <p:cNvSpPr/>
          <p:nvPr/>
        </p:nvSpPr>
        <p:spPr>
          <a:xfrm>
            <a:off x="5377797" y="4847492"/>
            <a:ext cx="770764" cy="706543"/>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image</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5" name="直線單箭頭接點 52">
            <a:extLst>
              <a:ext uri="{FF2B5EF4-FFF2-40B4-BE49-F238E27FC236}">
                <a16:creationId xmlns:a16="http://schemas.microsoft.com/office/drawing/2014/main" id="{958A4724-23C7-40AB-A1C2-3E9669CE13E6}"/>
              </a:ext>
            </a:extLst>
          </p:cNvPr>
          <p:cNvCxnSpPr>
            <a:cxnSpLocks/>
          </p:cNvCxnSpPr>
          <p:nvPr/>
        </p:nvCxnSpPr>
        <p:spPr>
          <a:xfrm>
            <a:off x="3795188" y="5366140"/>
            <a:ext cx="376668" cy="0"/>
          </a:xfrm>
          <a:prstGeom prst="straightConnector1">
            <a:avLst/>
          </a:prstGeom>
          <a:noFill/>
          <a:ln w="38100" cap="flat" cmpd="sng" algn="ctr">
            <a:solidFill>
              <a:sysClr val="windowText" lastClr="000000"/>
            </a:solidFill>
            <a:prstDash val="solid"/>
            <a:miter lim="800000"/>
            <a:tailEnd type="triangle"/>
          </a:ln>
          <a:effectLst/>
        </p:spPr>
      </p:cxnSp>
      <p:sp>
        <p:nvSpPr>
          <p:cNvPr id="36" name="矩形 35">
            <a:extLst>
              <a:ext uri="{FF2B5EF4-FFF2-40B4-BE49-F238E27FC236}">
                <a16:creationId xmlns:a16="http://schemas.microsoft.com/office/drawing/2014/main" id="{C6CC0028-E742-47B8-B258-707B86513D3F}"/>
              </a:ext>
            </a:extLst>
          </p:cNvPr>
          <p:cNvSpPr/>
          <p:nvPr/>
        </p:nvSpPr>
        <p:spPr>
          <a:xfrm>
            <a:off x="5530197" y="4999892"/>
            <a:ext cx="770764" cy="706543"/>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image</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矩形 36">
            <a:extLst>
              <a:ext uri="{FF2B5EF4-FFF2-40B4-BE49-F238E27FC236}">
                <a16:creationId xmlns:a16="http://schemas.microsoft.com/office/drawing/2014/main" id="{AD0D2181-66E7-44CF-BA12-12C6ED1C75CD}"/>
              </a:ext>
            </a:extLst>
          </p:cNvPr>
          <p:cNvSpPr/>
          <p:nvPr/>
        </p:nvSpPr>
        <p:spPr>
          <a:xfrm>
            <a:off x="5682597" y="5152292"/>
            <a:ext cx="770764" cy="706543"/>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image</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矩形 37">
            <a:extLst>
              <a:ext uri="{FF2B5EF4-FFF2-40B4-BE49-F238E27FC236}">
                <a16:creationId xmlns:a16="http://schemas.microsoft.com/office/drawing/2014/main" id="{57D12AFB-EDE4-4690-BB68-0F47C78AFC20}"/>
              </a:ext>
            </a:extLst>
          </p:cNvPr>
          <p:cNvSpPr/>
          <p:nvPr/>
        </p:nvSpPr>
        <p:spPr>
          <a:xfrm>
            <a:off x="5834997" y="5304692"/>
            <a:ext cx="770764" cy="706543"/>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image</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9" name="直線單箭頭接點 63">
            <a:extLst>
              <a:ext uri="{FF2B5EF4-FFF2-40B4-BE49-F238E27FC236}">
                <a16:creationId xmlns:a16="http://schemas.microsoft.com/office/drawing/2014/main" id="{38CCF56D-E9F8-4FE4-A3BE-5F7FF7A6CDB8}"/>
              </a:ext>
            </a:extLst>
          </p:cNvPr>
          <p:cNvCxnSpPr>
            <a:cxnSpLocks/>
          </p:cNvCxnSpPr>
          <p:nvPr/>
        </p:nvCxnSpPr>
        <p:spPr>
          <a:xfrm>
            <a:off x="7966692" y="5347037"/>
            <a:ext cx="376668" cy="0"/>
          </a:xfrm>
          <a:prstGeom prst="straightConnector1">
            <a:avLst/>
          </a:prstGeom>
          <a:noFill/>
          <a:ln w="38100" cap="flat" cmpd="sng" algn="ctr">
            <a:solidFill>
              <a:sysClr val="windowText" lastClr="000000"/>
            </a:solidFill>
            <a:prstDash val="solid"/>
            <a:miter lim="800000"/>
            <a:tailEnd type="triangle"/>
          </a:ln>
          <a:effectLst/>
        </p:spPr>
      </p:cxnSp>
      <p:cxnSp>
        <p:nvCxnSpPr>
          <p:cNvPr id="40" name="直線單箭頭接點 64">
            <a:extLst>
              <a:ext uri="{FF2B5EF4-FFF2-40B4-BE49-F238E27FC236}">
                <a16:creationId xmlns:a16="http://schemas.microsoft.com/office/drawing/2014/main" id="{2EB0BC28-4B9C-4E09-9829-532107F35063}"/>
              </a:ext>
            </a:extLst>
          </p:cNvPr>
          <p:cNvCxnSpPr>
            <a:cxnSpLocks/>
          </p:cNvCxnSpPr>
          <p:nvPr/>
        </p:nvCxnSpPr>
        <p:spPr>
          <a:xfrm>
            <a:off x="5144765" y="5357734"/>
            <a:ext cx="376668" cy="0"/>
          </a:xfrm>
          <a:prstGeom prst="straightConnector1">
            <a:avLst/>
          </a:prstGeom>
          <a:noFill/>
          <a:ln w="38100" cap="flat" cmpd="sng" algn="ctr">
            <a:solidFill>
              <a:sysClr val="windowText" lastClr="000000"/>
            </a:solidFill>
            <a:prstDash val="solid"/>
            <a:miter lim="800000"/>
            <a:tailEnd type="triangle"/>
          </a:ln>
          <a:effectLst/>
        </p:spPr>
      </p:cxnSp>
      <p:cxnSp>
        <p:nvCxnSpPr>
          <p:cNvPr id="41" name="直線單箭頭接點 65">
            <a:extLst>
              <a:ext uri="{FF2B5EF4-FFF2-40B4-BE49-F238E27FC236}">
                <a16:creationId xmlns:a16="http://schemas.microsoft.com/office/drawing/2014/main" id="{16AE90C9-A306-41C5-A08B-A4B0CF94E6C1}"/>
              </a:ext>
            </a:extLst>
          </p:cNvPr>
          <p:cNvCxnSpPr>
            <a:cxnSpLocks/>
          </p:cNvCxnSpPr>
          <p:nvPr/>
        </p:nvCxnSpPr>
        <p:spPr>
          <a:xfrm>
            <a:off x="6624945" y="5338555"/>
            <a:ext cx="376668" cy="0"/>
          </a:xfrm>
          <a:prstGeom prst="straightConnector1">
            <a:avLst/>
          </a:prstGeom>
          <a:noFill/>
          <a:ln w="38100" cap="flat" cmpd="sng" algn="ctr">
            <a:solidFill>
              <a:sysClr val="windowText" lastClr="000000"/>
            </a:solidFill>
            <a:prstDash val="solid"/>
            <a:miter lim="800000"/>
            <a:tailEnd type="triangle"/>
          </a:ln>
          <a:effectLst/>
        </p:spPr>
      </p:cxnSp>
      <p:sp>
        <p:nvSpPr>
          <p:cNvPr id="43" name="文字方塊 67">
            <a:extLst>
              <a:ext uri="{FF2B5EF4-FFF2-40B4-BE49-F238E27FC236}">
                <a16:creationId xmlns:a16="http://schemas.microsoft.com/office/drawing/2014/main" id="{F7AF4BF3-1870-4DD9-9A91-1AC6FE0B1790}"/>
              </a:ext>
            </a:extLst>
          </p:cNvPr>
          <p:cNvSpPr txBox="1"/>
          <p:nvPr/>
        </p:nvSpPr>
        <p:spPr>
          <a:xfrm>
            <a:off x="3964362" y="5631889"/>
            <a:ext cx="1517650" cy="523220"/>
          </a:xfrm>
          <a:prstGeom prst="rect">
            <a:avLst/>
          </a:prstGeom>
          <a:noFill/>
        </p:spPr>
        <p:txBody>
          <a:bodyPr wrap="square" rtlCol="0">
            <a:spAutoFit/>
          </a:bodyPr>
          <a:lstStyle/>
          <a:p>
            <a:pPr algn="ctr" defTabSz="457200">
              <a:defRPr/>
            </a:pPr>
            <a:r>
              <a:rPr lang="en-US" altLang="zh-TW" sz="2800" dirty="0">
                <a:solidFill>
                  <a:srgbClr val="FF0000"/>
                </a:solidFill>
                <a:latin typeface="Calibri" panose="020F0502020204030204"/>
                <a:ea typeface="新細明體" panose="02020500000000000000" pitchFamily="18" charset="-120"/>
              </a:rPr>
              <a:t>update</a:t>
            </a:r>
            <a:endParaRPr lang="zh-TW" altLang="en-US" sz="2800" dirty="0">
              <a:solidFill>
                <a:srgbClr val="FF0000"/>
              </a:solidFill>
              <a:latin typeface="Calibri" panose="020F0502020204030204"/>
              <a:ea typeface="新細明體" panose="02020500000000000000" pitchFamily="18" charset="-120"/>
            </a:endParaRPr>
          </a:p>
        </p:txBody>
      </p:sp>
      <p:sp>
        <p:nvSpPr>
          <p:cNvPr id="44" name="文字方塊 68">
            <a:extLst>
              <a:ext uri="{FF2B5EF4-FFF2-40B4-BE49-F238E27FC236}">
                <a16:creationId xmlns:a16="http://schemas.microsoft.com/office/drawing/2014/main" id="{E6767B64-0748-4A7A-B066-5EE86B01FDD3}"/>
              </a:ext>
            </a:extLst>
          </p:cNvPr>
          <p:cNvSpPr txBox="1"/>
          <p:nvPr/>
        </p:nvSpPr>
        <p:spPr>
          <a:xfrm>
            <a:off x="6825710" y="5657963"/>
            <a:ext cx="1517650" cy="523220"/>
          </a:xfrm>
          <a:prstGeom prst="rect">
            <a:avLst/>
          </a:prstGeom>
          <a:noFill/>
        </p:spPr>
        <p:txBody>
          <a:bodyPr wrap="square" rtlCol="0">
            <a:spAutoFit/>
          </a:bodyPr>
          <a:lstStyle/>
          <a:p>
            <a:pPr algn="ctr" defTabSz="457200">
              <a:defRPr/>
            </a:pPr>
            <a:r>
              <a:rPr lang="en-US" altLang="zh-TW" sz="2800" dirty="0">
                <a:solidFill>
                  <a:srgbClr val="FF0000"/>
                </a:solidFill>
                <a:latin typeface="Calibri" panose="020F0502020204030204"/>
                <a:ea typeface="新細明體" panose="02020500000000000000" pitchFamily="18" charset="-120"/>
              </a:rPr>
              <a:t>fix</a:t>
            </a:r>
            <a:endParaRPr lang="zh-TW" altLang="en-US" sz="2800" dirty="0">
              <a:solidFill>
                <a:srgbClr val="FF0000"/>
              </a:solidFill>
              <a:latin typeface="Calibri" panose="020F0502020204030204"/>
              <a:ea typeface="新細明體" panose="02020500000000000000" pitchFamily="18" charset="-120"/>
            </a:endParaRPr>
          </a:p>
        </p:txBody>
      </p:sp>
      <p:grpSp>
        <p:nvGrpSpPr>
          <p:cNvPr id="45" name="群組 1">
            <a:extLst>
              <a:ext uri="{FF2B5EF4-FFF2-40B4-BE49-F238E27FC236}">
                <a16:creationId xmlns:a16="http://schemas.microsoft.com/office/drawing/2014/main" id="{25253B20-1766-4D88-9E22-1E545B2C597B}"/>
              </a:ext>
            </a:extLst>
          </p:cNvPr>
          <p:cNvGrpSpPr/>
          <p:nvPr/>
        </p:nvGrpSpPr>
        <p:grpSpPr>
          <a:xfrm>
            <a:off x="4635803" y="4190304"/>
            <a:ext cx="1199194" cy="467019"/>
            <a:chOff x="4562292" y="4539111"/>
            <a:chExt cx="1199194" cy="467019"/>
          </a:xfrm>
        </p:grpSpPr>
        <p:cxnSp>
          <p:nvCxnSpPr>
            <p:cNvPr id="46" name="直線單箭頭接點 72">
              <a:extLst>
                <a:ext uri="{FF2B5EF4-FFF2-40B4-BE49-F238E27FC236}">
                  <a16:creationId xmlns:a16="http://schemas.microsoft.com/office/drawing/2014/main" id="{9FB464A8-9E98-4988-94E5-416C5B7B6482}"/>
                </a:ext>
              </a:extLst>
            </p:cNvPr>
            <p:cNvCxnSpPr>
              <a:cxnSpLocks/>
            </p:cNvCxnSpPr>
            <p:nvPr/>
          </p:nvCxnSpPr>
          <p:spPr>
            <a:xfrm>
              <a:off x="4562292" y="4915779"/>
              <a:ext cx="1199194" cy="0"/>
            </a:xfrm>
            <a:prstGeom prst="straightConnector1">
              <a:avLst/>
            </a:prstGeom>
            <a:noFill/>
            <a:ln w="38100" cap="flat" cmpd="sng" algn="ctr">
              <a:solidFill>
                <a:srgbClr val="FF0000"/>
              </a:solidFill>
              <a:prstDash val="solid"/>
              <a:miter lim="800000"/>
              <a:headEnd type="none" w="med" len="med"/>
              <a:tailEnd type="none" w="med" len="med"/>
            </a:ln>
            <a:effectLst/>
          </p:spPr>
        </p:cxnSp>
        <p:cxnSp>
          <p:nvCxnSpPr>
            <p:cNvPr id="47" name="直線單箭頭接點 73">
              <a:extLst>
                <a:ext uri="{FF2B5EF4-FFF2-40B4-BE49-F238E27FC236}">
                  <a16:creationId xmlns:a16="http://schemas.microsoft.com/office/drawing/2014/main" id="{C6A6458B-6D12-43F8-ADDA-AA6B9BEF7F20}"/>
                </a:ext>
              </a:extLst>
            </p:cNvPr>
            <p:cNvCxnSpPr>
              <a:cxnSpLocks/>
            </p:cNvCxnSpPr>
            <p:nvPr/>
          </p:nvCxnSpPr>
          <p:spPr>
            <a:xfrm rot="16200000">
              <a:off x="5537730" y="4727445"/>
              <a:ext cx="376668" cy="0"/>
            </a:xfrm>
            <a:prstGeom prst="straightConnector1">
              <a:avLst/>
            </a:prstGeom>
            <a:noFill/>
            <a:ln w="38100" cap="flat" cmpd="sng" algn="ctr">
              <a:solidFill>
                <a:srgbClr val="FF0000"/>
              </a:solidFill>
              <a:prstDash val="solid"/>
              <a:miter lim="800000"/>
              <a:tailEnd type="triangle"/>
            </a:ln>
            <a:effectLst/>
          </p:spPr>
        </p:cxnSp>
        <p:cxnSp>
          <p:nvCxnSpPr>
            <p:cNvPr id="48" name="直線單箭頭接點 74">
              <a:extLst>
                <a:ext uri="{FF2B5EF4-FFF2-40B4-BE49-F238E27FC236}">
                  <a16:creationId xmlns:a16="http://schemas.microsoft.com/office/drawing/2014/main" id="{B23F873D-5869-41CA-BEC9-FD2E186CFD04}"/>
                </a:ext>
              </a:extLst>
            </p:cNvPr>
            <p:cNvCxnSpPr>
              <a:cxnSpLocks/>
              <a:stCxn id="23" idx="0"/>
            </p:cNvCxnSpPr>
            <p:nvPr/>
          </p:nvCxnSpPr>
          <p:spPr>
            <a:xfrm flipV="1">
              <a:off x="4658311" y="4545140"/>
              <a:ext cx="0" cy="460990"/>
            </a:xfrm>
            <a:prstGeom prst="straightConnector1">
              <a:avLst/>
            </a:prstGeom>
            <a:noFill/>
            <a:ln w="38100" cap="flat" cmpd="sng" algn="ctr">
              <a:solidFill>
                <a:srgbClr val="FF0000"/>
              </a:solidFill>
              <a:prstDash val="solid"/>
              <a:miter lim="800000"/>
              <a:headEnd type="none" w="med" len="med"/>
              <a:tailEnd type="none" w="med" len="med"/>
            </a:ln>
            <a:effectLst/>
          </p:spPr>
        </p:cxnSp>
      </p:grpSp>
      <p:sp>
        <p:nvSpPr>
          <p:cNvPr id="54" name="矩形 53">
            <a:extLst>
              <a:ext uri="{FF2B5EF4-FFF2-40B4-BE49-F238E27FC236}">
                <a16:creationId xmlns:a16="http://schemas.microsoft.com/office/drawing/2014/main" id="{0F4E7720-663D-4114-AC06-D72A7CDD9EF0}"/>
              </a:ext>
            </a:extLst>
          </p:cNvPr>
          <p:cNvSpPr/>
          <p:nvPr/>
        </p:nvSpPr>
        <p:spPr>
          <a:xfrm>
            <a:off x="2035661" y="4713365"/>
            <a:ext cx="6947325" cy="1467818"/>
          </a:xfrm>
          <a:prstGeom prst="rect">
            <a:avLst/>
          </a:prstGeom>
          <a:noFill/>
          <a:ln w="38100" cap="flat" cmpd="sng" algn="ctr">
            <a:solidFill>
              <a:srgbClr val="0000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矩形 60">
            <a:extLst>
              <a:ext uri="{FF2B5EF4-FFF2-40B4-BE49-F238E27FC236}">
                <a16:creationId xmlns:a16="http://schemas.microsoft.com/office/drawing/2014/main" id="{03FE69F9-9F83-4B11-923A-AD583E2C9FCB}"/>
              </a:ext>
            </a:extLst>
          </p:cNvPr>
          <p:cNvSpPr/>
          <p:nvPr/>
        </p:nvSpPr>
        <p:spPr>
          <a:xfrm rot="5400000">
            <a:off x="1991946" y="5226727"/>
            <a:ext cx="905437" cy="29882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A8237565-43A2-4067-8FA8-C2D5ADF6B740}"/>
              </a:ext>
            </a:extLst>
          </p:cNvPr>
          <p:cNvSpPr/>
          <p:nvPr/>
        </p:nvSpPr>
        <p:spPr>
          <a:xfrm rot="5400000">
            <a:off x="2376383" y="5226727"/>
            <a:ext cx="905437" cy="29882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3" name="矩形 62">
            <a:extLst>
              <a:ext uri="{FF2B5EF4-FFF2-40B4-BE49-F238E27FC236}">
                <a16:creationId xmlns:a16="http://schemas.microsoft.com/office/drawing/2014/main" id="{BE23E17F-FC01-40BB-88E9-23EF0F053E6C}"/>
              </a:ext>
            </a:extLst>
          </p:cNvPr>
          <p:cNvSpPr/>
          <p:nvPr/>
        </p:nvSpPr>
        <p:spPr>
          <a:xfrm rot="5400000">
            <a:off x="2760820" y="5226727"/>
            <a:ext cx="905437" cy="298820"/>
          </a:xfrm>
          <a:prstGeom prst="rect">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4" name="矩形 63">
            <a:extLst>
              <a:ext uri="{FF2B5EF4-FFF2-40B4-BE49-F238E27FC236}">
                <a16:creationId xmlns:a16="http://schemas.microsoft.com/office/drawing/2014/main" id="{648B77DE-6BD2-4E2E-A6BF-A476B13F0A25}"/>
              </a:ext>
            </a:extLst>
          </p:cNvPr>
          <p:cNvSpPr/>
          <p:nvPr/>
        </p:nvSpPr>
        <p:spPr>
          <a:xfrm rot="5400000">
            <a:off x="3145256" y="5226727"/>
            <a:ext cx="905437" cy="298820"/>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內容版面配置區 2">
            <a:extLst>
              <a:ext uri="{FF2B5EF4-FFF2-40B4-BE49-F238E27FC236}">
                <a16:creationId xmlns:a16="http://schemas.microsoft.com/office/drawing/2014/main" id="{7458036D-1E2B-43BE-93F7-77342C4CDC6B}"/>
              </a:ext>
            </a:extLst>
          </p:cNvPr>
          <p:cNvSpPr txBox="1">
            <a:spLocks/>
          </p:cNvSpPr>
          <p:nvPr/>
        </p:nvSpPr>
        <p:spPr>
          <a:xfrm>
            <a:off x="824732" y="1447428"/>
            <a:ext cx="7886700" cy="6073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grpSp>
        <p:nvGrpSpPr>
          <p:cNvPr id="7" name="群組 6">
            <a:extLst>
              <a:ext uri="{FF2B5EF4-FFF2-40B4-BE49-F238E27FC236}">
                <a16:creationId xmlns:a16="http://schemas.microsoft.com/office/drawing/2014/main" id="{D1222A18-043F-40FD-9A29-76A564C92735}"/>
              </a:ext>
            </a:extLst>
          </p:cNvPr>
          <p:cNvGrpSpPr/>
          <p:nvPr/>
        </p:nvGrpSpPr>
        <p:grpSpPr>
          <a:xfrm>
            <a:off x="6705812" y="571678"/>
            <a:ext cx="1698796" cy="557753"/>
            <a:chOff x="5084896" y="679363"/>
            <a:chExt cx="1698796" cy="557753"/>
          </a:xfrm>
        </p:grpSpPr>
        <p:sp>
          <p:nvSpPr>
            <p:cNvPr id="8" name="矩形 7">
              <a:extLst>
                <a:ext uri="{FF2B5EF4-FFF2-40B4-BE49-F238E27FC236}">
                  <a16:creationId xmlns:a16="http://schemas.microsoft.com/office/drawing/2014/main" id="{1B0C5016-DB6C-4298-9DBC-53044FC1103B}"/>
                </a:ext>
              </a:extLst>
            </p:cNvPr>
            <p:cNvSpPr/>
            <p:nvPr/>
          </p:nvSpPr>
          <p:spPr>
            <a:xfrm>
              <a:off x="6000318" y="679363"/>
              <a:ext cx="783374" cy="551357"/>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
              </a:r>
            </a:p>
          </p:txBody>
        </p:sp>
        <p:sp>
          <p:nvSpPr>
            <p:cNvPr id="9" name="矩形 8">
              <a:extLst>
                <a:ext uri="{FF2B5EF4-FFF2-40B4-BE49-F238E27FC236}">
                  <a16:creationId xmlns:a16="http://schemas.microsoft.com/office/drawing/2014/main" id="{5DCB53DB-7222-4DF8-AAAB-F11B94818651}"/>
                </a:ext>
              </a:extLst>
            </p:cNvPr>
            <p:cNvSpPr/>
            <p:nvPr/>
          </p:nvSpPr>
          <p:spPr>
            <a:xfrm>
              <a:off x="5084896" y="679363"/>
              <a:ext cx="773176" cy="557753"/>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p:grpSp>
      <p:sp>
        <p:nvSpPr>
          <p:cNvPr id="10" name="文字方塊 7">
            <a:extLst>
              <a:ext uri="{FF2B5EF4-FFF2-40B4-BE49-F238E27FC236}">
                <a16:creationId xmlns:a16="http://schemas.microsoft.com/office/drawing/2014/main" id="{2AA48ECE-E8DD-4A8C-8717-C877B05E08E8}"/>
              </a:ext>
            </a:extLst>
          </p:cNvPr>
          <p:cNvSpPr txBox="1"/>
          <p:nvPr/>
        </p:nvSpPr>
        <p:spPr>
          <a:xfrm>
            <a:off x="432568" y="2249196"/>
            <a:ext cx="1425110" cy="830997"/>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Learning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8">
            <a:extLst>
              <a:ext uri="{FF2B5EF4-FFF2-40B4-BE49-F238E27FC236}">
                <a16:creationId xmlns:a16="http://schemas.microsoft.com/office/drawing/2014/main" id="{54268D43-AAFB-4063-969B-510480D96FB4}"/>
              </a:ext>
            </a:extLst>
          </p:cNvPr>
          <p:cNvSpPr txBox="1"/>
          <p:nvPr/>
        </p:nvSpPr>
        <p:spPr>
          <a:xfrm>
            <a:off x="2172991" y="1527793"/>
            <a:ext cx="2322286" cy="830997"/>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Sample some real objects:</a:t>
            </a:r>
            <a:endParaRPr lang="zh-TW" altLang="en-US" sz="2400" dirty="0">
              <a:solidFill>
                <a:prstClr val="black"/>
              </a:solidFill>
              <a:latin typeface="Calibri" panose="020F0502020204030204"/>
              <a:ea typeface="新細明體" panose="02020500000000000000" pitchFamily="18" charset="-120"/>
            </a:endParaRPr>
          </a:p>
        </p:txBody>
      </p:sp>
      <p:sp>
        <p:nvSpPr>
          <p:cNvPr id="12" name="文字方塊 9">
            <a:extLst>
              <a:ext uri="{FF2B5EF4-FFF2-40B4-BE49-F238E27FC236}">
                <a16:creationId xmlns:a16="http://schemas.microsoft.com/office/drawing/2014/main" id="{8208DCF0-85E4-4599-BAFF-F1D461B16C90}"/>
              </a:ext>
            </a:extLst>
          </p:cNvPr>
          <p:cNvSpPr txBox="1"/>
          <p:nvPr/>
        </p:nvSpPr>
        <p:spPr>
          <a:xfrm>
            <a:off x="2172991" y="2326453"/>
            <a:ext cx="2133600" cy="830997"/>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Generate some fake objects:</a:t>
            </a:r>
            <a:endParaRPr lang="zh-TW" altLang="en-US" sz="2400" dirty="0">
              <a:solidFill>
                <a:prstClr val="black"/>
              </a:solidFill>
              <a:latin typeface="Calibri" panose="020F0502020204030204"/>
              <a:ea typeface="新細明體" panose="02020500000000000000" pitchFamily="18" charset="-120"/>
            </a:endParaRPr>
          </a:p>
        </p:txBody>
      </p:sp>
      <p:grpSp>
        <p:nvGrpSpPr>
          <p:cNvPr id="13" name="群組 11">
            <a:extLst>
              <a:ext uri="{FF2B5EF4-FFF2-40B4-BE49-F238E27FC236}">
                <a16:creationId xmlns:a16="http://schemas.microsoft.com/office/drawing/2014/main" id="{2580EBF8-C2D9-4BF5-AFC7-8493B88FFA7D}"/>
              </a:ext>
            </a:extLst>
          </p:cNvPr>
          <p:cNvGrpSpPr/>
          <p:nvPr/>
        </p:nvGrpSpPr>
        <p:grpSpPr>
          <a:xfrm>
            <a:off x="4306591" y="1595261"/>
            <a:ext cx="2851417" cy="731192"/>
            <a:chOff x="3798412" y="6111526"/>
            <a:chExt cx="2162335" cy="554490"/>
          </a:xfrm>
        </p:grpSpPr>
        <p:pic>
          <p:nvPicPr>
            <p:cNvPr id="14" name="圖片 12">
              <a:extLst>
                <a:ext uri="{FF2B5EF4-FFF2-40B4-BE49-F238E27FC236}">
                  <a16:creationId xmlns:a16="http://schemas.microsoft.com/office/drawing/2014/main" id="{9C7059EC-9924-4651-AD64-BCCB9944F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15" name="圖片 13">
              <a:extLst>
                <a:ext uri="{FF2B5EF4-FFF2-40B4-BE49-F238E27FC236}">
                  <a16:creationId xmlns:a16="http://schemas.microsoft.com/office/drawing/2014/main" id="{A23F6061-E140-415D-8263-68219AB40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16" name="圖片 14">
              <a:extLst>
                <a:ext uri="{FF2B5EF4-FFF2-40B4-BE49-F238E27FC236}">
                  <a16:creationId xmlns:a16="http://schemas.microsoft.com/office/drawing/2014/main" id="{2705375D-D857-4AF9-B29D-20F9A50CA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17" name="圖片 15">
              <a:extLst>
                <a:ext uri="{FF2B5EF4-FFF2-40B4-BE49-F238E27FC236}">
                  <a16:creationId xmlns:a16="http://schemas.microsoft.com/office/drawing/2014/main" id="{D7F40D64-409A-4D66-832F-169AAF7AD3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sp>
        <p:nvSpPr>
          <p:cNvPr id="18" name="矩形 17">
            <a:extLst>
              <a:ext uri="{FF2B5EF4-FFF2-40B4-BE49-F238E27FC236}">
                <a16:creationId xmlns:a16="http://schemas.microsoft.com/office/drawing/2014/main" id="{F101BFF0-74F3-49BB-A265-A9694D5D5770}"/>
              </a:ext>
            </a:extLst>
          </p:cNvPr>
          <p:cNvSpPr/>
          <p:nvPr/>
        </p:nvSpPr>
        <p:spPr>
          <a:xfrm>
            <a:off x="5301018" y="3488468"/>
            <a:ext cx="972909" cy="701836"/>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p:sp>
        <p:nvSpPr>
          <p:cNvPr id="19" name="文字方塊 18">
            <a:extLst>
              <a:ext uri="{FF2B5EF4-FFF2-40B4-BE49-F238E27FC236}">
                <a16:creationId xmlns:a16="http://schemas.microsoft.com/office/drawing/2014/main" id="{BD725BA0-5785-4439-8C10-58AFC3AF4E64}"/>
              </a:ext>
            </a:extLst>
          </p:cNvPr>
          <p:cNvSpPr txBox="1"/>
          <p:nvPr/>
        </p:nvSpPr>
        <p:spPr>
          <a:xfrm>
            <a:off x="1209710" y="645720"/>
            <a:ext cx="3924272" cy="646331"/>
          </a:xfrm>
          <a:prstGeom prst="rect">
            <a:avLst/>
          </a:prstGeom>
          <a:noFill/>
        </p:spPr>
        <p:txBody>
          <a:bodyPr wrap="square" rtlCol="0">
            <a:spAutoFit/>
          </a:bodyPr>
          <a:lstStyle/>
          <a:p>
            <a:pPr defTabSz="457200">
              <a:defRPr/>
            </a:pPr>
            <a:r>
              <a:rPr lang="en-US" altLang="zh-TW" sz="3600" b="1" i="1" u="sng" dirty="0">
                <a:solidFill>
                  <a:prstClr val="black"/>
                </a:solidFill>
                <a:latin typeface="Calibri" panose="020F0502020204030204"/>
                <a:ea typeface="新細明體" panose="02020500000000000000" pitchFamily="18" charset="-120"/>
              </a:rPr>
              <a:t>Algorithm</a:t>
            </a:r>
            <a:endParaRPr lang="zh-TW" altLang="en-US" sz="3600" b="1" i="1" u="sng" dirty="0">
              <a:solidFill>
                <a:prstClr val="black"/>
              </a:solidFill>
              <a:latin typeface="Calibri" panose="020F0502020204030204"/>
              <a:ea typeface="新細明體" panose="02020500000000000000" pitchFamily="18" charset="-120"/>
            </a:endParaRPr>
          </a:p>
        </p:txBody>
      </p:sp>
      <p:sp>
        <p:nvSpPr>
          <p:cNvPr id="20" name="矩形 19">
            <a:extLst>
              <a:ext uri="{FF2B5EF4-FFF2-40B4-BE49-F238E27FC236}">
                <a16:creationId xmlns:a16="http://schemas.microsoft.com/office/drawing/2014/main" id="{7B39DD52-95F6-44CB-B5DD-0CC6F296429F}"/>
              </a:ext>
            </a:extLst>
          </p:cNvPr>
          <p:cNvSpPr/>
          <p:nvPr/>
        </p:nvSpPr>
        <p:spPr>
          <a:xfrm>
            <a:off x="7613196" y="2167156"/>
            <a:ext cx="783374" cy="551357"/>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
            </a:r>
          </a:p>
        </p:txBody>
      </p:sp>
      <p:sp>
        <p:nvSpPr>
          <p:cNvPr id="21" name="文字方塊 22">
            <a:extLst>
              <a:ext uri="{FF2B5EF4-FFF2-40B4-BE49-F238E27FC236}">
                <a16:creationId xmlns:a16="http://schemas.microsoft.com/office/drawing/2014/main" id="{0B5C6056-72C6-474A-AB57-7AFA7AAFFA5B}"/>
              </a:ext>
            </a:extLst>
          </p:cNvPr>
          <p:cNvSpPr txBox="1"/>
          <p:nvPr/>
        </p:nvSpPr>
        <p:spPr>
          <a:xfrm>
            <a:off x="7443073" y="1682422"/>
            <a:ext cx="1123620" cy="461665"/>
          </a:xfrm>
          <a:prstGeom prst="rect">
            <a:avLst/>
          </a:prstGeom>
          <a:noFill/>
        </p:spPr>
        <p:txBody>
          <a:bodyPr wrap="square" rtlCol="0">
            <a:spAutoFit/>
          </a:bodyPr>
          <a:lstStyle/>
          <a:p>
            <a:pPr algn="ctr" defTabSz="457200">
              <a:defRPr/>
            </a:pPr>
            <a:r>
              <a:rPr lang="en-US" altLang="zh-TW" sz="2400" dirty="0">
                <a:solidFill>
                  <a:srgbClr val="FF0000"/>
                </a:solidFill>
                <a:latin typeface="Calibri" panose="020F0502020204030204"/>
                <a:ea typeface="新細明體" panose="02020500000000000000" pitchFamily="18" charset="-120"/>
              </a:rPr>
              <a:t>Update</a:t>
            </a:r>
            <a:endParaRPr lang="zh-TW" altLang="en-US" sz="2400" dirty="0">
              <a:solidFill>
                <a:srgbClr val="FF0000"/>
              </a:solidFill>
              <a:latin typeface="Calibri" panose="020F0502020204030204"/>
              <a:ea typeface="新細明體" panose="02020500000000000000" pitchFamily="18" charset="-120"/>
            </a:endParaRPr>
          </a:p>
        </p:txBody>
      </p:sp>
      <p:cxnSp>
        <p:nvCxnSpPr>
          <p:cNvPr id="26" name="直線單箭頭接點 28">
            <a:extLst>
              <a:ext uri="{FF2B5EF4-FFF2-40B4-BE49-F238E27FC236}">
                <a16:creationId xmlns:a16="http://schemas.microsoft.com/office/drawing/2014/main" id="{AC5E8C54-84CD-4FB8-AD0A-CD45284B6F66}"/>
              </a:ext>
            </a:extLst>
          </p:cNvPr>
          <p:cNvCxnSpPr>
            <a:cxnSpLocks/>
            <a:endCxn id="18" idx="1"/>
          </p:cNvCxnSpPr>
          <p:nvPr/>
        </p:nvCxnSpPr>
        <p:spPr>
          <a:xfrm flipV="1">
            <a:off x="4878979" y="3839386"/>
            <a:ext cx="422039" cy="11248"/>
          </a:xfrm>
          <a:prstGeom prst="straightConnector1">
            <a:avLst/>
          </a:prstGeom>
          <a:noFill/>
          <a:ln w="38100" cap="flat" cmpd="sng" algn="ctr">
            <a:solidFill>
              <a:sysClr val="windowText" lastClr="000000"/>
            </a:solidFill>
            <a:prstDash val="solid"/>
            <a:miter lim="800000"/>
            <a:tailEnd type="triangle"/>
          </a:ln>
          <a:effectLst/>
        </p:spPr>
      </p:cxnSp>
      <p:cxnSp>
        <p:nvCxnSpPr>
          <p:cNvPr id="27" name="直線單箭頭接點 33">
            <a:extLst>
              <a:ext uri="{FF2B5EF4-FFF2-40B4-BE49-F238E27FC236}">
                <a16:creationId xmlns:a16="http://schemas.microsoft.com/office/drawing/2014/main" id="{A2B7DA11-7EA3-4308-8E38-501E0EA2D8B7}"/>
              </a:ext>
            </a:extLst>
          </p:cNvPr>
          <p:cNvCxnSpPr>
            <a:cxnSpLocks/>
          </p:cNvCxnSpPr>
          <p:nvPr/>
        </p:nvCxnSpPr>
        <p:spPr>
          <a:xfrm flipH="1" flipV="1">
            <a:off x="4654997" y="3144815"/>
            <a:ext cx="1151350" cy="338448"/>
          </a:xfrm>
          <a:prstGeom prst="straightConnector1">
            <a:avLst/>
          </a:prstGeom>
          <a:noFill/>
          <a:ln w="38100" cap="flat" cmpd="sng" algn="ctr">
            <a:solidFill>
              <a:sysClr val="windowText" lastClr="000000"/>
            </a:solidFill>
            <a:prstDash val="solid"/>
            <a:miter lim="800000"/>
            <a:tailEnd type="triangle"/>
          </a:ln>
          <a:effectLst/>
        </p:spPr>
      </p:cxnSp>
      <p:cxnSp>
        <p:nvCxnSpPr>
          <p:cNvPr id="28" name="直線單箭頭接點 34">
            <a:extLst>
              <a:ext uri="{FF2B5EF4-FFF2-40B4-BE49-F238E27FC236}">
                <a16:creationId xmlns:a16="http://schemas.microsoft.com/office/drawing/2014/main" id="{EE84E930-62FE-49DD-BC91-EAB27DDB4AE5}"/>
              </a:ext>
            </a:extLst>
          </p:cNvPr>
          <p:cNvCxnSpPr>
            <a:cxnSpLocks/>
            <a:stCxn id="18" idx="0"/>
          </p:cNvCxnSpPr>
          <p:nvPr/>
        </p:nvCxnSpPr>
        <p:spPr>
          <a:xfrm flipH="1" flipV="1">
            <a:off x="5431506" y="3103058"/>
            <a:ext cx="355967" cy="385410"/>
          </a:xfrm>
          <a:prstGeom prst="straightConnector1">
            <a:avLst/>
          </a:prstGeom>
          <a:noFill/>
          <a:ln w="38100" cap="flat" cmpd="sng" algn="ctr">
            <a:solidFill>
              <a:sysClr val="windowText" lastClr="000000"/>
            </a:solidFill>
            <a:prstDash val="solid"/>
            <a:miter lim="800000"/>
            <a:tailEnd type="triangle"/>
          </a:ln>
          <a:effectLst/>
        </p:spPr>
      </p:cxnSp>
      <p:cxnSp>
        <p:nvCxnSpPr>
          <p:cNvPr id="29" name="直線單箭頭接點 35">
            <a:extLst>
              <a:ext uri="{FF2B5EF4-FFF2-40B4-BE49-F238E27FC236}">
                <a16:creationId xmlns:a16="http://schemas.microsoft.com/office/drawing/2014/main" id="{34AA6A31-C7E7-441B-9A2A-DD6475540511}"/>
              </a:ext>
            </a:extLst>
          </p:cNvPr>
          <p:cNvCxnSpPr>
            <a:cxnSpLocks/>
            <a:stCxn id="18" idx="0"/>
          </p:cNvCxnSpPr>
          <p:nvPr/>
        </p:nvCxnSpPr>
        <p:spPr>
          <a:xfrm flipV="1">
            <a:off x="5787473" y="3103058"/>
            <a:ext cx="300744" cy="385410"/>
          </a:xfrm>
          <a:prstGeom prst="straightConnector1">
            <a:avLst/>
          </a:prstGeom>
          <a:noFill/>
          <a:ln w="38100" cap="flat" cmpd="sng" algn="ctr">
            <a:solidFill>
              <a:sysClr val="windowText" lastClr="000000"/>
            </a:solidFill>
            <a:prstDash val="solid"/>
            <a:miter lim="800000"/>
            <a:tailEnd type="triangle"/>
          </a:ln>
          <a:effectLst/>
        </p:spPr>
      </p:cxnSp>
      <p:cxnSp>
        <p:nvCxnSpPr>
          <p:cNvPr id="30" name="直線單箭頭接點 38">
            <a:extLst>
              <a:ext uri="{FF2B5EF4-FFF2-40B4-BE49-F238E27FC236}">
                <a16:creationId xmlns:a16="http://schemas.microsoft.com/office/drawing/2014/main" id="{41EFA0D6-58A8-4807-B41A-309DF0A0E780}"/>
              </a:ext>
            </a:extLst>
          </p:cNvPr>
          <p:cNvCxnSpPr>
            <a:cxnSpLocks/>
            <a:stCxn id="18" idx="0"/>
          </p:cNvCxnSpPr>
          <p:nvPr/>
        </p:nvCxnSpPr>
        <p:spPr>
          <a:xfrm flipV="1">
            <a:off x="5787473" y="3163923"/>
            <a:ext cx="996493" cy="324545"/>
          </a:xfrm>
          <a:prstGeom prst="straightConnector1">
            <a:avLst/>
          </a:prstGeom>
          <a:noFill/>
          <a:ln w="38100" cap="flat" cmpd="sng" algn="ctr">
            <a:solidFill>
              <a:sysClr val="windowText" lastClr="000000"/>
            </a:solidFill>
            <a:prstDash val="solid"/>
            <a:miter lim="800000"/>
            <a:tailEnd type="triangle"/>
          </a:ln>
          <a:effectLst/>
        </p:spPr>
      </p:cxnSp>
      <p:sp>
        <p:nvSpPr>
          <p:cNvPr id="31" name="矩形 30">
            <a:extLst>
              <a:ext uri="{FF2B5EF4-FFF2-40B4-BE49-F238E27FC236}">
                <a16:creationId xmlns:a16="http://schemas.microsoft.com/office/drawing/2014/main" id="{180CEE33-EA9A-4E34-A518-EB1267FF5089}"/>
              </a:ext>
            </a:extLst>
          </p:cNvPr>
          <p:cNvSpPr/>
          <p:nvPr/>
        </p:nvSpPr>
        <p:spPr>
          <a:xfrm>
            <a:off x="6789763" y="1891919"/>
            <a:ext cx="362512" cy="434451"/>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矩形 31">
            <a:extLst>
              <a:ext uri="{FF2B5EF4-FFF2-40B4-BE49-F238E27FC236}">
                <a16:creationId xmlns:a16="http://schemas.microsoft.com/office/drawing/2014/main" id="{F3562AB9-6E41-4410-A1C4-CF5AC1C17F70}"/>
              </a:ext>
            </a:extLst>
          </p:cNvPr>
          <p:cNvSpPr/>
          <p:nvPr/>
        </p:nvSpPr>
        <p:spPr>
          <a:xfrm>
            <a:off x="6121327" y="1891919"/>
            <a:ext cx="362512" cy="434451"/>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BFCCBB21-DC44-4C99-9E81-5800B1D97F70}"/>
              </a:ext>
            </a:extLst>
          </p:cNvPr>
          <p:cNvSpPr/>
          <p:nvPr/>
        </p:nvSpPr>
        <p:spPr>
          <a:xfrm>
            <a:off x="5389611" y="1891919"/>
            <a:ext cx="362512" cy="434451"/>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ECBAA890-64F8-4EF5-B6F2-381652F955B4}"/>
              </a:ext>
            </a:extLst>
          </p:cNvPr>
          <p:cNvSpPr/>
          <p:nvPr/>
        </p:nvSpPr>
        <p:spPr>
          <a:xfrm>
            <a:off x="4688107" y="1891919"/>
            <a:ext cx="362512" cy="434451"/>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49" name="圖片 57">
            <a:extLst>
              <a:ext uri="{FF2B5EF4-FFF2-40B4-BE49-F238E27FC236}">
                <a16:creationId xmlns:a16="http://schemas.microsoft.com/office/drawing/2014/main" id="{974AA9BD-F653-40EF-9615-BF696BE58401}"/>
              </a:ext>
            </a:extLst>
          </p:cNvPr>
          <p:cNvPicPr>
            <a:picLocks noChangeAspect="1"/>
          </p:cNvPicPr>
          <p:nvPr/>
        </p:nvPicPr>
        <p:blipFill>
          <a:blip r:embed="rId7"/>
          <a:stretch>
            <a:fillRect/>
          </a:stretch>
        </p:blipFill>
        <p:spPr>
          <a:xfrm>
            <a:off x="4386614" y="2436022"/>
            <a:ext cx="2801716" cy="697569"/>
          </a:xfrm>
          <a:prstGeom prst="rect">
            <a:avLst/>
          </a:prstGeom>
        </p:spPr>
      </p:pic>
      <p:sp>
        <p:nvSpPr>
          <p:cNvPr id="50" name="矩形 49">
            <a:extLst>
              <a:ext uri="{FF2B5EF4-FFF2-40B4-BE49-F238E27FC236}">
                <a16:creationId xmlns:a16="http://schemas.microsoft.com/office/drawing/2014/main" id="{5D106981-5666-48B3-9FBC-61F946C67418}"/>
              </a:ext>
            </a:extLst>
          </p:cNvPr>
          <p:cNvSpPr/>
          <p:nvPr/>
        </p:nvSpPr>
        <p:spPr>
          <a:xfrm>
            <a:off x="6796275" y="2706742"/>
            <a:ext cx="362512" cy="4344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0</a:t>
            </a:r>
            <a:endParaRPr kumimoji="0" lang="zh-TW" altLang="en-US" sz="24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1" name="矩形 50">
            <a:extLst>
              <a:ext uri="{FF2B5EF4-FFF2-40B4-BE49-F238E27FC236}">
                <a16:creationId xmlns:a16="http://schemas.microsoft.com/office/drawing/2014/main" id="{34C508A9-891E-4E22-9B72-C9F5FE1F874E}"/>
              </a:ext>
            </a:extLst>
          </p:cNvPr>
          <p:cNvSpPr/>
          <p:nvPr/>
        </p:nvSpPr>
        <p:spPr>
          <a:xfrm>
            <a:off x="6127839" y="2706742"/>
            <a:ext cx="362512" cy="4344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0</a:t>
            </a:r>
            <a:endParaRPr kumimoji="0" lang="zh-TW" altLang="en-US" sz="24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矩形 51">
            <a:extLst>
              <a:ext uri="{FF2B5EF4-FFF2-40B4-BE49-F238E27FC236}">
                <a16:creationId xmlns:a16="http://schemas.microsoft.com/office/drawing/2014/main" id="{607D1B72-79BF-4302-9FAF-BF82A9E0F16F}"/>
              </a:ext>
            </a:extLst>
          </p:cNvPr>
          <p:cNvSpPr/>
          <p:nvPr/>
        </p:nvSpPr>
        <p:spPr>
          <a:xfrm>
            <a:off x="5396123" y="2706742"/>
            <a:ext cx="362512" cy="4344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0</a:t>
            </a:r>
            <a:endParaRPr kumimoji="0" lang="zh-TW" altLang="en-US" sz="24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矩形 52">
            <a:extLst>
              <a:ext uri="{FF2B5EF4-FFF2-40B4-BE49-F238E27FC236}">
                <a16:creationId xmlns:a16="http://schemas.microsoft.com/office/drawing/2014/main" id="{B89C81FA-4169-4946-8CF7-7958BAD674B0}"/>
              </a:ext>
            </a:extLst>
          </p:cNvPr>
          <p:cNvSpPr/>
          <p:nvPr/>
        </p:nvSpPr>
        <p:spPr>
          <a:xfrm>
            <a:off x="4694619" y="2706742"/>
            <a:ext cx="362512" cy="4344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0</a:t>
            </a:r>
            <a:endParaRPr kumimoji="0" lang="zh-TW" altLang="en-US" sz="24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矩形 54">
            <a:extLst>
              <a:ext uri="{FF2B5EF4-FFF2-40B4-BE49-F238E27FC236}">
                <a16:creationId xmlns:a16="http://schemas.microsoft.com/office/drawing/2014/main" id="{A06BA1AF-2C48-4237-A1A2-AC64F9C80834}"/>
              </a:ext>
            </a:extLst>
          </p:cNvPr>
          <p:cNvSpPr/>
          <p:nvPr/>
        </p:nvSpPr>
        <p:spPr>
          <a:xfrm>
            <a:off x="2035661" y="1455234"/>
            <a:ext cx="6947325" cy="3222309"/>
          </a:xfrm>
          <a:prstGeom prst="rect">
            <a:avLst/>
          </a:prstGeom>
          <a:noFill/>
          <a:ln w="3810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6" name="直線單箭頭接點 69">
            <a:extLst>
              <a:ext uri="{FF2B5EF4-FFF2-40B4-BE49-F238E27FC236}">
                <a16:creationId xmlns:a16="http://schemas.microsoft.com/office/drawing/2014/main" id="{7EA6B22D-DE25-42EA-92C6-15B5B5EF757B}"/>
              </a:ext>
            </a:extLst>
          </p:cNvPr>
          <p:cNvCxnSpPr>
            <a:cxnSpLocks/>
          </p:cNvCxnSpPr>
          <p:nvPr/>
        </p:nvCxnSpPr>
        <p:spPr>
          <a:xfrm flipH="1">
            <a:off x="7478360" y="2718513"/>
            <a:ext cx="526523" cy="2296709"/>
          </a:xfrm>
          <a:prstGeom prst="straightConnector1">
            <a:avLst/>
          </a:prstGeom>
          <a:noFill/>
          <a:ln w="38100" cap="flat" cmpd="sng" algn="ctr">
            <a:solidFill>
              <a:srgbClr val="FF0000"/>
            </a:solidFill>
            <a:prstDash val="solid"/>
            <a:miter lim="800000"/>
            <a:tailEnd type="triangle"/>
          </a:ln>
          <a:effectLst/>
        </p:spPr>
      </p:cxnSp>
      <p:sp>
        <p:nvSpPr>
          <p:cNvPr id="57" name="矩形 56">
            <a:extLst>
              <a:ext uri="{FF2B5EF4-FFF2-40B4-BE49-F238E27FC236}">
                <a16:creationId xmlns:a16="http://schemas.microsoft.com/office/drawing/2014/main" id="{B5353854-F7C4-483B-86FD-E4944C737ACD}"/>
              </a:ext>
            </a:extLst>
          </p:cNvPr>
          <p:cNvSpPr/>
          <p:nvPr/>
        </p:nvSpPr>
        <p:spPr>
          <a:xfrm rot="5400000">
            <a:off x="3063916" y="3651922"/>
            <a:ext cx="905437" cy="29882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矩形 57">
            <a:extLst>
              <a:ext uri="{FF2B5EF4-FFF2-40B4-BE49-F238E27FC236}">
                <a16:creationId xmlns:a16="http://schemas.microsoft.com/office/drawing/2014/main" id="{62A44FC5-00DD-4826-920A-46C8D6865F48}"/>
              </a:ext>
            </a:extLst>
          </p:cNvPr>
          <p:cNvSpPr/>
          <p:nvPr/>
        </p:nvSpPr>
        <p:spPr>
          <a:xfrm rot="5400000">
            <a:off x="3448353" y="3651922"/>
            <a:ext cx="905437" cy="29882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9" name="矩形 58">
            <a:extLst>
              <a:ext uri="{FF2B5EF4-FFF2-40B4-BE49-F238E27FC236}">
                <a16:creationId xmlns:a16="http://schemas.microsoft.com/office/drawing/2014/main" id="{B943BFC6-6BD6-4B78-98C2-77BEAFB578B5}"/>
              </a:ext>
            </a:extLst>
          </p:cNvPr>
          <p:cNvSpPr/>
          <p:nvPr/>
        </p:nvSpPr>
        <p:spPr>
          <a:xfrm rot="5400000">
            <a:off x="3832790" y="3651922"/>
            <a:ext cx="905437" cy="298820"/>
          </a:xfrm>
          <a:prstGeom prst="rect">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矩形 59">
            <a:extLst>
              <a:ext uri="{FF2B5EF4-FFF2-40B4-BE49-F238E27FC236}">
                <a16:creationId xmlns:a16="http://schemas.microsoft.com/office/drawing/2014/main" id="{ECD65124-7BF9-40E7-AA49-0E0B17D69B8F}"/>
              </a:ext>
            </a:extLst>
          </p:cNvPr>
          <p:cNvSpPr/>
          <p:nvPr/>
        </p:nvSpPr>
        <p:spPr>
          <a:xfrm rot="5400000">
            <a:off x="4217226" y="3651922"/>
            <a:ext cx="905437" cy="298820"/>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5" name="文字方塊 70">
            <a:extLst>
              <a:ext uri="{FF2B5EF4-FFF2-40B4-BE49-F238E27FC236}">
                <a16:creationId xmlns:a16="http://schemas.microsoft.com/office/drawing/2014/main" id="{75D1FC0B-AF34-42FA-8966-D5EE2C40B9F0}"/>
              </a:ext>
            </a:extLst>
          </p:cNvPr>
          <p:cNvSpPr txBox="1"/>
          <p:nvPr/>
        </p:nvSpPr>
        <p:spPr>
          <a:xfrm>
            <a:off x="5770122" y="3537937"/>
            <a:ext cx="1517650" cy="523220"/>
          </a:xfrm>
          <a:prstGeom prst="rect">
            <a:avLst/>
          </a:prstGeom>
          <a:noFill/>
        </p:spPr>
        <p:txBody>
          <a:bodyPr wrap="square" rtlCol="0">
            <a:spAutoFit/>
          </a:bodyPr>
          <a:lstStyle/>
          <a:p>
            <a:pPr algn="ctr" defTabSz="457200">
              <a:defRPr/>
            </a:pPr>
            <a:r>
              <a:rPr lang="en-US" altLang="zh-TW" sz="2800" dirty="0">
                <a:solidFill>
                  <a:srgbClr val="FF0000"/>
                </a:solidFill>
                <a:latin typeface="Calibri" panose="020F0502020204030204"/>
                <a:ea typeface="新細明體" panose="02020500000000000000" pitchFamily="18" charset="-120"/>
              </a:rPr>
              <a:t>fix</a:t>
            </a:r>
            <a:endParaRPr lang="zh-TW" altLang="en-US" sz="2800" dirty="0">
              <a:solidFill>
                <a:srgbClr val="FF0000"/>
              </a:solidFill>
              <a:latin typeface="Calibri" panose="020F0502020204030204"/>
              <a:ea typeface="新細明體" panose="02020500000000000000" pitchFamily="18" charset="-120"/>
            </a:endParaRPr>
          </a:p>
        </p:txBody>
      </p:sp>
      <p:sp>
        <p:nvSpPr>
          <p:cNvPr id="67" name="页脚占位符 3">
            <a:extLst>
              <a:ext uri="{FF2B5EF4-FFF2-40B4-BE49-F238E27FC236}">
                <a16:creationId xmlns:a16="http://schemas.microsoft.com/office/drawing/2014/main" id="{2F4057B9-0F33-4A07-93EA-C908349F3B95}"/>
              </a:ext>
            </a:extLst>
          </p:cNvPr>
          <p:cNvSpPr txBox="1">
            <a:spLocks/>
          </p:cNvSpPr>
          <p:nvPr/>
        </p:nvSpPr>
        <p:spPr bwMode="auto">
          <a:xfrm>
            <a:off x="2783742" y="6521450"/>
            <a:ext cx="389653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marL="0" algn="ctr" defTabSz="914400" rtl="0" eaLnBrk="0" latinLnBrk="0" hangingPunct="0">
              <a:spcBef>
                <a:spcPct val="20000"/>
              </a:spcBef>
              <a:buClrTx/>
              <a:buFontTx/>
              <a:buNone/>
              <a:defRPr kumimoji="1" sz="1400" kern="1200">
                <a:solidFill>
                  <a:schemeClr val="accent6"/>
                </a:solidFill>
                <a:latin typeface="楷体" panose="02010609060101010101" pitchFamily="49" charset="-122"/>
                <a:ea typeface="楷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Aft>
                <a:spcPct val="0"/>
              </a:spcAft>
              <a:defRPr/>
            </a:pPr>
            <a:r>
              <a:rPr lang="en-US" altLang="zh-CN">
                <a:solidFill>
                  <a:srgbClr val="2D2D8A"/>
                </a:solidFill>
                <a:latin typeface="微软雅黑" panose="020B0503020204020204" pitchFamily="34" charset="-122"/>
                <a:ea typeface="微软雅黑" panose="020B0503020204020204" pitchFamily="34" charset="-122"/>
              </a:rPr>
              <a:t>Introduction to Artificial Intelligence</a:t>
            </a:r>
            <a:endParaRPr lang="en-US" altLang="zh-CN" dirty="0">
              <a:solidFill>
                <a:srgbClr val="2D2D8A"/>
              </a:solidFill>
              <a:latin typeface="微软雅黑" panose="020B0503020204020204" pitchFamily="34" charset="-122"/>
              <a:ea typeface="微软雅黑" panose="020B0503020204020204" pitchFamily="34" charset="-122"/>
            </a:endParaRPr>
          </a:p>
        </p:txBody>
      </p:sp>
      <p:sp>
        <p:nvSpPr>
          <p:cNvPr id="68" name="灯片编号占位符 4">
            <a:extLst>
              <a:ext uri="{FF2B5EF4-FFF2-40B4-BE49-F238E27FC236}">
                <a16:creationId xmlns:a16="http://schemas.microsoft.com/office/drawing/2014/main" id="{2DFC0C23-8BED-475B-8AF5-2901BFD47431}"/>
              </a:ext>
            </a:extLst>
          </p:cNvPr>
          <p:cNvSpPr txBox="1">
            <a:spLocks/>
          </p:cNvSpPr>
          <p:nvPr/>
        </p:nvSpPr>
        <p:spPr bwMode="auto">
          <a:xfrm>
            <a:off x="7848600" y="6413500"/>
            <a:ext cx="1008063"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marL="0" algn="r" defTabSz="914400" rtl="0" eaLnBrk="0" latinLnBrk="0" hangingPunct="0">
              <a:spcBef>
                <a:spcPct val="20000"/>
              </a:spcBef>
              <a:buClrTx/>
              <a:buFontTx/>
              <a:buNone/>
              <a:defRPr kumimoji="1" sz="1200" kern="1200">
                <a:solidFill>
                  <a:schemeClr val="tx1"/>
                </a:solidFill>
                <a:latin typeface="Arial" panose="020B0604020202020204" pitchFamily="34" charset="0"/>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Aft>
                <a:spcPct val="0"/>
              </a:spcAft>
              <a:defRPr/>
            </a:pPr>
            <a:fld id="{29FEDE01-F568-4761-9B63-A0C8097E3DEC}" type="slidenum">
              <a:rPr lang="en-US" altLang="zh-CN" smtClean="0">
                <a:solidFill>
                  <a:srgbClr val="000000"/>
                </a:solidFill>
                <a:latin typeface="微软雅黑" panose="020B0503020204020204" pitchFamily="34" charset="-122"/>
                <a:ea typeface="微软雅黑" panose="020B0503020204020204" pitchFamily="34" charset="-122"/>
              </a:rPr>
              <a:pPr fontAlgn="base">
                <a:spcAft>
                  <a:spcPct val="0"/>
                </a:spcAft>
                <a:defRPr/>
              </a:pPr>
              <a:t>71</a:t>
            </a:fld>
            <a:endParaRPr lang="en-US" altLang="zh-CN">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8664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2" grpId="0" animBg="1"/>
      <p:bldP spid="23" grpId="0" animBg="1"/>
      <p:bldP spid="24" grpId="0" animBg="1"/>
      <p:bldP spid="25" grpId="0" animBg="1"/>
      <p:bldP spid="36" grpId="0" animBg="1"/>
      <p:bldP spid="37" grpId="0" animBg="1"/>
      <p:bldP spid="38" grpId="0" animBg="1"/>
      <p:bldP spid="43" grpId="0"/>
      <p:bldP spid="44" grpId="0"/>
      <p:bldP spid="54" grpId="0" animBg="1"/>
      <p:bldP spid="61" grpId="0" animBg="1"/>
      <p:bldP spid="62" grpId="0" animBg="1"/>
      <p:bldP spid="63" grpId="0" animBg="1"/>
      <p:bldP spid="64" grpId="0" animBg="1"/>
      <p:bldP spid="10" grpId="0" animBg="1"/>
      <p:bldP spid="11" grpId="0"/>
      <p:bldP spid="12" grpId="0"/>
      <p:bldP spid="18" grpId="0" animBg="1"/>
      <p:bldP spid="20" grpId="0" animBg="1"/>
      <p:bldP spid="21" grpId="0"/>
      <p:bldP spid="31" grpId="0" animBg="1"/>
      <p:bldP spid="32" grpId="0" animBg="1"/>
      <p:bldP spid="33" grpId="0" animBg="1"/>
      <p:bldP spid="34" grpId="0" animBg="1"/>
      <p:bldP spid="50" grpId="0" animBg="1"/>
      <p:bldP spid="51" grpId="0" animBg="1"/>
      <p:bldP spid="52" grpId="0" animBg="1"/>
      <p:bldP spid="53" grpId="0" animBg="1"/>
      <p:bldP spid="55" grpId="0" animBg="1"/>
      <p:bldP spid="57" grpId="0" animBg="1"/>
      <p:bldP spid="58" grpId="0" animBg="1"/>
      <p:bldP spid="59" grpId="0" animBg="1"/>
      <p:bldP spid="60" grpId="0" animBg="1"/>
      <p:bldP spid="6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90040B87-E7AF-4965-970E-09C3EF52D95E}"/>
              </a:ext>
            </a:extLst>
          </p:cNvPr>
          <p:cNvSpPr txBox="1">
            <a:spLocks/>
          </p:cNvSpPr>
          <p:nvPr/>
        </p:nvSpPr>
        <p:spPr>
          <a:xfrm>
            <a:off x="1169339" y="34127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Anime Face Generation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文字方塊 6">
            <a:extLst>
              <a:ext uri="{FF2B5EF4-FFF2-40B4-BE49-F238E27FC236}">
                <a16:creationId xmlns:a16="http://schemas.microsoft.com/office/drawing/2014/main" id="{753E921F-281D-41A5-A99D-A9FEC309AA0A}"/>
              </a:ext>
            </a:extLst>
          </p:cNvPr>
          <p:cNvSpPr txBox="1"/>
          <p:nvPr/>
        </p:nvSpPr>
        <p:spPr>
          <a:xfrm>
            <a:off x="720000" y="5810400"/>
            <a:ext cx="1674132" cy="369332"/>
          </a:xfrm>
          <a:prstGeom prst="rect">
            <a:avLst/>
          </a:prstGeom>
          <a:noFill/>
        </p:spPr>
        <p:txBody>
          <a:bodyPr wrap="square" rtlCol="0">
            <a:spAutoFit/>
          </a:bodyPr>
          <a:lstStyle/>
          <a:p>
            <a:pPr algn="ctr" defTabSz="457200">
              <a:defRPr/>
            </a:pPr>
            <a:r>
              <a:rPr lang="en-US" altLang="zh-TW" dirty="0">
                <a:solidFill>
                  <a:prstClr val="black"/>
                </a:solidFill>
                <a:latin typeface="Calibri" panose="020F0502020204030204"/>
                <a:ea typeface="新細明體" panose="02020500000000000000" pitchFamily="18" charset="-120"/>
              </a:rPr>
              <a:t>100 updates</a:t>
            </a:r>
            <a:endParaRPr lang="zh-TW" altLang="en-US" dirty="0">
              <a:solidFill>
                <a:prstClr val="black"/>
              </a:solidFill>
              <a:latin typeface="Calibri" panose="020F0502020204030204"/>
              <a:ea typeface="新細明體" panose="02020500000000000000" pitchFamily="18" charset="-120"/>
            </a:endParaRPr>
          </a:p>
        </p:txBody>
      </p:sp>
      <p:pic>
        <p:nvPicPr>
          <p:cNvPr id="8" name="內容版面配置區 5">
            <a:extLst>
              <a:ext uri="{FF2B5EF4-FFF2-40B4-BE49-F238E27FC236}">
                <a16:creationId xmlns:a16="http://schemas.microsoft.com/office/drawing/2014/main" id="{973D3203-794A-4837-B7E3-65541D7CF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857" y="1404000"/>
            <a:ext cx="4775200" cy="4775200"/>
          </a:xfrm>
          <a:prstGeom prst="rect">
            <a:avLst/>
          </a:prstGeom>
        </p:spPr>
      </p:pic>
    </p:spTree>
    <p:extLst>
      <p:ext uri="{BB962C8B-B14F-4D97-AF65-F5344CB8AC3E}">
        <p14:creationId xmlns:p14="http://schemas.microsoft.com/office/powerpoint/2010/main" val="3514337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8CDF9971-2C00-4E91-825C-1AC4B9782262}"/>
              </a:ext>
            </a:extLst>
          </p:cNvPr>
          <p:cNvSpPr txBox="1">
            <a:spLocks/>
          </p:cNvSpPr>
          <p:nvPr/>
        </p:nvSpPr>
        <p:spPr>
          <a:xfrm>
            <a:off x="1129582"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a:ln>
                  <a:noFill/>
                </a:ln>
                <a:solidFill>
                  <a:sysClr val="windowText" lastClr="000000"/>
                </a:solidFill>
                <a:effectLst/>
                <a:uLnTx/>
                <a:uFillTx/>
                <a:latin typeface="Calibri Light" panose="020F0302020204030204"/>
                <a:ea typeface="新細明體" panose="02020500000000000000" pitchFamily="18" charset="-120"/>
                <a:cs typeface="+mj-cs"/>
              </a:rPr>
              <a:t>Anime Face Generation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文字方塊 6">
            <a:extLst>
              <a:ext uri="{FF2B5EF4-FFF2-40B4-BE49-F238E27FC236}">
                <a16:creationId xmlns:a16="http://schemas.microsoft.com/office/drawing/2014/main" id="{BDCEEEF0-35B0-4AA3-8089-3205DF5FA791}"/>
              </a:ext>
            </a:extLst>
          </p:cNvPr>
          <p:cNvSpPr txBox="1"/>
          <p:nvPr/>
        </p:nvSpPr>
        <p:spPr>
          <a:xfrm>
            <a:off x="879022" y="5810400"/>
            <a:ext cx="1674132" cy="369332"/>
          </a:xfrm>
          <a:prstGeom prst="rect">
            <a:avLst/>
          </a:prstGeom>
          <a:noFill/>
        </p:spPr>
        <p:txBody>
          <a:bodyPr wrap="square" rtlCol="0">
            <a:spAutoFit/>
          </a:bodyPr>
          <a:lstStyle/>
          <a:p>
            <a:pPr algn="ctr" defTabSz="457200">
              <a:defRPr/>
            </a:pPr>
            <a:r>
              <a:rPr lang="en-US" altLang="zh-TW" dirty="0">
                <a:solidFill>
                  <a:prstClr val="black"/>
                </a:solidFill>
                <a:latin typeface="Calibri" panose="020F0502020204030204"/>
                <a:ea typeface="新細明體" panose="02020500000000000000" pitchFamily="18" charset="-120"/>
              </a:rPr>
              <a:t>1000 updates</a:t>
            </a:r>
            <a:endParaRPr lang="zh-TW" altLang="en-US" dirty="0">
              <a:solidFill>
                <a:prstClr val="black"/>
              </a:solidFill>
              <a:latin typeface="Calibri" panose="020F0502020204030204"/>
              <a:ea typeface="新細明體" panose="02020500000000000000" pitchFamily="18" charset="-120"/>
            </a:endParaRPr>
          </a:p>
        </p:txBody>
      </p:sp>
      <p:pic>
        <p:nvPicPr>
          <p:cNvPr id="8" name="內容版面配置區 8">
            <a:extLst>
              <a:ext uri="{FF2B5EF4-FFF2-40B4-BE49-F238E27FC236}">
                <a16:creationId xmlns:a16="http://schemas.microsoft.com/office/drawing/2014/main" id="{5BB804E3-BE06-4321-BC9B-7116A2530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366" y="1406132"/>
            <a:ext cx="4773600" cy="4773600"/>
          </a:xfrm>
          <a:prstGeom prst="rect">
            <a:avLst/>
          </a:prstGeom>
        </p:spPr>
      </p:pic>
    </p:spTree>
    <p:extLst>
      <p:ext uri="{BB962C8B-B14F-4D97-AF65-F5344CB8AC3E}">
        <p14:creationId xmlns:p14="http://schemas.microsoft.com/office/powerpoint/2010/main" val="13926866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0E222266-CB33-4B0D-89B2-7F2641431591}"/>
              </a:ext>
            </a:extLst>
          </p:cNvPr>
          <p:cNvSpPr txBox="1">
            <a:spLocks/>
          </p:cNvSpPr>
          <p:nvPr/>
        </p:nvSpPr>
        <p:spPr>
          <a:xfrm>
            <a:off x="1193192" y="39736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Anime Face Generation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文字方塊 6">
            <a:extLst>
              <a:ext uri="{FF2B5EF4-FFF2-40B4-BE49-F238E27FC236}">
                <a16:creationId xmlns:a16="http://schemas.microsoft.com/office/drawing/2014/main" id="{E6F3DB5C-EB10-462B-8A4F-6F7008CC7F6E}"/>
              </a:ext>
            </a:extLst>
          </p:cNvPr>
          <p:cNvSpPr txBox="1"/>
          <p:nvPr/>
        </p:nvSpPr>
        <p:spPr>
          <a:xfrm>
            <a:off x="720000" y="5810400"/>
            <a:ext cx="1674132" cy="369332"/>
          </a:xfrm>
          <a:prstGeom prst="rect">
            <a:avLst/>
          </a:prstGeom>
          <a:noFill/>
        </p:spPr>
        <p:txBody>
          <a:bodyPr wrap="square" rtlCol="0">
            <a:spAutoFit/>
          </a:bodyPr>
          <a:lstStyle/>
          <a:p>
            <a:pPr algn="ctr" defTabSz="457200">
              <a:defRPr/>
            </a:pPr>
            <a:r>
              <a:rPr lang="en-US" altLang="zh-TW" dirty="0">
                <a:solidFill>
                  <a:prstClr val="black"/>
                </a:solidFill>
                <a:latin typeface="Calibri" panose="020F0502020204030204"/>
                <a:ea typeface="新細明體" panose="02020500000000000000" pitchFamily="18" charset="-120"/>
              </a:rPr>
              <a:t>2000 updates</a:t>
            </a:r>
            <a:endParaRPr lang="zh-TW" altLang="en-US" dirty="0">
              <a:solidFill>
                <a:prstClr val="black"/>
              </a:solidFill>
              <a:latin typeface="Calibri" panose="020F0502020204030204"/>
              <a:ea typeface="新細明體" panose="02020500000000000000" pitchFamily="18" charset="-120"/>
            </a:endParaRPr>
          </a:p>
        </p:txBody>
      </p:sp>
      <p:pic>
        <p:nvPicPr>
          <p:cNvPr id="8" name="內容版面配置區 12">
            <a:extLst>
              <a:ext uri="{FF2B5EF4-FFF2-40B4-BE49-F238E27FC236}">
                <a16:creationId xmlns:a16="http://schemas.microsoft.com/office/drawing/2014/main" id="{6186A394-6A23-40B0-BE25-8F3EC388C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99" y="1403999"/>
            <a:ext cx="4773600" cy="4773600"/>
          </a:xfrm>
          <a:prstGeom prst="rect">
            <a:avLst/>
          </a:prstGeom>
        </p:spPr>
      </p:pic>
    </p:spTree>
    <p:extLst>
      <p:ext uri="{BB962C8B-B14F-4D97-AF65-F5344CB8AC3E}">
        <p14:creationId xmlns:p14="http://schemas.microsoft.com/office/powerpoint/2010/main" val="334468407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1D298E10-8BA7-47A2-A962-9F8D2137ABC8}"/>
              </a:ext>
            </a:extLst>
          </p:cNvPr>
          <p:cNvSpPr txBox="1">
            <a:spLocks/>
          </p:cNvSpPr>
          <p:nvPr/>
        </p:nvSpPr>
        <p:spPr>
          <a:xfrm>
            <a:off x="1185242" y="30151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Anime Face Generation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文字方塊 6">
            <a:extLst>
              <a:ext uri="{FF2B5EF4-FFF2-40B4-BE49-F238E27FC236}">
                <a16:creationId xmlns:a16="http://schemas.microsoft.com/office/drawing/2014/main" id="{AA3B3F31-FD1A-4900-8684-AEC798F05F81}"/>
              </a:ext>
            </a:extLst>
          </p:cNvPr>
          <p:cNvSpPr txBox="1"/>
          <p:nvPr/>
        </p:nvSpPr>
        <p:spPr>
          <a:xfrm>
            <a:off x="720000" y="5810400"/>
            <a:ext cx="1674132" cy="369332"/>
          </a:xfrm>
          <a:prstGeom prst="rect">
            <a:avLst/>
          </a:prstGeom>
          <a:noFill/>
        </p:spPr>
        <p:txBody>
          <a:bodyPr wrap="square" rtlCol="0">
            <a:spAutoFit/>
          </a:bodyPr>
          <a:lstStyle/>
          <a:p>
            <a:pPr algn="ctr" defTabSz="457200">
              <a:defRPr/>
            </a:pPr>
            <a:r>
              <a:rPr lang="en-US" altLang="zh-TW" dirty="0">
                <a:solidFill>
                  <a:prstClr val="black"/>
                </a:solidFill>
                <a:latin typeface="Calibri" panose="020F0502020204030204"/>
                <a:ea typeface="新細明體" panose="02020500000000000000" pitchFamily="18" charset="-120"/>
              </a:rPr>
              <a:t>5000 updates</a:t>
            </a:r>
            <a:endParaRPr lang="zh-TW" altLang="en-US" dirty="0">
              <a:solidFill>
                <a:prstClr val="black"/>
              </a:solidFill>
              <a:latin typeface="Calibri" panose="020F0502020204030204"/>
              <a:ea typeface="新細明體" panose="02020500000000000000" pitchFamily="18" charset="-120"/>
            </a:endParaRPr>
          </a:p>
        </p:txBody>
      </p:sp>
      <p:pic>
        <p:nvPicPr>
          <p:cNvPr id="8" name="內容版面配置區 7">
            <a:extLst>
              <a:ext uri="{FF2B5EF4-FFF2-40B4-BE49-F238E27FC236}">
                <a16:creationId xmlns:a16="http://schemas.microsoft.com/office/drawing/2014/main" id="{985D2B3E-B4F8-4949-8FDA-99CB41BC5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99" y="1403235"/>
            <a:ext cx="4773600" cy="4773600"/>
          </a:xfrm>
          <a:prstGeom prst="rect">
            <a:avLst/>
          </a:prstGeom>
        </p:spPr>
      </p:pic>
    </p:spTree>
    <p:extLst>
      <p:ext uri="{BB962C8B-B14F-4D97-AF65-F5344CB8AC3E}">
        <p14:creationId xmlns:p14="http://schemas.microsoft.com/office/powerpoint/2010/main" val="422880144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標題 1">
            <a:extLst>
              <a:ext uri="{FF2B5EF4-FFF2-40B4-BE49-F238E27FC236}">
                <a16:creationId xmlns:a16="http://schemas.microsoft.com/office/drawing/2014/main" id="{633A683A-7F90-40AD-AB28-85CD034681E7}"/>
              </a:ext>
            </a:extLst>
          </p:cNvPr>
          <p:cNvSpPr txBox="1">
            <a:spLocks/>
          </p:cNvSpPr>
          <p:nvPr/>
        </p:nvSpPr>
        <p:spPr>
          <a:xfrm>
            <a:off x="1129582" y="39896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Anime Face Generation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10" name="文字方塊 6">
            <a:extLst>
              <a:ext uri="{FF2B5EF4-FFF2-40B4-BE49-F238E27FC236}">
                <a16:creationId xmlns:a16="http://schemas.microsoft.com/office/drawing/2014/main" id="{2536435C-FF71-414C-A022-F7042D2739E0}"/>
              </a:ext>
            </a:extLst>
          </p:cNvPr>
          <p:cNvSpPr txBox="1"/>
          <p:nvPr/>
        </p:nvSpPr>
        <p:spPr>
          <a:xfrm>
            <a:off x="719868" y="5809869"/>
            <a:ext cx="1674132" cy="369332"/>
          </a:xfrm>
          <a:prstGeom prst="rect">
            <a:avLst/>
          </a:prstGeom>
          <a:noFill/>
        </p:spPr>
        <p:txBody>
          <a:bodyPr wrap="square" rtlCol="0">
            <a:spAutoFit/>
          </a:bodyPr>
          <a:lstStyle/>
          <a:p>
            <a:pPr algn="ctr" defTabSz="457200">
              <a:defRPr/>
            </a:pPr>
            <a:r>
              <a:rPr lang="en-US" altLang="zh-TW" dirty="0">
                <a:solidFill>
                  <a:prstClr val="black"/>
                </a:solidFill>
                <a:latin typeface="Calibri" panose="020F0502020204030204"/>
                <a:ea typeface="新細明體" panose="02020500000000000000" pitchFamily="18" charset="-120"/>
              </a:rPr>
              <a:t>50,000 updates</a:t>
            </a:r>
            <a:endParaRPr lang="zh-TW" altLang="en-US" dirty="0">
              <a:solidFill>
                <a:prstClr val="black"/>
              </a:solidFill>
              <a:latin typeface="Calibri" panose="020F0502020204030204"/>
              <a:ea typeface="新細明體" panose="02020500000000000000" pitchFamily="18" charset="-120"/>
            </a:endParaRPr>
          </a:p>
        </p:txBody>
      </p:sp>
      <p:pic>
        <p:nvPicPr>
          <p:cNvPr id="11" name="內容版面配置區 7">
            <a:extLst>
              <a:ext uri="{FF2B5EF4-FFF2-40B4-BE49-F238E27FC236}">
                <a16:creationId xmlns:a16="http://schemas.microsoft.com/office/drawing/2014/main" id="{1387F7D4-EB53-464B-8C39-1F2EE47BB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000" y="1404000"/>
            <a:ext cx="4775201" cy="4775201"/>
          </a:xfrm>
          <a:prstGeom prst="rect">
            <a:avLst/>
          </a:prstGeom>
        </p:spPr>
      </p:pic>
    </p:spTree>
    <p:extLst>
      <p:ext uri="{BB962C8B-B14F-4D97-AF65-F5344CB8AC3E}">
        <p14:creationId xmlns:p14="http://schemas.microsoft.com/office/powerpoint/2010/main" val="89986613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29C19484-156A-4A4A-ABF6-F3DD18FA51CC}"/>
              </a:ext>
            </a:extLst>
          </p:cNvPr>
          <p:cNvSpPr txBox="1">
            <a:spLocks/>
          </p:cNvSpPr>
          <p:nvPr/>
        </p:nvSpPr>
        <p:spPr>
          <a:xfrm>
            <a:off x="-610390" y="305520"/>
            <a:ext cx="5875644" cy="1264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zh-TW" b="0" i="0" u="none" strike="noStrike" kern="1200" cap="none" spc="0" normalizeH="0" baseline="0" noProof="0" dirty="0">
                <a:ln>
                  <a:noFill/>
                </a:ln>
                <a:effectLst/>
                <a:uLnTx/>
                <a:uFillTx/>
                <a:latin typeface="Calibri Light" panose="020F0302020204030204"/>
                <a:ea typeface="新細明體" panose="02020500000000000000" pitchFamily="18" charset="-120"/>
                <a:cs typeface="+mj-cs"/>
              </a:rPr>
              <a:t>Progressive GAN</a:t>
            </a:r>
          </a:p>
        </p:txBody>
      </p:sp>
      <p:sp>
        <p:nvSpPr>
          <p:cNvPr id="9" name="投影片編號版面配置區 2">
            <a:extLst>
              <a:ext uri="{FF2B5EF4-FFF2-40B4-BE49-F238E27FC236}">
                <a16:creationId xmlns:a16="http://schemas.microsoft.com/office/drawing/2014/main" id="{B0E3EDAF-AA5A-41B9-8469-85593C7A9D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218D97-057B-4649-A039-448A1754A34D}" type="slidenum">
              <a:rPr lang="zh-TW" altLang="en-US" smtClean="0">
                <a:solidFill>
                  <a:prstClr val="white">
                    <a:tint val="75000"/>
                  </a:prstClr>
                </a:solidFill>
                <a:latin typeface="Calibri" panose="020F0502020204030204"/>
                <a:ea typeface="新細明體" panose="02020500000000000000" pitchFamily="18" charset="-120"/>
              </a:rPr>
              <a:pPr/>
              <a:t>77</a:t>
            </a:fld>
            <a:endParaRPr lang="zh-TW" altLang="en-US">
              <a:solidFill>
                <a:prstClr val="white">
                  <a:tint val="75000"/>
                </a:prstClr>
              </a:solidFill>
              <a:latin typeface="Calibri" panose="020F0502020204030204"/>
              <a:ea typeface="新細明體" panose="02020500000000000000" pitchFamily="18" charset="-120"/>
            </a:endParaRPr>
          </a:p>
        </p:txBody>
      </p:sp>
      <p:pic>
        <p:nvPicPr>
          <p:cNvPr id="33796" name="Picture 4">
            <a:extLst>
              <a:ext uri="{FF2B5EF4-FFF2-40B4-BE49-F238E27FC236}">
                <a16:creationId xmlns:a16="http://schemas.microsoft.com/office/drawing/2014/main" id="{A88C6C8A-98D3-4865-BFA2-7B9B6F364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 r="4078"/>
          <a:stretch/>
        </p:blipFill>
        <p:spPr bwMode="auto">
          <a:xfrm>
            <a:off x="58188" y="1503607"/>
            <a:ext cx="5577841" cy="3053090"/>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3" descr="一張含有 擺姿勢, 個人, 相片, 人 的圖片&#10;&#10;自動產生的描述">
            <a:extLst>
              <a:ext uri="{FF2B5EF4-FFF2-40B4-BE49-F238E27FC236}">
                <a16:creationId xmlns:a16="http://schemas.microsoft.com/office/drawing/2014/main" id="{D11762CD-2999-41B4-8F9D-114869BE1C30}"/>
              </a:ext>
            </a:extLst>
          </p:cNvPr>
          <p:cNvPicPr>
            <a:picLocks noChangeAspect="1"/>
          </p:cNvPicPr>
          <p:nvPr/>
        </p:nvPicPr>
        <p:blipFill rotWithShape="1">
          <a:blip r:embed="rId4"/>
          <a:srcRect/>
          <a:stretch/>
        </p:blipFill>
        <p:spPr>
          <a:xfrm>
            <a:off x="5216886" y="4181072"/>
            <a:ext cx="3798117" cy="1899055"/>
          </a:xfrm>
          <a:prstGeom prst="rect">
            <a:avLst/>
          </a:prstGeom>
        </p:spPr>
      </p:pic>
      <p:sp>
        <p:nvSpPr>
          <p:cNvPr id="12" name="文本框 11">
            <a:extLst>
              <a:ext uri="{FF2B5EF4-FFF2-40B4-BE49-F238E27FC236}">
                <a16:creationId xmlns:a16="http://schemas.microsoft.com/office/drawing/2014/main" id="{44CB3D70-D10B-4B26-BC9B-4D066F4F00B8}"/>
              </a:ext>
            </a:extLst>
          </p:cNvPr>
          <p:cNvSpPr txBox="1"/>
          <p:nvPr/>
        </p:nvSpPr>
        <p:spPr>
          <a:xfrm>
            <a:off x="5678042" y="1675261"/>
            <a:ext cx="3200400" cy="1200329"/>
          </a:xfrm>
          <a:prstGeom prst="rect">
            <a:avLst/>
          </a:prstGeom>
          <a:noFill/>
        </p:spPr>
        <p:txBody>
          <a:bodyPr wrap="square">
            <a:spAutoFit/>
          </a:bodyPr>
          <a:lstStyle/>
          <a:p>
            <a:r>
              <a:rPr lang="en-US" altLang="zh-CN" dirty="0"/>
              <a:t>Progressive GAN </a:t>
            </a:r>
            <a:r>
              <a:rPr lang="zh-CN" altLang="en-US" dirty="0"/>
              <a:t>仅用一个“生成器</a:t>
            </a:r>
            <a:r>
              <a:rPr lang="en-US" altLang="zh-CN" dirty="0"/>
              <a:t>-</a:t>
            </a:r>
            <a:r>
              <a:rPr lang="zh-CN" altLang="en-US" dirty="0"/>
              <a:t>判别器”对，但在训练过程中逐渐增加网络的层数，其模型结构如图</a:t>
            </a:r>
          </a:p>
        </p:txBody>
      </p:sp>
    </p:spTree>
    <p:extLst>
      <p:ext uri="{BB962C8B-B14F-4D97-AF65-F5344CB8AC3E}">
        <p14:creationId xmlns:p14="http://schemas.microsoft.com/office/powerpoint/2010/main" val="2116931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內容版面配置區 4" descr="一張含有 室內, 牆, 男人 的圖片&#10;&#10;描述是以高可信度產生">
            <a:extLst>
              <a:ext uri="{FF2B5EF4-FFF2-40B4-BE49-F238E27FC236}">
                <a16:creationId xmlns:a16="http://schemas.microsoft.com/office/drawing/2014/main" id="{D6E3332F-33FD-4733-848C-26C4B82A3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626" y="521880"/>
            <a:ext cx="6305550" cy="647700"/>
          </a:xfrm>
          <a:prstGeom prst="rect">
            <a:avLst/>
          </a:prstGeom>
        </p:spPr>
      </p:pic>
      <p:pic>
        <p:nvPicPr>
          <p:cNvPr id="7" name="圖片 6" descr="一張含有 室內, 尋找, 男人, 相片 的圖片&#10;&#10;產生非常高可信度的描述">
            <a:extLst>
              <a:ext uri="{FF2B5EF4-FFF2-40B4-BE49-F238E27FC236}">
                <a16:creationId xmlns:a16="http://schemas.microsoft.com/office/drawing/2014/main" id="{AA4E8B23-98EC-4A61-8809-1361B683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626" y="1234138"/>
            <a:ext cx="6305550" cy="647700"/>
          </a:xfrm>
          <a:prstGeom prst="rect">
            <a:avLst/>
          </a:prstGeom>
        </p:spPr>
      </p:pic>
      <p:pic>
        <p:nvPicPr>
          <p:cNvPr id="8" name="圖片 8" descr="一張含有 男人, 相片, 尋找, 室內 的圖片&#10;&#10;產生非常高可信度的描述">
            <a:extLst>
              <a:ext uri="{FF2B5EF4-FFF2-40B4-BE49-F238E27FC236}">
                <a16:creationId xmlns:a16="http://schemas.microsoft.com/office/drawing/2014/main" id="{AD0FDC97-4CEA-4018-ABDF-06E19058B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6626" y="1951815"/>
            <a:ext cx="6305550" cy="647700"/>
          </a:xfrm>
          <a:prstGeom prst="rect">
            <a:avLst/>
          </a:prstGeom>
        </p:spPr>
      </p:pic>
      <p:pic>
        <p:nvPicPr>
          <p:cNvPr id="9" name="圖片 14" descr="一張含有 室內, 尋找, 服飾, 牆 的圖片&#10;&#10;描述是以高可信度產生">
            <a:extLst>
              <a:ext uri="{FF2B5EF4-FFF2-40B4-BE49-F238E27FC236}">
                <a16:creationId xmlns:a16="http://schemas.microsoft.com/office/drawing/2014/main" id="{3F38D10A-E0BA-4840-A437-C4F544E538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6626" y="2677081"/>
            <a:ext cx="6305550" cy="647700"/>
          </a:xfrm>
          <a:prstGeom prst="rect">
            <a:avLst/>
          </a:prstGeom>
        </p:spPr>
      </p:pic>
      <p:pic>
        <p:nvPicPr>
          <p:cNvPr id="10" name="圖片 20" descr="一張含有 室內, 相片, 牆 的圖片&#10;&#10;描述是以高可信度產生">
            <a:extLst>
              <a:ext uri="{FF2B5EF4-FFF2-40B4-BE49-F238E27FC236}">
                <a16:creationId xmlns:a16="http://schemas.microsoft.com/office/drawing/2014/main" id="{42DA3381-E4CD-4FF9-9F28-E7185DB12D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6626" y="3416312"/>
            <a:ext cx="6305550" cy="647700"/>
          </a:xfrm>
          <a:prstGeom prst="rect">
            <a:avLst/>
          </a:prstGeom>
        </p:spPr>
      </p:pic>
      <p:sp>
        <p:nvSpPr>
          <p:cNvPr id="11" name="矩形 10">
            <a:extLst>
              <a:ext uri="{FF2B5EF4-FFF2-40B4-BE49-F238E27FC236}">
                <a16:creationId xmlns:a16="http://schemas.microsoft.com/office/drawing/2014/main" id="{01AC05DD-BA5D-4A5E-9256-C8A2567C4B3D}"/>
              </a:ext>
            </a:extLst>
          </p:cNvPr>
          <p:cNvSpPr/>
          <p:nvPr/>
        </p:nvSpPr>
        <p:spPr>
          <a:xfrm>
            <a:off x="2323915" y="471254"/>
            <a:ext cx="5050972" cy="28536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625C60D0-1EB3-49FE-A5C1-27BE53B6BEA2}"/>
              </a:ext>
            </a:extLst>
          </p:cNvPr>
          <p:cNvSpPr/>
          <p:nvPr/>
        </p:nvSpPr>
        <p:spPr>
          <a:xfrm>
            <a:off x="2323915" y="3157022"/>
            <a:ext cx="5050972" cy="93063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3" name="直線接點 7">
            <a:extLst>
              <a:ext uri="{FF2B5EF4-FFF2-40B4-BE49-F238E27FC236}">
                <a16:creationId xmlns:a16="http://schemas.microsoft.com/office/drawing/2014/main" id="{DEA9BC49-2346-439B-A2D1-422C9DF5CE92}"/>
              </a:ext>
            </a:extLst>
          </p:cNvPr>
          <p:cNvCxnSpPr/>
          <p:nvPr/>
        </p:nvCxnSpPr>
        <p:spPr>
          <a:xfrm>
            <a:off x="1476500" y="5455767"/>
            <a:ext cx="6781800" cy="0"/>
          </a:xfrm>
          <a:prstGeom prst="line">
            <a:avLst/>
          </a:prstGeom>
          <a:noFill/>
          <a:ln w="38100" cap="flat" cmpd="sng" algn="ctr">
            <a:solidFill>
              <a:sysClr val="windowText" lastClr="000000"/>
            </a:solidFill>
            <a:prstDash val="solid"/>
            <a:miter lim="800000"/>
          </a:ln>
          <a:effectLst/>
        </p:spPr>
      </p:cxnSp>
      <p:grpSp>
        <p:nvGrpSpPr>
          <p:cNvPr id="14" name="群組 86">
            <a:extLst>
              <a:ext uri="{FF2B5EF4-FFF2-40B4-BE49-F238E27FC236}">
                <a16:creationId xmlns:a16="http://schemas.microsoft.com/office/drawing/2014/main" id="{3D8CEEA5-EF0F-4A8F-926E-38D0947AD4F5}"/>
              </a:ext>
            </a:extLst>
          </p:cNvPr>
          <p:cNvGrpSpPr/>
          <p:nvPr/>
        </p:nvGrpSpPr>
        <p:grpSpPr>
          <a:xfrm>
            <a:off x="1696626" y="3922386"/>
            <a:ext cx="696088" cy="2267992"/>
            <a:chOff x="1350426" y="3885456"/>
            <a:chExt cx="696088" cy="2267992"/>
          </a:xfrm>
        </p:grpSpPr>
        <mc:AlternateContent xmlns:mc="http://schemas.openxmlformats.org/markup-compatibility/2006" xmlns:a14="http://schemas.microsoft.com/office/drawing/2010/main">
          <mc:Choice Requires="a14">
            <p:sp>
              <p:nvSpPr>
                <p:cNvPr id="15" name="文字方塊 1">
                  <a:extLst>
                    <a:ext uri="{FF2B5EF4-FFF2-40B4-BE49-F238E27FC236}">
                      <a16:creationId xmlns:a16="http://schemas.microsoft.com/office/drawing/2014/main" id="{FA2C0D23-15B9-465B-B70A-02AE3BB47D85}"/>
                    </a:ext>
                  </a:extLst>
                </p:cNvPr>
                <p:cNvSpPr txBox="1"/>
                <p:nvPr/>
              </p:nvSpPr>
              <p:spPr>
                <a:xfrm>
                  <a:off x="1350426" y="5537638"/>
                  <a:ext cx="696088" cy="615810"/>
                </a:xfrm>
                <a:prstGeom prst="rect">
                  <a:avLst/>
                </a:prstGeom>
                <a:no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dPr>
                          <m:e>
                            <m:eqArr>
                              <m:eqArr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eqArrPr>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0.0</m:t>
                                </m:r>
                              </m:e>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0.0</m:t>
                                </m:r>
                              </m:e>
                            </m:eqArr>
                          </m:e>
                        </m:d>
                      </m:oMath>
                    </m:oMathPara>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2" name="文字方塊 1">
                  <a:extLst>
                    <a:ext uri="{FF2B5EF4-FFF2-40B4-BE49-F238E27FC236}">
                      <a16:creationId xmlns:a16="http://schemas.microsoft.com/office/drawing/2014/main" id="{E7838A7E-8298-4464-BA76-71B490E7A121}"/>
                    </a:ext>
                  </a:extLst>
                </p:cNvPr>
                <p:cNvSpPr txBox="1">
                  <a:spLocks noRot="1" noChangeAspect="1" noMove="1" noResize="1" noEditPoints="1" noAdjustHandles="1" noChangeArrowheads="1" noChangeShapeType="1" noTextEdit="1"/>
                </p:cNvSpPr>
                <p:nvPr/>
              </p:nvSpPr>
              <p:spPr>
                <a:xfrm>
                  <a:off x="1350426" y="5537638"/>
                  <a:ext cx="696088" cy="615810"/>
                </a:xfrm>
                <a:prstGeom prst="rect">
                  <a:avLst/>
                </a:prstGeom>
                <a:blipFill>
                  <a:blip r:embed="rId8"/>
                  <a:stretch>
                    <a:fillRect/>
                  </a:stretch>
                </a:blipFill>
              </p:spPr>
              <p:txBody>
                <a:bodyPr/>
                <a:lstStyle/>
                <a:p>
                  <a:r>
                    <a:rPr lang="zh-TW" altLang="en-US">
                      <a:noFill/>
                    </a:rPr>
                    <a:t> </a:t>
                  </a:r>
                </a:p>
              </p:txBody>
            </p:sp>
          </mc:Fallback>
        </mc:AlternateContent>
        <p:sp>
          <p:nvSpPr>
            <p:cNvPr id="16" name="矩形 15">
              <a:extLst>
                <a:ext uri="{FF2B5EF4-FFF2-40B4-BE49-F238E27FC236}">
                  <a16:creationId xmlns:a16="http://schemas.microsoft.com/office/drawing/2014/main" id="{09E12C37-EC59-4221-9483-F8905C74CC2B}"/>
                </a:ext>
              </a:extLst>
            </p:cNvPr>
            <p:cNvSpPr/>
            <p:nvPr/>
          </p:nvSpPr>
          <p:spPr>
            <a:xfrm>
              <a:off x="1455582" y="4302288"/>
              <a:ext cx="485775" cy="61183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橢圓 9">
              <a:extLst>
                <a:ext uri="{FF2B5EF4-FFF2-40B4-BE49-F238E27FC236}">
                  <a16:creationId xmlns:a16="http://schemas.microsoft.com/office/drawing/2014/main" id="{E5B4452F-A841-4188-B99D-957933A6A7D0}"/>
                </a:ext>
              </a:extLst>
            </p:cNvPr>
            <p:cNvSpPr/>
            <p:nvPr/>
          </p:nvSpPr>
          <p:spPr>
            <a:xfrm>
              <a:off x="1603220" y="5302250"/>
              <a:ext cx="190500" cy="190500"/>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3283D247-8A51-4D9F-886D-ACA76122FC31}"/>
                </a:ext>
              </a:extLst>
            </p:cNvPr>
            <p:cNvCxnSpPr/>
            <p:nvPr/>
          </p:nvCxnSpPr>
          <p:spPr>
            <a:xfrm flipV="1">
              <a:off x="1717520" y="4926265"/>
              <a:ext cx="0" cy="404689"/>
            </a:xfrm>
            <a:prstGeom prst="straightConnector1">
              <a:avLst/>
            </a:prstGeom>
            <a:noFill/>
            <a:ln w="38100" cap="flat" cmpd="sng" algn="ctr">
              <a:solidFill>
                <a:sysClr val="windowText" lastClr="000000"/>
              </a:solidFill>
              <a:prstDash val="solid"/>
              <a:miter lim="800000"/>
              <a:tailEnd type="triangle"/>
            </a:ln>
            <a:effectLst/>
          </p:spPr>
        </p:cxnSp>
        <p:cxnSp>
          <p:nvCxnSpPr>
            <p:cNvPr id="19" name="直線單箭頭接點 25">
              <a:extLst>
                <a:ext uri="{FF2B5EF4-FFF2-40B4-BE49-F238E27FC236}">
                  <a16:creationId xmlns:a16="http://schemas.microsoft.com/office/drawing/2014/main" id="{70DAF788-76FD-4198-9819-5D1A4C968D71}"/>
                </a:ext>
              </a:extLst>
            </p:cNvPr>
            <p:cNvCxnSpPr/>
            <p:nvPr/>
          </p:nvCxnSpPr>
          <p:spPr>
            <a:xfrm flipV="1">
              <a:off x="1717520" y="3885456"/>
              <a:ext cx="0" cy="404689"/>
            </a:xfrm>
            <a:prstGeom prst="straightConnector1">
              <a:avLst/>
            </a:prstGeom>
            <a:noFill/>
            <a:ln w="38100" cap="flat" cmpd="sng" algn="ctr">
              <a:solidFill>
                <a:sysClr val="windowText" lastClr="000000"/>
              </a:solidFill>
              <a:prstDash val="solid"/>
              <a:miter lim="800000"/>
              <a:tailEnd type="triangle"/>
            </a:ln>
            <a:effectLst/>
          </p:spPr>
        </p:cxnSp>
      </p:grpSp>
      <p:grpSp>
        <p:nvGrpSpPr>
          <p:cNvPr id="20" name="群組 19">
            <a:extLst>
              <a:ext uri="{FF2B5EF4-FFF2-40B4-BE49-F238E27FC236}">
                <a16:creationId xmlns:a16="http://schemas.microsoft.com/office/drawing/2014/main" id="{C1112F1E-27FF-4ECB-8B11-304F56129263}"/>
              </a:ext>
            </a:extLst>
          </p:cNvPr>
          <p:cNvGrpSpPr/>
          <p:nvPr/>
        </p:nvGrpSpPr>
        <p:grpSpPr>
          <a:xfrm>
            <a:off x="7435057" y="3966380"/>
            <a:ext cx="696088" cy="2223998"/>
            <a:chOff x="7088857" y="3909743"/>
            <a:chExt cx="696088" cy="2223998"/>
          </a:xfrm>
        </p:grpSpPr>
        <mc:AlternateContent xmlns:mc="http://schemas.openxmlformats.org/markup-compatibility/2006" xmlns:a14="http://schemas.microsoft.com/office/drawing/2010/main">
          <mc:Choice Requires="a14">
            <p:sp>
              <p:nvSpPr>
                <p:cNvPr id="21" name="文字方塊 15">
                  <a:extLst>
                    <a:ext uri="{FF2B5EF4-FFF2-40B4-BE49-F238E27FC236}">
                      <a16:creationId xmlns:a16="http://schemas.microsoft.com/office/drawing/2014/main" id="{1761A7E7-EE62-4B23-B421-D75D6731AF4B}"/>
                    </a:ext>
                  </a:extLst>
                </p:cNvPr>
                <p:cNvSpPr txBox="1"/>
                <p:nvPr/>
              </p:nvSpPr>
              <p:spPr>
                <a:xfrm>
                  <a:off x="7088857" y="5517931"/>
                  <a:ext cx="696088" cy="615810"/>
                </a:xfrm>
                <a:prstGeom prst="rect">
                  <a:avLst/>
                </a:prstGeom>
                <a:no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dPr>
                          <m:e>
                            <m:eqArr>
                              <m:eqArr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eqArrPr>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0.9</m:t>
                                </m:r>
                              </m:e>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0.9</m:t>
                                </m:r>
                              </m:e>
                            </m:eqArr>
                          </m:e>
                        </m:d>
                      </m:oMath>
                    </m:oMathPara>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16" name="文字方塊 15">
                  <a:extLst>
                    <a:ext uri="{FF2B5EF4-FFF2-40B4-BE49-F238E27FC236}">
                      <a16:creationId xmlns:a16="http://schemas.microsoft.com/office/drawing/2014/main" id="{F7AB113B-D5CD-4850-B186-FF2CA75E92D8}"/>
                    </a:ext>
                  </a:extLst>
                </p:cNvPr>
                <p:cNvSpPr txBox="1">
                  <a:spLocks noRot="1" noChangeAspect="1" noMove="1" noResize="1" noEditPoints="1" noAdjustHandles="1" noChangeArrowheads="1" noChangeShapeType="1" noTextEdit="1"/>
                </p:cNvSpPr>
                <p:nvPr/>
              </p:nvSpPr>
              <p:spPr>
                <a:xfrm>
                  <a:off x="7088857" y="5517931"/>
                  <a:ext cx="696088" cy="615810"/>
                </a:xfrm>
                <a:prstGeom prst="rect">
                  <a:avLst/>
                </a:prstGeom>
                <a:blipFill>
                  <a:blip r:embed="rId9"/>
                  <a:stretch>
                    <a:fillRect/>
                  </a:stretch>
                </a:blipFill>
              </p:spPr>
              <p:txBody>
                <a:bodyPr/>
                <a:lstStyle/>
                <a:p>
                  <a:r>
                    <a:rPr lang="zh-TW" altLang="en-US">
                      <a:noFill/>
                    </a:rPr>
                    <a:t> </a:t>
                  </a:r>
                </a:p>
              </p:txBody>
            </p:sp>
          </mc:Fallback>
        </mc:AlternateContent>
        <p:sp>
          <p:nvSpPr>
            <p:cNvPr id="22" name="橢圓 21">
              <a:extLst>
                <a:ext uri="{FF2B5EF4-FFF2-40B4-BE49-F238E27FC236}">
                  <a16:creationId xmlns:a16="http://schemas.microsoft.com/office/drawing/2014/main" id="{824A47E8-4050-481E-A4A7-0E2E059F077E}"/>
                </a:ext>
              </a:extLst>
            </p:cNvPr>
            <p:cNvSpPr/>
            <p:nvPr/>
          </p:nvSpPr>
          <p:spPr>
            <a:xfrm>
              <a:off x="7322601" y="5277070"/>
              <a:ext cx="190500" cy="190500"/>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單箭頭接點 26">
              <a:extLst>
                <a:ext uri="{FF2B5EF4-FFF2-40B4-BE49-F238E27FC236}">
                  <a16:creationId xmlns:a16="http://schemas.microsoft.com/office/drawing/2014/main" id="{D098CF4A-8D7D-4C19-ACAE-78AECF737E9A}"/>
                </a:ext>
              </a:extLst>
            </p:cNvPr>
            <p:cNvCxnSpPr/>
            <p:nvPr/>
          </p:nvCxnSpPr>
          <p:spPr>
            <a:xfrm flipV="1">
              <a:off x="7417851" y="4927840"/>
              <a:ext cx="0" cy="404689"/>
            </a:xfrm>
            <a:prstGeom prst="straightConnector1">
              <a:avLst/>
            </a:prstGeom>
            <a:noFill/>
            <a:ln w="38100" cap="flat" cmpd="sng" algn="ctr">
              <a:solidFill>
                <a:sysClr val="windowText" lastClr="000000"/>
              </a:solidFill>
              <a:prstDash val="solid"/>
              <a:miter lim="800000"/>
              <a:tailEnd type="triangle"/>
            </a:ln>
            <a:effectLst/>
          </p:spPr>
        </p:cxnSp>
        <p:cxnSp>
          <p:nvCxnSpPr>
            <p:cNvPr id="24" name="直線單箭頭接點 27">
              <a:extLst>
                <a:ext uri="{FF2B5EF4-FFF2-40B4-BE49-F238E27FC236}">
                  <a16:creationId xmlns:a16="http://schemas.microsoft.com/office/drawing/2014/main" id="{BB7F00D3-44C1-4FD4-B55C-97D9542F66B5}"/>
                </a:ext>
              </a:extLst>
            </p:cNvPr>
            <p:cNvCxnSpPr/>
            <p:nvPr/>
          </p:nvCxnSpPr>
          <p:spPr>
            <a:xfrm flipV="1">
              <a:off x="7411130" y="3909743"/>
              <a:ext cx="0" cy="404689"/>
            </a:xfrm>
            <a:prstGeom prst="straightConnector1">
              <a:avLst/>
            </a:prstGeom>
            <a:noFill/>
            <a:ln w="38100" cap="flat" cmpd="sng" algn="ctr">
              <a:solidFill>
                <a:sysClr val="windowText" lastClr="000000"/>
              </a:solidFill>
              <a:prstDash val="solid"/>
              <a:miter lim="800000"/>
              <a:tailEnd type="triangle"/>
            </a:ln>
            <a:effectLst/>
          </p:spPr>
        </p:cxnSp>
        <p:sp>
          <p:nvSpPr>
            <p:cNvPr id="25" name="矩形 24">
              <a:extLst>
                <a:ext uri="{FF2B5EF4-FFF2-40B4-BE49-F238E27FC236}">
                  <a16:creationId xmlns:a16="http://schemas.microsoft.com/office/drawing/2014/main" id="{B2309655-5AF6-4380-BB58-8259867B2998}"/>
                </a:ext>
              </a:extLst>
            </p:cNvPr>
            <p:cNvSpPr/>
            <p:nvPr/>
          </p:nvSpPr>
          <p:spPr>
            <a:xfrm>
              <a:off x="7168242" y="4311696"/>
              <a:ext cx="485775" cy="61183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26" name="文字方塊 33">
                <a:extLst>
                  <a:ext uri="{FF2B5EF4-FFF2-40B4-BE49-F238E27FC236}">
                    <a16:creationId xmlns:a16="http://schemas.microsoft.com/office/drawing/2014/main" id="{10DE36DC-4E08-4C09-A4CC-B0BBBD814277}"/>
                  </a:ext>
                </a:extLst>
              </p:cNvPr>
              <p:cNvSpPr txBox="1"/>
              <p:nvPr/>
            </p:nvSpPr>
            <p:spPr>
              <a:xfrm>
                <a:off x="2334229" y="5574568"/>
                <a:ext cx="696088" cy="615810"/>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prstClr val="black"/>
                              </a:solidFill>
                              <a:latin typeface="Cambria Math" panose="02040503050406030204" pitchFamily="18" charset="0"/>
                            </a:rPr>
                          </m:ctrlPr>
                        </m:dPr>
                        <m:e>
                          <m:eqArr>
                            <m:eqArrPr>
                              <m:ctrlPr>
                                <a:rPr lang="en-US" altLang="zh-TW" sz="2400" i="1" smtClean="0">
                                  <a:solidFill>
                                    <a:prstClr val="black"/>
                                  </a:solidFill>
                                  <a:latin typeface="Cambria Math" panose="02040503050406030204" pitchFamily="18" charset="0"/>
                                </a:rPr>
                              </m:ctrlPr>
                            </m:eqArrPr>
                            <m:e>
                              <m:r>
                                <a:rPr lang="en-US" altLang="zh-TW" sz="2400" i="1" smtClean="0">
                                  <a:solidFill>
                                    <a:prstClr val="black"/>
                                  </a:solidFill>
                                  <a:latin typeface="Cambria Math" panose="02040503050406030204" pitchFamily="18" charset="0"/>
                                </a:rPr>
                                <m:t>0.1</m:t>
                              </m:r>
                            </m:e>
                            <m:e>
                              <m:r>
                                <a:rPr lang="en-US" altLang="zh-TW" sz="2400" i="1" smtClean="0">
                                  <a:solidFill>
                                    <a:prstClr val="black"/>
                                  </a:solidFill>
                                  <a:latin typeface="Cambria Math" panose="02040503050406030204" pitchFamily="18" charset="0"/>
                                </a:rPr>
                                <m:t>0.1</m:t>
                              </m:r>
                            </m:e>
                          </m:eqAr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6" name="文字方塊 33">
                <a:extLst>
                  <a:ext uri="{FF2B5EF4-FFF2-40B4-BE49-F238E27FC236}">
                    <a16:creationId xmlns:a16="http://schemas.microsoft.com/office/drawing/2014/main" id="{10DE36DC-4E08-4C09-A4CC-B0BBBD814277}"/>
                  </a:ext>
                </a:extLst>
              </p:cNvPr>
              <p:cNvSpPr txBox="1">
                <a:spLocks noRot="1" noChangeAspect="1" noMove="1" noResize="1" noEditPoints="1" noAdjustHandles="1" noChangeArrowheads="1" noChangeShapeType="1" noTextEdit="1"/>
              </p:cNvSpPr>
              <p:nvPr/>
            </p:nvSpPr>
            <p:spPr>
              <a:xfrm>
                <a:off x="2334229" y="5574568"/>
                <a:ext cx="696088" cy="615810"/>
              </a:xfrm>
              <a:prstGeom prst="rect">
                <a:avLst/>
              </a:prstGeom>
              <a:blipFill>
                <a:blip r:embed="rId10"/>
                <a:stretch>
                  <a:fillRect b="-5941"/>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39D05C5E-AA66-4670-A573-30E471B550C5}"/>
              </a:ext>
            </a:extLst>
          </p:cNvPr>
          <p:cNvSpPr/>
          <p:nvPr/>
        </p:nvSpPr>
        <p:spPr>
          <a:xfrm>
            <a:off x="2439385" y="4339218"/>
            <a:ext cx="485775" cy="61183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橢圓 35">
            <a:extLst>
              <a:ext uri="{FF2B5EF4-FFF2-40B4-BE49-F238E27FC236}">
                <a16:creationId xmlns:a16="http://schemas.microsoft.com/office/drawing/2014/main" id="{4055ADFF-F97C-44DA-8BDA-0730BE2AB8CE}"/>
              </a:ext>
            </a:extLst>
          </p:cNvPr>
          <p:cNvSpPr/>
          <p:nvPr/>
        </p:nvSpPr>
        <p:spPr>
          <a:xfrm>
            <a:off x="2587023" y="5339180"/>
            <a:ext cx="190500" cy="190500"/>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9" name="直線單箭頭接點 36">
            <a:extLst>
              <a:ext uri="{FF2B5EF4-FFF2-40B4-BE49-F238E27FC236}">
                <a16:creationId xmlns:a16="http://schemas.microsoft.com/office/drawing/2014/main" id="{A0BC4153-C40F-4673-86BE-51CF82687F0A}"/>
              </a:ext>
            </a:extLst>
          </p:cNvPr>
          <p:cNvCxnSpPr/>
          <p:nvPr/>
        </p:nvCxnSpPr>
        <p:spPr>
          <a:xfrm flipV="1">
            <a:off x="2701323" y="4963195"/>
            <a:ext cx="0" cy="404689"/>
          </a:xfrm>
          <a:prstGeom prst="straightConnector1">
            <a:avLst/>
          </a:prstGeom>
          <a:noFill/>
          <a:ln w="38100" cap="flat" cmpd="sng" algn="ctr">
            <a:solidFill>
              <a:sysClr val="windowText" lastClr="000000"/>
            </a:solidFill>
            <a:prstDash val="solid"/>
            <a:miter lim="800000"/>
            <a:tailEnd type="triangle"/>
          </a:ln>
          <a:effectLst/>
        </p:spPr>
      </p:cxnSp>
      <p:cxnSp>
        <p:nvCxnSpPr>
          <p:cNvPr id="30" name="直線單箭頭接點 37">
            <a:extLst>
              <a:ext uri="{FF2B5EF4-FFF2-40B4-BE49-F238E27FC236}">
                <a16:creationId xmlns:a16="http://schemas.microsoft.com/office/drawing/2014/main" id="{04F0550F-0120-431B-B6B1-41B0F69440CF}"/>
              </a:ext>
            </a:extLst>
          </p:cNvPr>
          <p:cNvCxnSpPr/>
          <p:nvPr/>
        </p:nvCxnSpPr>
        <p:spPr>
          <a:xfrm flipV="1">
            <a:off x="2701323" y="3922386"/>
            <a:ext cx="0" cy="404689"/>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31" name="文字方塊 38">
                <a:extLst>
                  <a:ext uri="{FF2B5EF4-FFF2-40B4-BE49-F238E27FC236}">
                    <a16:creationId xmlns:a16="http://schemas.microsoft.com/office/drawing/2014/main" id="{E9BB0B6D-9405-41C3-8873-2663C75E2F55}"/>
                  </a:ext>
                </a:extLst>
              </p:cNvPr>
              <p:cNvSpPr txBox="1"/>
              <p:nvPr/>
            </p:nvSpPr>
            <p:spPr>
              <a:xfrm>
                <a:off x="2971832" y="5574568"/>
                <a:ext cx="696088" cy="615810"/>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prstClr val="black"/>
                              </a:solidFill>
                              <a:latin typeface="Cambria Math" panose="02040503050406030204" pitchFamily="18" charset="0"/>
                            </a:rPr>
                          </m:ctrlPr>
                        </m:dPr>
                        <m:e>
                          <m:eqArr>
                            <m:eqArrPr>
                              <m:ctrlPr>
                                <a:rPr lang="en-US" altLang="zh-TW" sz="2400" i="1" smtClean="0">
                                  <a:solidFill>
                                    <a:prstClr val="black"/>
                                  </a:solidFill>
                                  <a:latin typeface="Cambria Math" panose="02040503050406030204" pitchFamily="18" charset="0"/>
                                </a:rPr>
                              </m:ctrlPr>
                            </m:eqArrPr>
                            <m:e>
                              <m:r>
                                <a:rPr lang="en-US" altLang="zh-TW" sz="2400" i="1" smtClean="0">
                                  <a:solidFill>
                                    <a:prstClr val="black"/>
                                  </a:solidFill>
                                  <a:latin typeface="Cambria Math" panose="02040503050406030204" pitchFamily="18" charset="0"/>
                                </a:rPr>
                                <m:t>0.2</m:t>
                              </m:r>
                            </m:e>
                            <m:e>
                              <m:r>
                                <a:rPr lang="en-US" altLang="zh-TW" sz="2400" i="1" smtClean="0">
                                  <a:solidFill>
                                    <a:prstClr val="black"/>
                                  </a:solidFill>
                                  <a:latin typeface="Cambria Math" panose="02040503050406030204" pitchFamily="18" charset="0"/>
                                </a:rPr>
                                <m:t>0.2</m:t>
                              </m:r>
                            </m:e>
                          </m:eqAr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31" name="文字方塊 38">
                <a:extLst>
                  <a:ext uri="{FF2B5EF4-FFF2-40B4-BE49-F238E27FC236}">
                    <a16:creationId xmlns:a16="http://schemas.microsoft.com/office/drawing/2014/main" id="{E9BB0B6D-9405-41C3-8873-2663C75E2F55}"/>
                  </a:ext>
                </a:extLst>
              </p:cNvPr>
              <p:cNvSpPr txBox="1">
                <a:spLocks noRot="1" noChangeAspect="1" noMove="1" noResize="1" noEditPoints="1" noAdjustHandles="1" noChangeArrowheads="1" noChangeShapeType="1" noTextEdit="1"/>
              </p:cNvSpPr>
              <p:nvPr/>
            </p:nvSpPr>
            <p:spPr>
              <a:xfrm>
                <a:off x="2971832" y="5574568"/>
                <a:ext cx="696088" cy="615810"/>
              </a:xfrm>
              <a:prstGeom prst="rect">
                <a:avLst/>
              </a:prstGeom>
              <a:blipFill>
                <a:blip r:embed="rId11"/>
                <a:stretch>
                  <a:fillRect b="-5941"/>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A775B40F-1D95-4A4C-BA30-C0DD01CC4085}"/>
              </a:ext>
            </a:extLst>
          </p:cNvPr>
          <p:cNvSpPr/>
          <p:nvPr/>
        </p:nvSpPr>
        <p:spPr>
          <a:xfrm>
            <a:off x="3076988" y="4339218"/>
            <a:ext cx="485775" cy="61183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橢圓 40">
            <a:extLst>
              <a:ext uri="{FF2B5EF4-FFF2-40B4-BE49-F238E27FC236}">
                <a16:creationId xmlns:a16="http://schemas.microsoft.com/office/drawing/2014/main" id="{48158E42-846E-42D1-AC82-5E5C61A96FE2}"/>
              </a:ext>
            </a:extLst>
          </p:cNvPr>
          <p:cNvSpPr/>
          <p:nvPr/>
        </p:nvSpPr>
        <p:spPr>
          <a:xfrm>
            <a:off x="3224626" y="5339180"/>
            <a:ext cx="190500" cy="190500"/>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4" name="直線單箭頭接點 41">
            <a:extLst>
              <a:ext uri="{FF2B5EF4-FFF2-40B4-BE49-F238E27FC236}">
                <a16:creationId xmlns:a16="http://schemas.microsoft.com/office/drawing/2014/main" id="{FBC2C820-340A-461D-926E-A1130334A908}"/>
              </a:ext>
            </a:extLst>
          </p:cNvPr>
          <p:cNvCxnSpPr/>
          <p:nvPr/>
        </p:nvCxnSpPr>
        <p:spPr>
          <a:xfrm flipV="1">
            <a:off x="3338926" y="4963195"/>
            <a:ext cx="0" cy="404689"/>
          </a:xfrm>
          <a:prstGeom prst="straightConnector1">
            <a:avLst/>
          </a:prstGeom>
          <a:noFill/>
          <a:ln w="38100" cap="flat" cmpd="sng" algn="ctr">
            <a:solidFill>
              <a:sysClr val="windowText" lastClr="000000"/>
            </a:solidFill>
            <a:prstDash val="solid"/>
            <a:miter lim="800000"/>
            <a:tailEnd type="triangle"/>
          </a:ln>
          <a:effectLst/>
        </p:spPr>
      </p:cxnSp>
      <p:cxnSp>
        <p:nvCxnSpPr>
          <p:cNvPr id="35" name="直線單箭頭接點 42">
            <a:extLst>
              <a:ext uri="{FF2B5EF4-FFF2-40B4-BE49-F238E27FC236}">
                <a16:creationId xmlns:a16="http://schemas.microsoft.com/office/drawing/2014/main" id="{27AC5572-58F5-4CEA-83E7-9A382DEE99F7}"/>
              </a:ext>
            </a:extLst>
          </p:cNvPr>
          <p:cNvCxnSpPr/>
          <p:nvPr/>
        </p:nvCxnSpPr>
        <p:spPr>
          <a:xfrm flipV="1">
            <a:off x="3338926" y="3922386"/>
            <a:ext cx="0" cy="404689"/>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36" name="文字方塊 48">
                <a:extLst>
                  <a:ext uri="{FF2B5EF4-FFF2-40B4-BE49-F238E27FC236}">
                    <a16:creationId xmlns:a16="http://schemas.microsoft.com/office/drawing/2014/main" id="{A9EE6D79-30FA-484D-B070-48F74E6CA2EA}"/>
                  </a:ext>
                </a:extLst>
              </p:cNvPr>
              <p:cNvSpPr txBox="1"/>
              <p:nvPr/>
            </p:nvSpPr>
            <p:spPr>
              <a:xfrm>
                <a:off x="3609435" y="5574568"/>
                <a:ext cx="696088" cy="615810"/>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prstClr val="black"/>
                              </a:solidFill>
                              <a:latin typeface="Cambria Math" panose="02040503050406030204" pitchFamily="18" charset="0"/>
                            </a:rPr>
                          </m:ctrlPr>
                        </m:dPr>
                        <m:e>
                          <m:eqArr>
                            <m:eqArrPr>
                              <m:ctrlPr>
                                <a:rPr lang="en-US" altLang="zh-TW" sz="2400" i="1" smtClean="0">
                                  <a:solidFill>
                                    <a:prstClr val="black"/>
                                  </a:solidFill>
                                  <a:latin typeface="Cambria Math" panose="02040503050406030204" pitchFamily="18" charset="0"/>
                                </a:rPr>
                              </m:ctrlPr>
                            </m:eqArrPr>
                            <m:e>
                              <m:r>
                                <a:rPr lang="en-US" altLang="zh-TW" sz="2400" i="1" smtClean="0">
                                  <a:solidFill>
                                    <a:prstClr val="black"/>
                                  </a:solidFill>
                                  <a:latin typeface="Cambria Math" panose="02040503050406030204" pitchFamily="18" charset="0"/>
                                </a:rPr>
                                <m:t>0.3</m:t>
                              </m:r>
                            </m:e>
                            <m:e>
                              <m:r>
                                <a:rPr lang="en-US" altLang="zh-TW" sz="2400" i="1" smtClean="0">
                                  <a:solidFill>
                                    <a:prstClr val="black"/>
                                  </a:solidFill>
                                  <a:latin typeface="Cambria Math" panose="02040503050406030204" pitchFamily="18" charset="0"/>
                                </a:rPr>
                                <m:t>0.3</m:t>
                              </m:r>
                            </m:e>
                          </m:eqAr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36" name="文字方塊 48">
                <a:extLst>
                  <a:ext uri="{FF2B5EF4-FFF2-40B4-BE49-F238E27FC236}">
                    <a16:creationId xmlns:a16="http://schemas.microsoft.com/office/drawing/2014/main" id="{A9EE6D79-30FA-484D-B070-48F74E6CA2EA}"/>
                  </a:ext>
                </a:extLst>
              </p:cNvPr>
              <p:cNvSpPr txBox="1">
                <a:spLocks noRot="1" noChangeAspect="1" noMove="1" noResize="1" noEditPoints="1" noAdjustHandles="1" noChangeArrowheads="1" noChangeShapeType="1" noTextEdit="1"/>
              </p:cNvSpPr>
              <p:nvPr/>
            </p:nvSpPr>
            <p:spPr>
              <a:xfrm>
                <a:off x="3609435" y="5574568"/>
                <a:ext cx="696088" cy="615810"/>
              </a:xfrm>
              <a:prstGeom prst="rect">
                <a:avLst/>
              </a:prstGeom>
              <a:blipFill>
                <a:blip r:embed="rId12"/>
                <a:stretch>
                  <a:fillRect b="-5941"/>
                </a:stretch>
              </a:blipFill>
            </p:spPr>
            <p:txBody>
              <a:bodyPr/>
              <a:lstStyle/>
              <a:p>
                <a:r>
                  <a:rPr lang="zh-CN" altLang="en-US">
                    <a:noFill/>
                  </a:rPr>
                  <a:t> </a:t>
                </a:r>
              </a:p>
            </p:txBody>
          </p:sp>
        </mc:Fallback>
      </mc:AlternateContent>
      <p:sp>
        <p:nvSpPr>
          <p:cNvPr id="37" name="矩形 36">
            <a:extLst>
              <a:ext uri="{FF2B5EF4-FFF2-40B4-BE49-F238E27FC236}">
                <a16:creationId xmlns:a16="http://schemas.microsoft.com/office/drawing/2014/main" id="{A8FF2714-F2FB-4577-8AF5-D07E618681BE}"/>
              </a:ext>
            </a:extLst>
          </p:cNvPr>
          <p:cNvSpPr/>
          <p:nvPr/>
        </p:nvSpPr>
        <p:spPr>
          <a:xfrm>
            <a:off x="3714591" y="4339218"/>
            <a:ext cx="485775" cy="61183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橢圓 50">
            <a:extLst>
              <a:ext uri="{FF2B5EF4-FFF2-40B4-BE49-F238E27FC236}">
                <a16:creationId xmlns:a16="http://schemas.microsoft.com/office/drawing/2014/main" id="{FD38433B-47B7-424A-9DF0-0AFA8378D85A}"/>
              </a:ext>
            </a:extLst>
          </p:cNvPr>
          <p:cNvSpPr/>
          <p:nvPr/>
        </p:nvSpPr>
        <p:spPr>
          <a:xfrm>
            <a:off x="3862229" y="5339180"/>
            <a:ext cx="190500" cy="190500"/>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9" name="直線單箭頭接點 51">
            <a:extLst>
              <a:ext uri="{FF2B5EF4-FFF2-40B4-BE49-F238E27FC236}">
                <a16:creationId xmlns:a16="http://schemas.microsoft.com/office/drawing/2014/main" id="{7C3DFA3B-0E80-474B-BA05-E2A633C89D60}"/>
              </a:ext>
            </a:extLst>
          </p:cNvPr>
          <p:cNvCxnSpPr/>
          <p:nvPr/>
        </p:nvCxnSpPr>
        <p:spPr>
          <a:xfrm flipV="1">
            <a:off x="3976529" y="4963195"/>
            <a:ext cx="0" cy="404689"/>
          </a:xfrm>
          <a:prstGeom prst="straightConnector1">
            <a:avLst/>
          </a:prstGeom>
          <a:noFill/>
          <a:ln w="38100" cap="flat" cmpd="sng" algn="ctr">
            <a:solidFill>
              <a:sysClr val="windowText" lastClr="000000"/>
            </a:solidFill>
            <a:prstDash val="solid"/>
            <a:miter lim="800000"/>
            <a:tailEnd type="triangle"/>
          </a:ln>
          <a:effectLst/>
        </p:spPr>
      </p:cxnSp>
      <p:cxnSp>
        <p:nvCxnSpPr>
          <p:cNvPr id="40" name="直線單箭頭接點 52">
            <a:extLst>
              <a:ext uri="{FF2B5EF4-FFF2-40B4-BE49-F238E27FC236}">
                <a16:creationId xmlns:a16="http://schemas.microsoft.com/office/drawing/2014/main" id="{17FE72EC-530D-4F83-952B-A7ADCE5DB9C1}"/>
              </a:ext>
            </a:extLst>
          </p:cNvPr>
          <p:cNvCxnSpPr/>
          <p:nvPr/>
        </p:nvCxnSpPr>
        <p:spPr>
          <a:xfrm flipV="1">
            <a:off x="3976529" y="3922386"/>
            <a:ext cx="0" cy="404689"/>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41" name="文字方塊 53">
                <a:extLst>
                  <a:ext uri="{FF2B5EF4-FFF2-40B4-BE49-F238E27FC236}">
                    <a16:creationId xmlns:a16="http://schemas.microsoft.com/office/drawing/2014/main" id="{573A1D88-F041-4417-824D-F348C36F237D}"/>
                  </a:ext>
                </a:extLst>
              </p:cNvPr>
              <p:cNvSpPr txBox="1"/>
              <p:nvPr/>
            </p:nvSpPr>
            <p:spPr>
              <a:xfrm>
                <a:off x="4247038" y="5574568"/>
                <a:ext cx="696088" cy="615810"/>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prstClr val="black"/>
                              </a:solidFill>
                              <a:latin typeface="Cambria Math" panose="02040503050406030204" pitchFamily="18" charset="0"/>
                            </a:rPr>
                          </m:ctrlPr>
                        </m:dPr>
                        <m:e>
                          <m:eqArr>
                            <m:eqArrPr>
                              <m:ctrlPr>
                                <a:rPr lang="en-US" altLang="zh-TW" sz="2400" i="1" smtClean="0">
                                  <a:solidFill>
                                    <a:prstClr val="black"/>
                                  </a:solidFill>
                                  <a:latin typeface="Cambria Math" panose="02040503050406030204" pitchFamily="18" charset="0"/>
                                </a:rPr>
                              </m:ctrlPr>
                            </m:eqArrPr>
                            <m:e>
                              <m:r>
                                <a:rPr lang="en-US" altLang="zh-TW" sz="2400" i="1" smtClean="0">
                                  <a:solidFill>
                                    <a:prstClr val="black"/>
                                  </a:solidFill>
                                  <a:latin typeface="Cambria Math" panose="02040503050406030204" pitchFamily="18" charset="0"/>
                                </a:rPr>
                                <m:t>0.4</m:t>
                              </m:r>
                            </m:e>
                            <m:e>
                              <m:r>
                                <a:rPr lang="en-US" altLang="zh-TW" sz="2400" i="1" smtClean="0">
                                  <a:solidFill>
                                    <a:prstClr val="black"/>
                                  </a:solidFill>
                                  <a:latin typeface="Cambria Math" panose="02040503050406030204" pitchFamily="18" charset="0"/>
                                </a:rPr>
                                <m:t>0.4</m:t>
                              </m:r>
                            </m:e>
                          </m:eqAr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1" name="文字方塊 53">
                <a:extLst>
                  <a:ext uri="{FF2B5EF4-FFF2-40B4-BE49-F238E27FC236}">
                    <a16:creationId xmlns:a16="http://schemas.microsoft.com/office/drawing/2014/main" id="{573A1D88-F041-4417-824D-F348C36F237D}"/>
                  </a:ext>
                </a:extLst>
              </p:cNvPr>
              <p:cNvSpPr txBox="1">
                <a:spLocks noRot="1" noChangeAspect="1" noMove="1" noResize="1" noEditPoints="1" noAdjustHandles="1" noChangeArrowheads="1" noChangeShapeType="1" noTextEdit="1"/>
              </p:cNvSpPr>
              <p:nvPr/>
            </p:nvSpPr>
            <p:spPr>
              <a:xfrm>
                <a:off x="4247038" y="5574568"/>
                <a:ext cx="696088" cy="615810"/>
              </a:xfrm>
              <a:prstGeom prst="rect">
                <a:avLst/>
              </a:prstGeom>
              <a:blipFill>
                <a:blip r:embed="rId13"/>
                <a:stretch>
                  <a:fillRect b="-5941"/>
                </a:stretch>
              </a:blipFill>
            </p:spPr>
            <p:txBody>
              <a:bodyPr/>
              <a:lstStyle/>
              <a:p>
                <a:r>
                  <a:rPr lang="zh-CN" altLang="en-US">
                    <a:noFill/>
                  </a:rPr>
                  <a:t> </a:t>
                </a:r>
              </a:p>
            </p:txBody>
          </p:sp>
        </mc:Fallback>
      </mc:AlternateContent>
      <p:sp>
        <p:nvSpPr>
          <p:cNvPr id="42" name="矩形 41">
            <a:extLst>
              <a:ext uri="{FF2B5EF4-FFF2-40B4-BE49-F238E27FC236}">
                <a16:creationId xmlns:a16="http://schemas.microsoft.com/office/drawing/2014/main" id="{258C63C9-8F6B-42C0-821A-158E4ABBA44E}"/>
              </a:ext>
            </a:extLst>
          </p:cNvPr>
          <p:cNvSpPr/>
          <p:nvPr/>
        </p:nvSpPr>
        <p:spPr>
          <a:xfrm>
            <a:off x="4352194" y="4339218"/>
            <a:ext cx="485775" cy="61183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橢圓 55">
            <a:extLst>
              <a:ext uri="{FF2B5EF4-FFF2-40B4-BE49-F238E27FC236}">
                <a16:creationId xmlns:a16="http://schemas.microsoft.com/office/drawing/2014/main" id="{7175E223-75C0-49CA-9F50-05AAB935DBCB}"/>
              </a:ext>
            </a:extLst>
          </p:cNvPr>
          <p:cNvSpPr/>
          <p:nvPr/>
        </p:nvSpPr>
        <p:spPr>
          <a:xfrm>
            <a:off x="4499832" y="5339180"/>
            <a:ext cx="190500" cy="190500"/>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4" name="直線單箭頭接點 56">
            <a:extLst>
              <a:ext uri="{FF2B5EF4-FFF2-40B4-BE49-F238E27FC236}">
                <a16:creationId xmlns:a16="http://schemas.microsoft.com/office/drawing/2014/main" id="{3CC24C00-0CDB-4797-A537-3FF0A6C251D0}"/>
              </a:ext>
            </a:extLst>
          </p:cNvPr>
          <p:cNvCxnSpPr/>
          <p:nvPr/>
        </p:nvCxnSpPr>
        <p:spPr>
          <a:xfrm flipV="1">
            <a:off x="4614132" y="4963195"/>
            <a:ext cx="0" cy="404689"/>
          </a:xfrm>
          <a:prstGeom prst="straightConnector1">
            <a:avLst/>
          </a:prstGeom>
          <a:noFill/>
          <a:ln w="38100" cap="flat" cmpd="sng" algn="ctr">
            <a:solidFill>
              <a:sysClr val="windowText" lastClr="000000"/>
            </a:solidFill>
            <a:prstDash val="solid"/>
            <a:miter lim="800000"/>
            <a:tailEnd type="triangle"/>
          </a:ln>
          <a:effectLst/>
        </p:spPr>
      </p:cxnSp>
      <p:cxnSp>
        <p:nvCxnSpPr>
          <p:cNvPr id="45" name="直線單箭頭接點 57">
            <a:extLst>
              <a:ext uri="{FF2B5EF4-FFF2-40B4-BE49-F238E27FC236}">
                <a16:creationId xmlns:a16="http://schemas.microsoft.com/office/drawing/2014/main" id="{D14ED445-4A6B-46BA-A6AB-03B98833CC54}"/>
              </a:ext>
            </a:extLst>
          </p:cNvPr>
          <p:cNvCxnSpPr/>
          <p:nvPr/>
        </p:nvCxnSpPr>
        <p:spPr>
          <a:xfrm flipV="1">
            <a:off x="4614132" y="3922386"/>
            <a:ext cx="0" cy="404689"/>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46" name="文字方塊 58">
                <a:extLst>
                  <a:ext uri="{FF2B5EF4-FFF2-40B4-BE49-F238E27FC236}">
                    <a16:creationId xmlns:a16="http://schemas.microsoft.com/office/drawing/2014/main" id="{1ED8052E-B33B-429A-BF45-32EA3A19B755}"/>
                  </a:ext>
                </a:extLst>
              </p:cNvPr>
              <p:cNvSpPr txBox="1"/>
              <p:nvPr/>
            </p:nvSpPr>
            <p:spPr>
              <a:xfrm>
                <a:off x="4884641" y="5574568"/>
                <a:ext cx="696088" cy="623312"/>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prstClr val="black"/>
                              </a:solidFill>
                              <a:latin typeface="Cambria Math" panose="02040503050406030204" pitchFamily="18" charset="0"/>
                            </a:rPr>
                          </m:ctrlPr>
                        </m:dPr>
                        <m:e>
                          <m:eqArr>
                            <m:eqArrPr>
                              <m:ctrlPr>
                                <a:rPr lang="en-US" altLang="zh-TW" sz="2400" i="1" smtClean="0">
                                  <a:solidFill>
                                    <a:prstClr val="black"/>
                                  </a:solidFill>
                                  <a:latin typeface="Cambria Math" panose="02040503050406030204" pitchFamily="18" charset="0"/>
                                </a:rPr>
                              </m:ctrlPr>
                            </m:eqArrPr>
                            <m:e>
                              <m:r>
                                <a:rPr lang="en-US" altLang="zh-TW" sz="2400" i="1" smtClean="0">
                                  <a:solidFill>
                                    <a:prstClr val="black"/>
                                  </a:solidFill>
                                  <a:latin typeface="Cambria Math" panose="02040503050406030204" pitchFamily="18" charset="0"/>
                                </a:rPr>
                                <m:t>0.5</m:t>
                              </m:r>
                            </m:e>
                            <m:e>
                              <m:r>
                                <a:rPr lang="en-US" altLang="zh-TW" sz="2400" i="1" smtClean="0">
                                  <a:solidFill>
                                    <a:prstClr val="black"/>
                                  </a:solidFill>
                                  <a:latin typeface="Cambria Math" panose="02040503050406030204" pitchFamily="18" charset="0"/>
                                </a:rPr>
                                <m:t>0.5</m:t>
                              </m:r>
                            </m:e>
                          </m:eqAr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6" name="文字方塊 58">
                <a:extLst>
                  <a:ext uri="{FF2B5EF4-FFF2-40B4-BE49-F238E27FC236}">
                    <a16:creationId xmlns:a16="http://schemas.microsoft.com/office/drawing/2014/main" id="{1ED8052E-B33B-429A-BF45-32EA3A19B755}"/>
                  </a:ext>
                </a:extLst>
              </p:cNvPr>
              <p:cNvSpPr txBox="1">
                <a:spLocks noRot="1" noChangeAspect="1" noMove="1" noResize="1" noEditPoints="1" noAdjustHandles="1" noChangeArrowheads="1" noChangeShapeType="1" noTextEdit="1"/>
              </p:cNvSpPr>
              <p:nvPr/>
            </p:nvSpPr>
            <p:spPr>
              <a:xfrm>
                <a:off x="4884641" y="5574568"/>
                <a:ext cx="696088" cy="623312"/>
              </a:xfrm>
              <a:prstGeom prst="rect">
                <a:avLst/>
              </a:prstGeom>
              <a:blipFill>
                <a:blip r:embed="rId14"/>
                <a:stretch>
                  <a:fillRect b="-3883"/>
                </a:stretch>
              </a:blipFill>
            </p:spPr>
            <p:txBody>
              <a:bodyPr/>
              <a:lstStyle/>
              <a:p>
                <a:r>
                  <a:rPr lang="zh-CN" altLang="en-US">
                    <a:noFill/>
                  </a:rPr>
                  <a:t> </a:t>
                </a:r>
              </a:p>
            </p:txBody>
          </p:sp>
        </mc:Fallback>
      </mc:AlternateContent>
      <p:sp>
        <p:nvSpPr>
          <p:cNvPr id="47" name="矩形 46">
            <a:extLst>
              <a:ext uri="{FF2B5EF4-FFF2-40B4-BE49-F238E27FC236}">
                <a16:creationId xmlns:a16="http://schemas.microsoft.com/office/drawing/2014/main" id="{14B92720-313E-4712-AAED-11FF9C52D799}"/>
              </a:ext>
            </a:extLst>
          </p:cNvPr>
          <p:cNvSpPr/>
          <p:nvPr/>
        </p:nvSpPr>
        <p:spPr>
          <a:xfrm>
            <a:off x="4989797" y="4339218"/>
            <a:ext cx="485775" cy="61183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橢圓 60">
            <a:extLst>
              <a:ext uri="{FF2B5EF4-FFF2-40B4-BE49-F238E27FC236}">
                <a16:creationId xmlns:a16="http://schemas.microsoft.com/office/drawing/2014/main" id="{A042FE99-E7CD-4119-8D01-85A9F3031F12}"/>
              </a:ext>
            </a:extLst>
          </p:cNvPr>
          <p:cNvSpPr/>
          <p:nvPr/>
        </p:nvSpPr>
        <p:spPr>
          <a:xfrm>
            <a:off x="5137435" y="5339180"/>
            <a:ext cx="190500" cy="190500"/>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49" name="直線單箭頭接點 61">
            <a:extLst>
              <a:ext uri="{FF2B5EF4-FFF2-40B4-BE49-F238E27FC236}">
                <a16:creationId xmlns:a16="http://schemas.microsoft.com/office/drawing/2014/main" id="{E1331888-0A6C-4141-829A-82C1A34E52B2}"/>
              </a:ext>
            </a:extLst>
          </p:cNvPr>
          <p:cNvCxnSpPr/>
          <p:nvPr/>
        </p:nvCxnSpPr>
        <p:spPr>
          <a:xfrm flipV="1">
            <a:off x="5251735" y="4963195"/>
            <a:ext cx="0" cy="404689"/>
          </a:xfrm>
          <a:prstGeom prst="straightConnector1">
            <a:avLst/>
          </a:prstGeom>
          <a:noFill/>
          <a:ln w="38100" cap="flat" cmpd="sng" algn="ctr">
            <a:solidFill>
              <a:sysClr val="windowText" lastClr="000000"/>
            </a:solidFill>
            <a:prstDash val="solid"/>
            <a:miter lim="800000"/>
            <a:tailEnd type="triangle"/>
          </a:ln>
          <a:effectLst/>
        </p:spPr>
      </p:cxnSp>
      <p:cxnSp>
        <p:nvCxnSpPr>
          <p:cNvPr id="50" name="直線單箭頭接點 62">
            <a:extLst>
              <a:ext uri="{FF2B5EF4-FFF2-40B4-BE49-F238E27FC236}">
                <a16:creationId xmlns:a16="http://schemas.microsoft.com/office/drawing/2014/main" id="{3D193DCB-0D4C-4394-87C9-0597B88CDD08}"/>
              </a:ext>
            </a:extLst>
          </p:cNvPr>
          <p:cNvCxnSpPr/>
          <p:nvPr/>
        </p:nvCxnSpPr>
        <p:spPr>
          <a:xfrm flipV="1">
            <a:off x="5251735" y="3922386"/>
            <a:ext cx="0" cy="404689"/>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1" name="文字方塊 63">
                <a:extLst>
                  <a:ext uri="{FF2B5EF4-FFF2-40B4-BE49-F238E27FC236}">
                    <a16:creationId xmlns:a16="http://schemas.microsoft.com/office/drawing/2014/main" id="{CEDE316E-013E-4E34-92CF-2D42F3E193A4}"/>
                  </a:ext>
                </a:extLst>
              </p:cNvPr>
              <p:cNvSpPr txBox="1"/>
              <p:nvPr/>
            </p:nvSpPr>
            <p:spPr>
              <a:xfrm>
                <a:off x="5522244" y="5574568"/>
                <a:ext cx="696088" cy="615810"/>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prstClr val="black"/>
                              </a:solidFill>
                              <a:latin typeface="Cambria Math" panose="02040503050406030204" pitchFamily="18" charset="0"/>
                            </a:rPr>
                          </m:ctrlPr>
                        </m:dPr>
                        <m:e>
                          <m:eqArr>
                            <m:eqArrPr>
                              <m:ctrlPr>
                                <a:rPr lang="en-US" altLang="zh-TW" sz="2400" i="1" smtClean="0">
                                  <a:solidFill>
                                    <a:prstClr val="black"/>
                                  </a:solidFill>
                                  <a:latin typeface="Cambria Math" panose="02040503050406030204" pitchFamily="18" charset="0"/>
                                </a:rPr>
                              </m:ctrlPr>
                            </m:eqArrPr>
                            <m:e>
                              <m:r>
                                <a:rPr lang="en-US" altLang="zh-TW" sz="2400" i="1" smtClean="0">
                                  <a:solidFill>
                                    <a:prstClr val="black"/>
                                  </a:solidFill>
                                  <a:latin typeface="Cambria Math" panose="02040503050406030204" pitchFamily="18" charset="0"/>
                                </a:rPr>
                                <m:t>0.6</m:t>
                              </m:r>
                            </m:e>
                            <m:e>
                              <m:r>
                                <a:rPr lang="en-US" altLang="zh-TW" sz="2400" i="1" smtClean="0">
                                  <a:solidFill>
                                    <a:prstClr val="black"/>
                                  </a:solidFill>
                                  <a:latin typeface="Cambria Math" panose="02040503050406030204" pitchFamily="18" charset="0"/>
                                </a:rPr>
                                <m:t>0.6</m:t>
                              </m:r>
                            </m:e>
                          </m:eqAr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51" name="文字方塊 63">
                <a:extLst>
                  <a:ext uri="{FF2B5EF4-FFF2-40B4-BE49-F238E27FC236}">
                    <a16:creationId xmlns:a16="http://schemas.microsoft.com/office/drawing/2014/main" id="{CEDE316E-013E-4E34-92CF-2D42F3E193A4}"/>
                  </a:ext>
                </a:extLst>
              </p:cNvPr>
              <p:cNvSpPr txBox="1">
                <a:spLocks noRot="1" noChangeAspect="1" noMove="1" noResize="1" noEditPoints="1" noAdjustHandles="1" noChangeArrowheads="1" noChangeShapeType="1" noTextEdit="1"/>
              </p:cNvSpPr>
              <p:nvPr/>
            </p:nvSpPr>
            <p:spPr>
              <a:xfrm>
                <a:off x="5522244" y="5574568"/>
                <a:ext cx="696088" cy="615810"/>
              </a:xfrm>
              <a:prstGeom prst="rect">
                <a:avLst/>
              </a:prstGeom>
              <a:blipFill>
                <a:blip r:embed="rId15"/>
                <a:stretch>
                  <a:fillRect b="-5941"/>
                </a:stretch>
              </a:blipFill>
            </p:spPr>
            <p:txBody>
              <a:bodyPr/>
              <a:lstStyle/>
              <a:p>
                <a:r>
                  <a:rPr lang="zh-CN" altLang="en-US">
                    <a:noFill/>
                  </a:rPr>
                  <a:t> </a:t>
                </a:r>
              </a:p>
            </p:txBody>
          </p:sp>
        </mc:Fallback>
      </mc:AlternateContent>
      <p:grpSp>
        <p:nvGrpSpPr>
          <p:cNvPr id="52" name="群組 80">
            <a:extLst>
              <a:ext uri="{FF2B5EF4-FFF2-40B4-BE49-F238E27FC236}">
                <a16:creationId xmlns:a16="http://schemas.microsoft.com/office/drawing/2014/main" id="{422F5161-826B-4656-8450-00B3417E69E0}"/>
              </a:ext>
            </a:extLst>
          </p:cNvPr>
          <p:cNvGrpSpPr/>
          <p:nvPr/>
        </p:nvGrpSpPr>
        <p:grpSpPr>
          <a:xfrm>
            <a:off x="5627400" y="3922386"/>
            <a:ext cx="485775" cy="1607294"/>
            <a:chOff x="5320264" y="3882721"/>
            <a:chExt cx="485775" cy="1607294"/>
          </a:xfrm>
        </p:grpSpPr>
        <p:sp>
          <p:nvSpPr>
            <p:cNvPr id="53" name="矩形 52">
              <a:extLst>
                <a:ext uri="{FF2B5EF4-FFF2-40B4-BE49-F238E27FC236}">
                  <a16:creationId xmlns:a16="http://schemas.microsoft.com/office/drawing/2014/main" id="{BF1D9916-CDFF-41E8-A64A-92A2700E3448}"/>
                </a:ext>
              </a:extLst>
            </p:cNvPr>
            <p:cNvSpPr/>
            <p:nvPr/>
          </p:nvSpPr>
          <p:spPr>
            <a:xfrm>
              <a:off x="5320264" y="4299553"/>
              <a:ext cx="485775" cy="61183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橢圓 65">
              <a:extLst>
                <a:ext uri="{FF2B5EF4-FFF2-40B4-BE49-F238E27FC236}">
                  <a16:creationId xmlns:a16="http://schemas.microsoft.com/office/drawing/2014/main" id="{FE050A43-7938-4F27-85C8-801F4548EC36}"/>
                </a:ext>
              </a:extLst>
            </p:cNvPr>
            <p:cNvSpPr/>
            <p:nvPr/>
          </p:nvSpPr>
          <p:spPr>
            <a:xfrm>
              <a:off x="5467902" y="5299515"/>
              <a:ext cx="190500" cy="190500"/>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5" name="直線單箭頭接點 66">
              <a:extLst>
                <a:ext uri="{FF2B5EF4-FFF2-40B4-BE49-F238E27FC236}">
                  <a16:creationId xmlns:a16="http://schemas.microsoft.com/office/drawing/2014/main" id="{8E9BEC47-996C-4A00-9509-161F64BB2768}"/>
                </a:ext>
              </a:extLst>
            </p:cNvPr>
            <p:cNvCxnSpPr/>
            <p:nvPr/>
          </p:nvCxnSpPr>
          <p:spPr>
            <a:xfrm flipV="1">
              <a:off x="5582202" y="4923530"/>
              <a:ext cx="0" cy="404689"/>
            </a:xfrm>
            <a:prstGeom prst="straightConnector1">
              <a:avLst/>
            </a:prstGeom>
            <a:noFill/>
            <a:ln w="38100" cap="flat" cmpd="sng" algn="ctr">
              <a:solidFill>
                <a:sysClr val="windowText" lastClr="000000"/>
              </a:solidFill>
              <a:prstDash val="solid"/>
              <a:miter lim="800000"/>
              <a:tailEnd type="triangle"/>
            </a:ln>
            <a:effectLst/>
          </p:spPr>
        </p:cxnSp>
        <p:cxnSp>
          <p:nvCxnSpPr>
            <p:cNvPr id="56" name="直線單箭頭接點 67">
              <a:extLst>
                <a:ext uri="{FF2B5EF4-FFF2-40B4-BE49-F238E27FC236}">
                  <a16:creationId xmlns:a16="http://schemas.microsoft.com/office/drawing/2014/main" id="{DBE00DC2-065B-44E6-831A-FD4F307FE156}"/>
                </a:ext>
              </a:extLst>
            </p:cNvPr>
            <p:cNvCxnSpPr/>
            <p:nvPr/>
          </p:nvCxnSpPr>
          <p:spPr>
            <a:xfrm flipV="1">
              <a:off x="5582202" y="3882721"/>
              <a:ext cx="0" cy="404689"/>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57" name="文字方塊 68">
                <a:extLst>
                  <a:ext uri="{FF2B5EF4-FFF2-40B4-BE49-F238E27FC236}">
                    <a16:creationId xmlns:a16="http://schemas.microsoft.com/office/drawing/2014/main" id="{1586D939-C95A-4312-9076-C6E9257D298C}"/>
                  </a:ext>
                </a:extLst>
              </p:cNvPr>
              <p:cNvSpPr txBox="1"/>
              <p:nvPr/>
            </p:nvSpPr>
            <p:spPr>
              <a:xfrm>
                <a:off x="6159847" y="5574568"/>
                <a:ext cx="696088" cy="615810"/>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prstClr val="black"/>
                              </a:solidFill>
                              <a:latin typeface="Cambria Math" panose="02040503050406030204" pitchFamily="18" charset="0"/>
                            </a:rPr>
                          </m:ctrlPr>
                        </m:dPr>
                        <m:e>
                          <m:eqArr>
                            <m:eqArrPr>
                              <m:ctrlPr>
                                <a:rPr lang="en-US" altLang="zh-TW" sz="2400" i="1" smtClean="0">
                                  <a:solidFill>
                                    <a:prstClr val="black"/>
                                  </a:solidFill>
                                  <a:latin typeface="Cambria Math" panose="02040503050406030204" pitchFamily="18" charset="0"/>
                                </a:rPr>
                              </m:ctrlPr>
                            </m:eqArrPr>
                            <m:e>
                              <m:r>
                                <a:rPr lang="en-US" altLang="zh-TW" sz="2400" i="1" smtClean="0">
                                  <a:solidFill>
                                    <a:prstClr val="black"/>
                                  </a:solidFill>
                                  <a:latin typeface="Cambria Math" panose="02040503050406030204" pitchFamily="18" charset="0"/>
                                </a:rPr>
                                <m:t>0.7</m:t>
                              </m:r>
                            </m:e>
                            <m:e>
                              <m:r>
                                <a:rPr lang="en-US" altLang="zh-TW" sz="2400" i="1" smtClean="0">
                                  <a:solidFill>
                                    <a:prstClr val="black"/>
                                  </a:solidFill>
                                  <a:latin typeface="Cambria Math" panose="02040503050406030204" pitchFamily="18" charset="0"/>
                                </a:rPr>
                                <m:t>0.7</m:t>
                              </m:r>
                            </m:e>
                          </m:eqAr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57" name="文字方塊 68">
                <a:extLst>
                  <a:ext uri="{FF2B5EF4-FFF2-40B4-BE49-F238E27FC236}">
                    <a16:creationId xmlns:a16="http://schemas.microsoft.com/office/drawing/2014/main" id="{1586D939-C95A-4312-9076-C6E9257D298C}"/>
                  </a:ext>
                </a:extLst>
              </p:cNvPr>
              <p:cNvSpPr txBox="1">
                <a:spLocks noRot="1" noChangeAspect="1" noMove="1" noResize="1" noEditPoints="1" noAdjustHandles="1" noChangeArrowheads="1" noChangeShapeType="1" noTextEdit="1"/>
              </p:cNvSpPr>
              <p:nvPr/>
            </p:nvSpPr>
            <p:spPr>
              <a:xfrm>
                <a:off x="6159847" y="5574568"/>
                <a:ext cx="696088" cy="615810"/>
              </a:xfrm>
              <a:prstGeom prst="rect">
                <a:avLst/>
              </a:prstGeom>
              <a:blipFill>
                <a:blip r:embed="rId16"/>
                <a:stretch>
                  <a:fillRect b="-5941"/>
                </a:stretch>
              </a:blipFill>
            </p:spPr>
            <p:txBody>
              <a:bodyPr/>
              <a:lstStyle/>
              <a:p>
                <a:r>
                  <a:rPr lang="zh-CN" altLang="en-US">
                    <a:noFill/>
                  </a:rPr>
                  <a:t> </a:t>
                </a:r>
              </a:p>
            </p:txBody>
          </p:sp>
        </mc:Fallback>
      </mc:AlternateContent>
      <p:sp>
        <p:nvSpPr>
          <p:cNvPr id="58" name="矩形 57">
            <a:extLst>
              <a:ext uri="{FF2B5EF4-FFF2-40B4-BE49-F238E27FC236}">
                <a16:creationId xmlns:a16="http://schemas.microsoft.com/office/drawing/2014/main" id="{FEB3A0C2-4F37-41C6-8482-C55E820FB753}"/>
              </a:ext>
            </a:extLst>
          </p:cNvPr>
          <p:cNvSpPr/>
          <p:nvPr/>
        </p:nvSpPr>
        <p:spPr>
          <a:xfrm>
            <a:off x="6265003" y="4339218"/>
            <a:ext cx="485775" cy="61183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9" name="橢圓 70">
            <a:extLst>
              <a:ext uri="{FF2B5EF4-FFF2-40B4-BE49-F238E27FC236}">
                <a16:creationId xmlns:a16="http://schemas.microsoft.com/office/drawing/2014/main" id="{CD4F2DCF-78F6-49C5-B9C1-A3F8A5C86076}"/>
              </a:ext>
            </a:extLst>
          </p:cNvPr>
          <p:cNvSpPr/>
          <p:nvPr/>
        </p:nvSpPr>
        <p:spPr>
          <a:xfrm>
            <a:off x="6412641" y="5339180"/>
            <a:ext cx="190500" cy="190500"/>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0" name="直線單箭頭接點 71">
            <a:extLst>
              <a:ext uri="{FF2B5EF4-FFF2-40B4-BE49-F238E27FC236}">
                <a16:creationId xmlns:a16="http://schemas.microsoft.com/office/drawing/2014/main" id="{8FABBA66-0DA1-46DD-BA9A-FDC78D236407}"/>
              </a:ext>
            </a:extLst>
          </p:cNvPr>
          <p:cNvCxnSpPr/>
          <p:nvPr/>
        </p:nvCxnSpPr>
        <p:spPr>
          <a:xfrm flipV="1">
            <a:off x="6526941" y="4963195"/>
            <a:ext cx="0" cy="404689"/>
          </a:xfrm>
          <a:prstGeom prst="straightConnector1">
            <a:avLst/>
          </a:prstGeom>
          <a:noFill/>
          <a:ln w="38100" cap="flat" cmpd="sng" algn="ctr">
            <a:solidFill>
              <a:sysClr val="windowText" lastClr="000000"/>
            </a:solidFill>
            <a:prstDash val="solid"/>
            <a:miter lim="800000"/>
            <a:tailEnd type="triangle"/>
          </a:ln>
          <a:effectLst/>
        </p:spPr>
      </p:cxnSp>
      <p:cxnSp>
        <p:nvCxnSpPr>
          <p:cNvPr id="61" name="直線單箭頭接點 72">
            <a:extLst>
              <a:ext uri="{FF2B5EF4-FFF2-40B4-BE49-F238E27FC236}">
                <a16:creationId xmlns:a16="http://schemas.microsoft.com/office/drawing/2014/main" id="{CDDE5ECB-1EA3-42A7-9228-E2B1BD46F09E}"/>
              </a:ext>
            </a:extLst>
          </p:cNvPr>
          <p:cNvCxnSpPr/>
          <p:nvPr/>
        </p:nvCxnSpPr>
        <p:spPr>
          <a:xfrm flipV="1">
            <a:off x="6526941" y="3922386"/>
            <a:ext cx="0" cy="404689"/>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62" name="文字方塊 73">
                <a:extLst>
                  <a:ext uri="{FF2B5EF4-FFF2-40B4-BE49-F238E27FC236}">
                    <a16:creationId xmlns:a16="http://schemas.microsoft.com/office/drawing/2014/main" id="{FFFA2A0A-73B7-4B27-9969-335890E942AB}"/>
                  </a:ext>
                </a:extLst>
              </p:cNvPr>
              <p:cNvSpPr txBox="1"/>
              <p:nvPr/>
            </p:nvSpPr>
            <p:spPr>
              <a:xfrm>
                <a:off x="6797450" y="5574568"/>
                <a:ext cx="696088" cy="615810"/>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prstClr val="black"/>
                              </a:solidFill>
                              <a:latin typeface="Cambria Math" panose="02040503050406030204" pitchFamily="18" charset="0"/>
                            </a:rPr>
                          </m:ctrlPr>
                        </m:dPr>
                        <m:e>
                          <m:eqArr>
                            <m:eqArrPr>
                              <m:ctrlPr>
                                <a:rPr lang="en-US" altLang="zh-TW" sz="2400" i="1" smtClean="0">
                                  <a:solidFill>
                                    <a:prstClr val="black"/>
                                  </a:solidFill>
                                  <a:latin typeface="Cambria Math" panose="02040503050406030204" pitchFamily="18" charset="0"/>
                                </a:rPr>
                              </m:ctrlPr>
                            </m:eqArrPr>
                            <m:e>
                              <m:r>
                                <a:rPr lang="en-US" altLang="zh-TW" sz="2400" i="1" smtClean="0">
                                  <a:solidFill>
                                    <a:prstClr val="black"/>
                                  </a:solidFill>
                                  <a:latin typeface="Cambria Math" panose="02040503050406030204" pitchFamily="18" charset="0"/>
                                </a:rPr>
                                <m:t>0.8</m:t>
                              </m:r>
                            </m:e>
                            <m:e>
                              <m:r>
                                <a:rPr lang="en-US" altLang="zh-TW" sz="2400" i="1" smtClean="0">
                                  <a:solidFill>
                                    <a:prstClr val="black"/>
                                  </a:solidFill>
                                  <a:latin typeface="Cambria Math" panose="02040503050406030204" pitchFamily="18" charset="0"/>
                                </a:rPr>
                                <m:t>0.8</m:t>
                              </m:r>
                            </m:e>
                          </m:eqAr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62" name="文字方塊 73">
                <a:extLst>
                  <a:ext uri="{FF2B5EF4-FFF2-40B4-BE49-F238E27FC236}">
                    <a16:creationId xmlns:a16="http://schemas.microsoft.com/office/drawing/2014/main" id="{FFFA2A0A-73B7-4B27-9969-335890E942AB}"/>
                  </a:ext>
                </a:extLst>
              </p:cNvPr>
              <p:cNvSpPr txBox="1">
                <a:spLocks noRot="1" noChangeAspect="1" noMove="1" noResize="1" noEditPoints="1" noAdjustHandles="1" noChangeArrowheads="1" noChangeShapeType="1" noTextEdit="1"/>
              </p:cNvSpPr>
              <p:nvPr/>
            </p:nvSpPr>
            <p:spPr>
              <a:xfrm>
                <a:off x="6797450" y="5574568"/>
                <a:ext cx="696088" cy="615810"/>
              </a:xfrm>
              <a:prstGeom prst="rect">
                <a:avLst/>
              </a:prstGeom>
              <a:blipFill>
                <a:blip r:embed="rId17"/>
                <a:stretch>
                  <a:fillRect b="-5941"/>
                </a:stretch>
              </a:blipFill>
            </p:spPr>
            <p:txBody>
              <a:bodyPr/>
              <a:lstStyle/>
              <a:p>
                <a:r>
                  <a:rPr lang="zh-CN" altLang="en-US">
                    <a:noFill/>
                  </a:rPr>
                  <a:t> </a:t>
                </a:r>
              </a:p>
            </p:txBody>
          </p:sp>
        </mc:Fallback>
      </mc:AlternateContent>
      <p:sp>
        <p:nvSpPr>
          <p:cNvPr id="63" name="矩形 62">
            <a:extLst>
              <a:ext uri="{FF2B5EF4-FFF2-40B4-BE49-F238E27FC236}">
                <a16:creationId xmlns:a16="http://schemas.microsoft.com/office/drawing/2014/main" id="{B75E1FDE-68B2-4352-B100-691ECDCEB122}"/>
              </a:ext>
            </a:extLst>
          </p:cNvPr>
          <p:cNvSpPr/>
          <p:nvPr/>
        </p:nvSpPr>
        <p:spPr>
          <a:xfrm>
            <a:off x="6902606" y="4339218"/>
            <a:ext cx="485775" cy="61183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4" name="橢圓 75">
            <a:extLst>
              <a:ext uri="{FF2B5EF4-FFF2-40B4-BE49-F238E27FC236}">
                <a16:creationId xmlns:a16="http://schemas.microsoft.com/office/drawing/2014/main" id="{29F2D90A-FFE2-40CC-80DD-235102F57E77}"/>
              </a:ext>
            </a:extLst>
          </p:cNvPr>
          <p:cNvSpPr/>
          <p:nvPr/>
        </p:nvSpPr>
        <p:spPr>
          <a:xfrm>
            <a:off x="7050244" y="5339180"/>
            <a:ext cx="190500" cy="190500"/>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5" name="直線單箭頭接點 76">
            <a:extLst>
              <a:ext uri="{FF2B5EF4-FFF2-40B4-BE49-F238E27FC236}">
                <a16:creationId xmlns:a16="http://schemas.microsoft.com/office/drawing/2014/main" id="{AC8CA3F0-D9A4-42A6-8A64-F55CA5B2CE7B}"/>
              </a:ext>
            </a:extLst>
          </p:cNvPr>
          <p:cNvCxnSpPr/>
          <p:nvPr/>
        </p:nvCxnSpPr>
        <p:spPr>
          <a:xfrm flipV="1">
            <a:off x="7164544" y="4963195"/>
            <a:ext cx="0" cy="404689"/>
          </a:xfrm>
          <a:prstGeom prst="straightConnector1">
            <a:avLst/>
          </a:prstGeom>
          <a:noFill/>
          <a:ln w="38100" cap="flat" cmpd="sng" algn="ctr">
            <a:solidFill>
              <a:sysClr val="windowText" lastClr="000000"/>
            </a:solidFill>
            <a:prstDash val="solid"/>
            <a:miter lim="800000"/>
            <a:tailEnd type="triangle"/>
          </a:ln>
          <a:effectLst/>
        </p:spPr>
      </p:cxnSp>
      <p:cxnSp>
        <p:nvCxnSpPr>
          <p:cNvPr id="66" name="直線單箭頭接點 77">
            <a:extLst>
              <a:ext uri="{FF2B5EF4-FFF2-40B4-BE49-F238E27FC236}">
                <a16:creationId xmlns:a16="http://schemas.microsoft.com/office/drawing/2014/main" id="{8498F479-BBBE-4F56-988F-B3A6F904D299}"/>
              </a:ext>
            </a:extLst>
          </p:cNvPr>
          <p:cNvCxnSpPr/>
          <p:nvPr/>
        </p:nvCxnSpPr>
        <p:spPr>
          <a:xfrm flipV="1">
            <a:off x="7164544" y="3922386"/>
            <a:ext cx="0" cy="404689"/>
          </a:xfrm>
          <a:prstGeom prst="straightConnector1">
            <a:avLst/>
          </a:prstGeom>
          <a:noFill/>
          <a:ln w="38100" cap="flat" cmpd="sng" algn="ctr">
            <a:solidFill>
              <a:sysClr val="windowText" lastClr="000000"/>
            </a:solidFill>
            <a:prstDash val="solid"/>
            <a:miter lim="800000"/>
            <a:tailEnd type="triangle"/>
          </a:ln>
          <a:effectLst/>
        </p:spPr>
      </p:cxnSp>
      <p:sp>
        <p:nvSpPr>
          <p:cNvPr id="67" name="文本框 66">
            <a:extLst>
              <a:ext uri="{FF2B5EF4-FFF2-40B4-BE49-F238E27FC236}">
                <a16:creationId xmlns:a16="http://schemas.microsoft.com/office/drawing/2014/main" id="{9211AF38-EE47-4C51-9045-8035AC429710}"/>
              </a:ext>
            </a:extLst>
          </p:cNvPr>
          <p:cNvSpPr txBox="1"/>
          <p:nvPr/>
        </p:nvSpPr>
        <p:spPr>
          <a:xfrm>
            <a:off x="4590413" y="1485630"/>
            <a:ext cx="802640" cy="1477328"/>
          </a:xfrm>
          <a:prstGeom prst="rect">
            <a:avLst/>
          </a:prstGeom>
          <a:noFill/>
        </p:spPr>
        <p:txBody>
          <a:bodyPr wrap="square">
            <a:spAutoFit/>
          </a:bodyPr>
          <a:lstStyle/>
          <a:p>
            <a:r>
              <a:rPr lang="zh-CN" altLang="en-US" b="1" dirty="0">
                <a:solidFill>
                  <a:srgbClr val="FF0000"/>
                </a:solidFill>
              </a:rPr>
              <a:t>需要严肃地考虑</a:t>
            </a:r>
            <a:r>
              <a:rPr lang="en-US" altLang="zh-CN" b="1" dirty="0">
                <a:solidFill>
                  <a:srgbClr val="FF0000"/>
                </a:solidFill>
              </a:rPr>
              <a:t>AI</a:t>
            </a:r>
            <a:r>
              <a:rPr lang="zh-CN" altLang="en-US" b="1" dirty="0">
                <a:solidFill>
                  <a:srgbClr val="FF0000"/>
                </a:solidFill>
              </a:rPr>
              <a:t>伦理</a:t>
            </a:r>
          </a:p>
        </p:txBody>
      </p:sp>
    </p:spTree>
    <p:extLst>
      <p:ext uri="{BB962C8B-B14F-4D97-AF65-F5344CB8AC3E}">
        <p14:creationId xmlns:p14="http://schemas.microsoft.com/office/powerpoint/2010/main" val="292606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0" nodeType="clickEffect">
                                  <p:stCondLst>
                                    <p:cond delay="0"/>
                                  </p:stCondLst>
                                  <p:childTnLst>
                                    <p:set>
                                      <p:cBhvr>
                                        <p:cTn id="92" dur="1" fill="hold">
                                          <p:stCondLst>
                                            <p:cond delay="0"/>
                                          </p:stCondLst>
                                        </p:cTn>
                                        <p:tgtEl>
                                          <p:spTgt spid="1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0" nodeType="clickEffect">
                                  <p:stCondLst>
                                    <p:cond delay="0"/>
                                  </p:stCondLst>
                                  <p:childTnLst>
                                    <p:set>
                                      <p:cBhvr>
                                        <p:cTn id="9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6" grpId="0"/>
      <p:bldP spid="27" grpId="0" animBg="1"/>
      <p:bldP spid="28" grpId="0" animBg="1"/>
      <p:bldP spid="31" grpId="0"/>
      <p:bldP spid="32" grpId="0" animBg="1"/>
      <p:bldP spid="33" grpId="0" animBg="1"/>
      <p:bldP spid="36" grpId="0"/>
      <p:bldP spid="37" grpId="0" animBg="1"/>
      <p:bldP spid="38" grpId="0" animBg="1"/>
      <p:bldP spid="41" grpId="0"/>
      <p:bldP spid="42" grpId="0" animBg="1"/>
      <p:bldP spid="43" grpId="0" animBg="1"/>
      <p:bldP spid="46" grpId="0"/>
      <p:bldP spid="47" grpId="0" animBg="1"/>
      <p:bldP spid="48" grpId="0" animBg="1"/>
      <p:bldP spid="51" grpId="0"/>
      <p:bldP spid="57" grpId="0"/>
      <p:bldP spid="58" grpId="0" animBg="1"/>
      <p:bldP spid="59" grpId="0" animBg="1"/>
      <p:bldP spid="62" grpId="0"/>
      <p:bldP spid="63" grpId="0" animBg="1"/>
      <p:bldP spid="6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79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E3FBE023-A7B8-4AB6-9564-5DCD2A2C5157}"/>
              </a:ext>
            </a:extLst>
          </p:cNvPr>
          <p:cNvSpPr txBox="1">
            <a:spLocks/>
          </p:cNvSpPr>
          <p:nvPr/>
        </p:nvSpPr>
        <p:spPr>
          <a:xfrm>
            <a:off x="1336813" y="29560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Theory behind GAN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pic>
        <p:nvPicPr>
          <p:cNvPr id="7" name="圖片 16">
            <a:extLst>
              <a:ext uri="{FF2B5EF4-FFF2-40B4-BE49-F238E27FC236}">
                <a16:creationId xmlns:a16="http://schemas.microsoft.com/office/drawing/2014/main" id="{C74F0A60-BCB6-4A18-A491-323CD9B91CD7}"/>
              </a:ext>
            </a:extLst>
          </p:cNvPr>
          <p:cNvPicPr>
            <a:picLocks noChangeAspect="1"/>
          </p:cNvPicPr>
          <p:nvPr/>
        </p:nvPicPr>
        <p:blipFill>
          <a:blip r:embed="rId3"/>
          <a:stretch>
            <a:fillRect/>
          </a:stretch>
        </p:blipFill>
        <p:spPr>
          <a:xfrm>
            <a:off x="4572000" y="1621165"/>
            <a:ext cx="1804554" cy="2189526"/>
          </a:xfrm>
          <a:prstGeom prst="rect">
            <a:avLst/>
          </a:prstGeom>
        </p:spPr>
      </p:pic>
      <p:pic>
        <p:nvPicPr>
          <p:cNvPr id="8" name="圖片 11">
            <a:extLst>
              <a:ext uri="{FF2B5EF4-FFF2-40B4-BE49-F238E27FC236}">
                <a16:creationId xmlns:a16="http://schemas.microsoft.com/office/drawing/2014/main" id="{7A726A10-8F0B-49E4-A14B-86954F518F76}"/>
              </a:ext>
            </a:extLst>
          </p:cNvPr>
          <p:cNvPicPr>
            <a:picLocks noChangeAspect="1"/>
          </p:cNvPicPr>
          <p:nvPr/>
        </p:nvPicPr>
        <p:blipFill>
          <a:blip r:embed="rId4"/>
          <a:stretch>
            <a:fillRect/>
          </a:stretch>
        </p:blipFill>
        <p:spPr>
          <a:xfrm>
            <a:off x="899289" y="2644650"/>
            <a:ext cx="929364" cy="916633"/>
          </a:xfrm>
          <a:prstGeom prst="rect">
            <a:avLst/>
          </a:prstGeom>
        </p:spPr>
      </p:pic>
      <p:sp>
        <p:nvSpPr>
          <p:cNvPr id="10" name="內容版面配置區 2">
            <a:extLst>
              <a:ext uri="{FF2B5EF4-FFF2-40B4-BE49-F238E27FC236}">
                <a16:creationId xmlns:a16="http://schemas.microsoft.com/office/drawing/2014/main" id="{62882F68-3AE9-40E1-B485-677DBD6D3DBB}"/>
              </a:ext>
            </a:extLst>
          </p:cNvPr>
          <p:cNvSpPr txBox="1">
            <a:spLocks/>
          </p:cNvSpPr>
          <p:nvPr/>
        </p:nvSpPr>
        <p:spPr>
          <a:xfrm>
            <a:off x="843544" y="2228556"/>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4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sp>
        <p:nvSpPr>
          <p:cNvPr id="11" name="橢圓 4">
            <a:extLst>
              <a:ext uri="{FF2B5EF4-FFF2-40B4-BE49-F238E27FC236}">
                <a16:creationId xmlns:a16="http://schemas.microsoft.com/office/drawing/2014/main" id="{921CA522-2196-4C10-9F57-37C1A5910ECE}"/>
              </a:ext>
            </a:extLst>
          </p:cNvPr>
          <p:cNvSpPr/>
          <p:nvPr/>
        </p:nvSpPr>
        <p:spPr>
          <a:xfrm>
            <a:off x="1302121" y="3004664"/>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橢圓 5">
            <a:extLst>
              <a:ext uri="{FF2B5EF4-FFF2-40B4-BE49-F238E27FC236}">
                <a16:creationId xmlns:a16="http://schemas.microsoft.com/office/drawing/2014/main" id="{5AC21C74-E46D-4F3A-81E8-96DC2BF03DDD}"/>
              </a:ext>
            </a:extLst>
          </p:cNvPr>
          <p:cNvSpPr/>
          <p:nvPr/>
        </p:nvSpPr>
        <p:spPr>
          <a:xfrm>
            <a:off x="4894780" y="2596719"/>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3" name="直線單箭頭接點 10">
            <a:extLst>
              <a:ext uri="{FF2B5EF4-FFF2-40B4-BE49-F238E27FC236}">
                <a16:creationId xmlns:a16="http://schemas.microsoft.com/office/drawing/2014/main" id="{C40D3FFD-13A8-4EDF-875B-F8B8E148CB9E}"/>
              </a:ext>
            </a:extLst>
          </p:cNvPr>
          <p:cNvCxnSpPr>
            <a:cxnSpLocks/>
          </p:cNvCxnSpPr>
          <p:nvPr/>
        </p:nvCxnSpPr>
        <p:spPr>
          <a:xfrm>
            <a:off x="4065608" y="3136843"/>
            <a:ext cx="616385" cy="0"/>
          </a:xfrm>
          <a:prstGeom prst="straightConnector1">
            <a:avLst/>
          </a:prstGeom>
          <a:noFill/>
          <a:ln w="57150" cap="flat" cmpd="sng" algn="ctr">
            <a:solidFill>
              <a:sysClr val="windowText" lastClr="000000"/>
            </a:solidFill>
            <a:prstDash val="solid"/>
            <a:miter lim="800000"/>
            <a:tailEnd type="triangle"/>
          </a:ln>
          <a:effectLst/>
        </p:spPr>
      </p:cxnSp>
      <p:sp>
        <p:nvSpPr>
          <p:cNvPr id="14" name="文字方塊 12">
            <a:extLst>
              <a:ext uri="{FF2B5EF4-FFF2-40B4-BE49-F238E27FC236}">
                <a16:creationId xmlns:a16="http://schemas.microsoft.com/office/drawing/2014/main" id="{DFD5D718-8E43-439F-9E50-A16A89790F85}"/>
              </a:ext>
            </a:extLst>
          </p:cNvPr>
          <p:cNvSpPr txBox="1"/>
          <p:nvPr/>
        </p:nvSpPr>
        <p:spPr>
          <a:xfrm>
            <a:off x="171584" y="2164871"/>
            <a:ext cx="3047510" cy="461665"/>
          </a:xfrm>
          <a:prstGeom prst="rect">
            <a:avLst/>
          </a:prstGeom>
          <a:noFill/>
        </p:spPr>
        <p:txBody>
          <a:bodyPr wrap="square" rtlCol="0">
            <a:spAutoFit/>
          </a:bodyPr>
          <a:lstStyle/>
          <a:p>
            <a:pPr algn="ctr" defTabSz="457200">
              <a:defRPr/>
            </a:pPr>
            <a:r>
              <a:rPr lang="en-US" altLang="zh-TW" sz="2400" b="1" dirty="0">
                <a:solidFill>
                  <a:srgbClr val="0000FF"/>
                </a:solidFill>
                <a:latin typeface="Calibri" panose="020F0502020204030204"/>
                <a:ea typeface="新細明體" panose="02020500000000000000" pitchFamily="18" charset="-120"/>
              </a:rPr>
              <a:t>Normal Distribution</a:t>
            </a:r>
            <a:endParaRPr lang="zh-TW" altLang="en-US" sz="2400" b="1" dirty="0">
              <a:solidFill>
                <a:srgbClr val="0000FF"/>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15" name="文字方塊 17">
                <a:extLst>
                  <a:ext uri="{FF2B5EF4-FFF2-40B4-BE49-F238E27FC236}">
                    <a16:creationId xmlns:a16="http://schemas.microsoft.com/office/drawing/2014/main" id="{A69EC254-5CFF-45A9-80AD-06B517197EAF}"/>
                  </a:ext>
                </a:extLst>
              </p:cNvPr>
              <p:cNvSpPr txBox="1"/>
              <p:nvPr/>
            </p:nvSpPr>
            <p:spPr>
              <a:xfrm>
                <a:off x="5012729" y="1528563"/>
                <a:ext cx="581377" cy="461665"/>
              </a:xfrm>
              <a:prstGeom prst="rect">
                <a:avLst/>
              </a:prstGeom>
              <a:noFill/>
            </p:spPr>
            <p:txBody>
              <a:bodyPr wrap="none" rtlCol="0">
                <a:spAutoFit/>
              </a:bodyPr>
              <a:lstStyle/>
              <a:p>
                <a:pPr defTabSz="457200">
                  <a:defRPr/>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C00000"/>
                              </a:solidFill>
                              <a:latin typeface="Cambria Math" panose="02040503050406030204" pitchFamily="18" charset="0"/>
                            </a:rPr>
                          </m:ctrlPr>
                        </m:sSubPr>
                        <m:e>
                          <m:r>
                            <a:rPr lang="en-US" altLang="zh-TW" sz="2400" i="1" smtClean="0">
                              <a:solidFill>
                                <a:srgbClr val="C00000"/>
                              </a:solidFill>
                              <a:latin typeface="Cambria Math" panose="02040503050406030204" pitchFamily="18" charset="0"/>
                            </a:rPr>
                            <m:t>𝑃</m:t>
                          </m:r>
                        </m:e>
                        <m:sub>
                          <m:r>
                            <a:rPr lang="en-US" altLang="zh-TW" sz="2400" i="1" smtClean="0">
                              <a:solidFill>
                                <a:srgbClr val="C00000"/>
                              </a:solidFill>
                              <a:latin typeface="Cambria Math" panose="02040503050406030204" pitchFamily="18" charset="0"/>
                            </a:rPr>
                            <m:t>𝐺</m:t>
                          </m:r>
                        </m:sub>
                      </m:sSub>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5" name="文字方塊 17">
                <a:extLst>
                  <a:ext uri="{FF2B5EF4-FFF2-40B4-BE49-F238E27FC236}">
                    <a16:creationId xmlns:a16="http://schemas.microsoft.com/office/drawing/2014/main" id="{A69EC254-5CFF-45A9-80AD-06B517197EAF}"/>
                  </a:ext>
                </a:extLst>
              </p:cNvPr>
              <p:cNvSpPr txBox="1">
                <a:spLocks noRot="1" noChangeAspect="1" noMove="1" noResize="1" noEditPoints="1" noAdjustHandles="1" noChangeArrowheads="1" noChangeShapeType="1" noTextEdit="1"/>
              </p:cNvSpPr>
              <p:nvPr/>
            </p:nvSpPr>
            <p:spPr>
              <a:xfrm>
                <a:off x="5012729" y="1528563"/>
                <a:ext cx="581377" cy="461665"/>
              </a:xfrm>
              <a:prstGeom prst="rect">
                <a:avLst/>
              </a:prstGeom>
              <a:blipFill>
                <a:blip r:embed="rId5"/>
                <a:stretch>
                  <a:fillRect b="-2667"/>
                </a:stretch>
              </a:blipFill>
            </p:spPr>
            <p:txBody>
              <a:bodyPr/>
              <a:lstStyle/>
              <a:p>
                <a:r>
                  <a:rPr lang="zh-CN" altLang="en-US">
                    <a:noFill/>
                  </a:rPr>
                  <a:t> </a:t>
                </a:r>
              </a:p>
            </p:txBody>
          </p:sp>
        </mc:Fallback>
      </mc:AlternateContent>
      <p:pic>
        <p:nvPicPr>
          <p:cNvPr id="16" name="圖片 20">
            <a:extLst>
              <a:ext uri="{FF2B5EF4-FFF2-40B4-BE49-F238E27FC236}">
                <a16:creationId xmlns:a16="http://schemas.microsoft.com/office/drawing/2014/main" id="{FAD659FD-CEB3-49DF-ADD0-D9F2B5F4954A}"/>
              </a:ext>
            </a:extLst>
          </p:cNvPr>
          <p:cNvPicPr>
            <a:picLocks noChangeAspect="1"/>
          </p:cNvPicPr>
          <p:nvPr/>
        </p:nvPicPr>
        <p:blipFill>
          <a:blip r:embed="rId6"/>
          <a:stretch>
            <a:fillRect/>
          </a:stretch>
        </p:blipFill>
        <p:spPr>
          <a:xfrm>
            <a:off x="6586439" y="1431519"/>
            <a:ext cx="2529587" cy="2603060"/>
          </a:xfrm>
          <a:prstGeom prst="rect">
            <a:avLst/>
          </a:prstGeom>
        </p:spPr>
      </p:pic>
      <mc:AlternateContent xmlns:mc="http://schemas.openxmlformats.org/markup-compatibility/2006" xmlns:a14="http://schemas.microsoft.com/office/drawing/2010/main">
        <mc:Choice Requires="a14">
          <p:sp>
            <p:nvSpPr>
              <p:cNvPr id="17" name="文字方塊 21">
                <a:extLst>
                  <a:ext uri="{FF2B5EF4-FFF2-40B4-BE49-F238E27FC236}">
                    <a16:creationId xmlns:a16="http://schemas.microsoft.com/office/drawing/2014/main" id="{23663D65-46FE-4171-BE6D-A0D6FAE2255E}"/>
                  </a:ext>
                </a:extLst>
              </p:cNvPr>
              <p:cNvSpPr txBox="1"/>
              <p:nvPr/>
            </p:nvSpPr>
            <p:spPr>
              <a:xfrm>
                <a:off x="6822200" y="1548595"/>
                <a:ext cx="2194076" cy="461665"/>
              </a:xfrm>
              <a:prstGeom prst="rect">
                <a:avLst/>
              </a:prstGeom>
              <a:noFill/>
            </p:spPr>
            <p:txBody>
              <a:bodyPr wrap="square" rtlCol="0">
                <a:spAutoFit/>
              </a:bodyPr>
              <a:lstStyle/>
              <a:p>
                <a:pPr defTabSz="457200">
                  <a:defRPr/>
                </a:pPr>
                <a14:m>
                  <m:oMathPara xmlns:m="http://schemas.openxmlformats.org/officeDocument/2006/math">
                    <m:oMathParaPr>
                      <m:jc m:val="centerGroup"/>
                    </m:oMathParaPr>
                    <m:oMath xmlns:m="http://schemas.openxmlformats.org/officeDocument/2006/math">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𝑃</m:t>
                          </m:r>
                        </m:e>
                        <m:sub>
                          <m:r>
                            <a:rPr lang="en-US" altLang="zh-TW" sz="2400" i="1">
                              <a:solidFill>
                                <a:prstClr val="black"/>
                              </a:solidFill>
                              <a:latin typeface="Cambria Math" panose="02040503050406030204" pitchFamily="18" charset="0"/>
                            </a:rPr>
                            <m:t>𝑑𝑎𝑡𝑎</m:t>
                          </m:r>
                        </m:sub>
                      </m:sSub>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7" name="文字方塊 21">
                <a:extLst>
                  <a:ext uri="{FF2B5EF4-FFF2-40B4-BE49-F238E27FC236}">
                    <a16:creationId xmlns:a16="http://schemas.microsoft.com/office/drawing/2014/main" id="{23663D65-46FE-4171-BE6D-A0D6FAE2255E}"/>
                  </a:ext>
                </a:extLst>
              </p:cNvPr>
              <p:cNvSpPr txBox="1">
                <a:spLocks noRot="1" noChangeAspect="1" noMove="1" noResize="1" noEditPoints="1" noAdjustHandles="1" noChangeArrowheads="1" noChangeShapeType="1" noTextEdit="1"/>
              </p:cNvSpPr>
              <p:nvPr/>
            </p:nvSpPr>
            <p:spPr>
              <a:xfrm>
                <a:off x="6822200" y="1548595"/>
                <a:ext cx="2194076" cy="461665"/>
              </a:xfrm>
              <a:prstGeom prst="rect">
                <a:avLst/>
              </a:prstGeom>
              <a:blipFill>
                <a:blip r:embed="rId7"/>
                <a:stretch>
                  <a:fillRect b="-2632"/>
                </a:stretch>
              </a:blipFill>
            </p:spPr>
            <p:txBody>
              <a:bodyPr/>
              <a:lstStyle/>
              <a:p>
                <a:r>
                  <a:rPr lang="zh-CN" altLang="en-US">
                    <a:noFill/>
                  </a:rPr>
                  <a:t> </a:t>
                </a:r>
              </a:p>
            </p:txBody>
          </p:sp>
        </mc:Fallback>
      </mc:AlternateContent>
      <p:sp>
        <p:nvSpPr>
          <p:cNvPr id="18" name="文字方塊 23">
            <a:extLst>
              <a:ext uri="{FF2B5EF4-FFF2-40B4-BE49-F238E27FC236}">
                <a16:creationId xmlns:a16="http://schemas.microsoft.com/office/drawing/2014/main" id="{E38D12D4-BCF5-4686-BB35-8E80839EA3DF}"/>
              </a:ext>
            </a:extLst>
          </p:cNvPr>
          <p:cNvSpPr txBox="1"/>
          <p:nvPr/>
        </p:nvSpPr>
        <p:spPr>
          <a:xfrm>
            <a:off x="5352245" y="3065624"/>
            <a:ext cx="2736713" cy="461665"/>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as close as possible</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橢圓 27">
            <a:extLst>
              <a:ext uri="{FF2B5EF4-FFF2-40B4-BE49-F238E27FC236}">
                <a16:creationId xmlns:a16="http://schemas.microsoft.com/office/drawing/2014/main" id="{ED5A1F8C-F8D4-4C7A-A34E-522DF0B0B9D0}"/>
              </a:ext>
            </a:extLst>
          </p:cNvPr>
          <p:cNvSpPr/>
          <p:nvPr/>
        </p:nvSpPr>
        <p:spPr>
          <a:xfrm>
            <a:off x="1113286" y="2857468"/>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橢圓 28">
            <a:extLst>
              <a:ext uri="{FF2B5EF4-FFF2-40B4-BE49-F238E27FC236}">
                <a16:creationId xmlns:a16="http://schemas.microsoft.com/office/drawing/2014/main" id="{535DCBAC-E0EB-432E-8CF2-20E4F86ABBCF}"/>
              </a:ext>
            </a:extLst>
          </p:cNvPr>
          <p:cNvSpPr/>
          <p:nvPr/>
        </p:nvSpPr>
        <p:spPr>
          <a:xfrm>
            <a:off x="1109651" y="3157114"/>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橢圓 29">
            <a:extLst>
              <a:ext uri="{FF2B5EF4-FFF2-40B4-BE49-F238E27FC236}">
                <a16:creationId xmlns:a16="http://schemas.microsoft.com/office/drawing/2014/main" id="{423C21C8-39F7-44DE-8C4C-DE3F0117A598}"/>
              </a:ext>
            </a:extLst>
          </p:cNvPr>
          <p:cNvSpPr/>
          <p:nvPr/>
        </p:nvSpPr>
        <p:spPr>
          <a:xfrm>
            <a:off x="1514716" y="3140234"/>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橢圓 30">
            <a:extLst>
              <a:ext uri="{FF2B5EF4-FFF2-40B4-BE49-F238E27FC236}">
                <a16:creationId xmlns:a16="http://schemas.microsoft.com/office/drawing/2014/main" id="{2B1B4B7D-35C2-4734-9BC2-744ED3E2CAEB}"/>
              </a:ext>
            </a:extLst>
          </p:cNvPr>
          <p:cNvSpPr/>
          <p:nvPr/>
        </p:nvSpPr>
        <p:spPr>
          <a:xfrm>
            <a:off x="1467196" y="2827257"/>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橢圓 31">
            <a:extLst>
              <a:ext uri="{FF2B5EF4-FFF2-40B4-BE49-F238E27FC236}">
                <a16:creationId xmlns:a16="http://schemas.microsoft.com/office/drawing/2014/main" id="{FBA90ECA-F301-4A68-92A3-6EDBF599FFED}"/>
              </a:ext>
            </a:extLst>
          </p:cNvPr>
          <p:cNvSpPr/>
          <p:nvPr/>
        </p:nvSpPr>
        <p:spPr>
          <a:xfrm>
            <a:off x="4790005" y="2200906"/>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橢圓 32">
            <a:extLst>
              <a:ext uri="{FF2B5EF4-FFF2-40B4-BE49-F238E27FC236}">
                <a16:creationId xmlns:a16="http://schemas.microsoft.com/office/drawing/2014/main" id="{7F626972-C50D-4622-A7AD-6DB7D82614C2}"/>
              </a:ext>
            </a:extLst>
          </p:cNvPr>
          <p:cNvSpPr/>
          <p:nvPr/>
        </p:nvSpPr>
        <p:spPr>
          <a:xfrm>
            <a:off x="5093868" y="2362066"/>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橢圓 33">
            <a:extLst>
              <a:ext uri="{FF2B5EF4-FFF2-40B4-BE49-F238E27FC236}">
                <a16:creationId xmlns:a16="http://schemas.microsoft.com/office/drawing/2014/main" id="{C1E6DD9F-5FEE-4850-BD8F-602155F17545}"/>
              </a:ext>
            </a:extLst>
          </p:cNvPr>
          <p:cNvSpPr/>
          <p:nvPr/>
        </p:nvSpPr>
        <p:spPr>
          <a:xfrm>
            <a:off x="5583279" y="2117415"/>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橢圓 34">
            <a:extLst>
              <a:ext uri="{FF2B5EF4-FFF2-40B4-BE49-F238E27FC236}">
                <a16:creationId xmlns:a16="http://schemas.microsoft.com/office/drawing/2014/main" id="{3189E1FB-76CB-42D3-A5CE-E15B9486F74C}"/>
              </a:ext>
            </a:extLst>
          </p:cNvPr>
          <p:cNvSpPr/>
          <p:nvPr/>
        </p:nvSpPr>
        <p:spPr>
          <a:xfrm>
            <a:off x="5618375" y="2394433"/>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矩形: 圓角 39">
            <a:extLst>
              <a:ext uri="{FF2B5EF4-FFF2-40B4-BE49-F238E27FC236}">
                <a16:creationId xmlns:a16="http://schemas.microsoft.com/office/drawing/2014/main" id="{7B78F83D-8A29-47D9-AE5F-37D21793AD19}"/>
              </a:ext>
            </a:extLst>
          </p:cNvPr>
          <p:cNvSpPr/>
          <p:nvPr/>
        </p:nvSpPr>
        <p:spPr>
          <a:xfrm>
            <a:off x="2649970" y="2633362"/>
            <a:ext cx="1315472" cy="966051"/>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8" name="直線單箭頭接點 40">
            <a:extLst>
              <a:ext uri="{FF2B5EF4-FFF2-40B4-BE49-F238E27FC236}">
                <a16:creationId xmlns:a16="http://schemas.microsoft.com/office/drawing/2014/main" id="{C85E0A4B-45DB-402D-8991-345A37DE201D}"/>
              </a:ext>
            </a:extLst>
          </p:cNvPr>
          <p:cNvCxnSpPr>
            <a:cxnSpLocks/>
          </p:cNvCxnSpPr>
          <p:nvPr/>
        </p:nvCxnSpPr>
        <p:spPr>
          <a:xfrm>
            <a:off x="1990043" y="3116798"/>
            <a:ext cx="616385" cy="0"/>
          </a:xfrm>
          <a:prstGeom prst="straightConnector1">
            <a:avLst/>
          </a:prstGeom>
          <a:noFill/>
          <a:ln w="57150" cap="flat" cmpd="sng" algn="ctr">
            <a:solidFill>
              <a:sysClr val="windowText" lastClr="000000"/>
            </a:solidFill>
            <a:prstDash val="solid"/>
            <a:miter lim="800000"/>
            <a:tailEnd type="triangle"/>
          </a:ln>
          <a:effectLst/>
        </p:spPr>
      </p:cxnSp>
      <p:cxnSp>
        <p:nvCxnSpPr>
          <p:cNvPr id="29" name="直線單箭頭接點 13">
            <a:extLst>
              <a:ext uri="{FF2B5EF4-FFF2-40B4-BE49-F238E27FC236}">
                <a16:creationId xmlns:a16="http://schemas.microsoft.com/office/drawing/2014/main" id="{F42C818A-77F7-475B-96D5-F170B7EA08A5}"/>
              </a:ext>
            </a:extLst>
          </p:cNvPr>
          <p:cNvCxnSpPr>
            <a:cxnSpLocks/>
          </p:cNvCxnSpPr>
          <p:nvPr/>
        </p:nvCxnSpPr>
        <p:spPr>
          <a:xfrm flipV="1">
            <a:off x="6133655" y="2715928"/>
            <a:ext cx="963576" cy="0"/>
          </a:xfrm>
          <a:prstGeom prst="straightConnector1">
            <a:avLst/>
          </a:prstGeom>
          <a:noFill/>
          <a:ln w="57150" cap="flat" cmpd="sng" algn="ctr">
            <a:solidFill>
              <a:sysClr val="windowText" lastClr="000000"/>
            </a:solidFill>
            <a:prstDash val="sysDot"/>
            <a:miter lim="800000"/>
            <a:headEnd type="triangle" w="med" len="med"/>
            <a:tailEnd type="triangle" w="med" len="med"/>
          </a:ln>
          <a:effectLst/>
        </p:spPr>
      </p:cxnSp>
    </p:spTree>
    <p:extLst>
      <p:ext uri="{BB962C8B-B14F-4D97-AF65-F5344CB8AC3E}">
        <p14:creationId xmlns:p14="http://schemas.microsoft.com/office/powerpoint/2010/main" val="15805515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解决什么问题</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8</a:t>
            </a:fld>
            <a:endParaRPr lang="zh-TW" altLang="en-US">
              <a:solidFill>
                <a:prstClr val="black">
                  <a:tint val="75000"/>
                </a:prstClr>
              </a:solidFill>
              <a:latin typeface="Calibri" panose="020F0502020204030204"/>
              <a:ea typeface="新細明體" panose="02020500000000000000" pitchFamily="18" charset="-120"/>
            </a:endParaRPr>
          </a:p>
        </p:txBody>
      </p:sp>
      <p:pic>
        <p:nvPicPr>
          <p:cNvPr id="23556" name="Picture 4" descr="图像简单数字化无法保留图像特征">
            <a:extLst>
              <a:ext uri="{FF2B5EF4-FFF2-40B4-BE49-F238E27FC236}">
                <a16:creationId xmlns:a16="http://schemas.microsoft.com/office/drawing/2014/main" id="{3F9E7EFD-D3FA-4C92-934E-70B99B3937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641" y="2410476"/>
            <a:ext cx="7724262" cy="336295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10B69F1-0C81-41CF-B001-95A548173C48}"/>
              </a:ext>
            </a:extLst>
          </p:cNvPr>
          <p:cNvSpPr txBox="1"/>
          <p:nvPr/>
        </p:nvSpPr>
        <p:spPr>
          <a:xfrm>
            <a:off x="1005416" y="1556438"/>
            <a:ext cx="7825222" cy="646331"/>
          </a:xfrm>
          <a:prstGeom prst="rect">
            <a:avLst/>
          </a:prstGeom>
          <a:noFill/>
        </p:spPr>
        <p:txBody>
          <a:bodyPr wrap="square">
            <a:spAutoFit/>
          </a:bodyPr>
          <a:lstStyle/>
          <a:p>
            <a:r>
              <a:rPr lang="zh-CN" altLang="en-US" b="1" dirty="0"/>
              <a:t>传统人工智能方法的问题二：</a:t>
            </a:r>
          </a:p>
          <a:p>
            <a:r>
              <a:rPr lang="en-US" altLang="zh-CN" dirty="0"/>
              <a:t>2. </a:t>
            </a:r>
            <a:r>
              <a:rPr lang="zh-CN" altLang="en-US" dirty="0"/>
              <a:t>图像在数字化的过程中很难保留原有的特征，导致图像处理的准确率不高</a:t>
            </a:r>
          </a:p>
        </p:txBody>
      </p:sp>
    </p:spTree>
    <p:extLst>
      <p:ext uri="{BB962C8B-B14F-4D97-AF65-F5344CB8AC3E}">
        <p14:creationId xmlns:p14="http://schemas.microsoft.com/office/powerpoint/2010/main" val="9798811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E3FBE023-A7B8-4AB6-9564-5DCD2A2C5157}"/>
              </a:ext>
            </a:extLst>
          </p:cNvPr>
          <p:cNvSpPr txBox="1">
            <a:spLocks/>
          </p:cNvSpPr>
          <p:nvPr/>
        </p:nvSpPr>
        <p:spPr>
          <a:xfrm>
            <a:off x="1336813" y="29560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Theory behind GAN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pic>
        <p:nvPicPr>
          <p:cNvPr id="7" name="圖片 16">
            <a:extLst>
              <a:ext uri="{FF2B5EF4-FFF2-40B4-BE49-F238E27FC236}">
                <a16:creationId xmlns:a16="http://schemas.microsoft.com/office/drawing/2014/main" id="{C74F0A60-BCB6-4A18-A491-323CD9B91CD7}"/>
              </a:ext>
            </a:extLst>
          </p:cNvPr>
          <p:cNvPicPr>
            <a:picLocks noChangeAspect="1"/>
          </p:cNvPicPr>
          <p:nvPr/>
        </p:nvPicPr>
        <p:blipFill>
          <a:blip r:embed="rId3"/>
          <a:stretch>
            <a:fillRect/>
          </a:stretch>
        </p:blipFill>
        <p:spPr>
          <a:xfrm>
            <a:off x="4572000" y="1621165"/>
            <a:ext cx="1804554" cy="2189526"/>
          </a:xfrm>
          <a:prstGeom prst="rect">
            <a:avLst/>
          </a:prstGeom>
        </p:spPr>
      </p:pic>
      <p:pic>
        <p:nvPicPr>
          <p:cNvPr id="8" name="圖片 11">
            <a:extLst>
              <a:ext uri="{FF2B5EF4-FFF2-40B4-BE49-F238E27FC236}">
                <a16:creationId xmlns:a16="http://schemas.microsoft.com/office/drawing/2014/main" id="{7A726A10-8F0B-49E4-A14B-86954F518F76}"/>
              </a:ext>
            </a:extLst>
          </p:cNvPr>
          <p:cNvPicPr>
            <a:picLocks noChangeAspect="1"/>
          </p:cNvPicPr>
          <p:nvPr/>
        </p:nvPicPr>
        <p:blipFill>
          <a:blip r:embed="rId4"/>
          <a:stretch>
            <a:fillRect/>
          </a:stretch>
        </p:blipFill>
        <p:spPr>
          <a:xfrm>
            <a:off x="899289" y="2644650"/>
            <a:ext cx="929364" cy="916633"/>
          </a:xfrm>
          <a:prstGeom prst="rect">
            <a:avLst/>
          </a:prstGeom>
        </p:spPr>
      </p:pic>
      <p:sp>
        <p:nvSpPr>
          <p:cNvPr id="10" name="內容版面配置區 2">
            <a:extLst>
              <a:ext uri="{FF2B5EF4-FFF2-40B4-BE49-F238E27FC236}">
                <a16:creationId xmlns:a16="http://schemas.microsoft.com/office/drawing/2014/main" id="{62882F68-3AE9-40E1-B485-677DBD6D3DBB}"/>
              </a:ext>
            </a:extLst>
          </p:cNvPr>
          <p:cNvSpPr txBox="1">
            <a:spLocks/>
          </p:cNvSpPr>
          <p:nvPr/>
        </p:nvSpPr>
        <p:spPr>
          <a:xfrm>
            <a:off x="843544" y="2228556"/>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4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sp>
        <p:nvSpPr>
          <p:cNvPr id="11" name="橢圓 4">
            <a:extLst>
              <a:ext uri="{FF2B5EF4-FFF2-40B4-BE49-F238E27FC236}">
                <a16:creationId xmlns:a16="http://schemas.microsoft.com/office/drawing/2014/main" id="{921CA522-2196-4C10-9F57-37C1A5910ECE}"/>
              </a:ext>
            </a:extLst>
          </p:cNvPr>
          <p:cNvSpPr/>
          <p:nvPr/>
        </p:nvSpPr>
        <p:spPr>
          <a:xfrm>
            <a:off x="1302121" y="3004664"/>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橢圓 5">
            <a:extLst>
              <a:ext uri="{FF2B5EF4-FFF2-40B4-BE49-F238E27FC236}">
                <a16:creationId xmlns:a16="http://schemas.microsoft.com/office/drawing/2014/main" id="{5AC21C74-E46D-4F3A-81E8-96DC2BF03DDD}"/>
              </a:ext>
            </a:extLst>
          </p:cNvPr>
          <p:cNvSpPr/>
          <p:nvPr/>
        </p:nvSpPr>
        <p:spPr>
          <a:xfrm>
            <a:off x="4894780" y="2596719"/>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3" name="直線單箭頭接點 10">
            <a:extLst>
              <a:ext uri="{FF2B5EF4-FFF2-40B4-BE49-F238E27FC236}">
                <a16:creationId xmlns:a16="http://schemas.microsoft.com/office/drawing/2014/main" id="{C40D3FFD-13A8-4EDF-875B-F8B8E148CB9E}"/>
              </a:ext>
            </a:extLst>
          </p:cNvPr>
          <p:cNvCxnSpPr>
            <a:cxnSpLocks/>
          </p:cNvCxnSpPr>
          <p:nvPr/>
        </p:nvCxnSpPr>
        <p:spPr>
          <a:xfrm>
            <a:off x="4065608" y="3136843"/>
            <a:ext cx="616385" cy="0"/>
          </a:xfrm>
          <a:prstGeom prst="straightConnector1">
            <a:avLst/>
          </a:prstGeom>
          <a:noFill/>
          <a:ln w="57150" cap="flat" cmpd="sng" algn="ctr">
            <a:solidFill>
              <a:sysClr val="windowText" lastClr="000000"/>
            </a:solidFill>
            <a:prstDash val="solid"/>
            <a:miter lim="800000"/>
            <a:tailEnd type="triangle"/>
          </a:ln>
          <a:effectLst/>
        </p:spPr>
      </p:cxnSp>
      <p:sp>
        <p:nvSpPr>
          <p:cNvPr id="14" name="文字方塊 12">
            <a:extLst>
              <a:ext uri="{FF2B5EF4-FFF2-40B4-BE49-F238E27FC236}">
                <a16:creationId xmlns:a16="http://schemas.microsoft.com/office/drawing/2014/main" id="{DFD5D718-8E43-439F-9E50-A16A89790F85}"/>
              </a:ext>
            </a:extLst>
          </p:cNvPr>
          <p:cNvSpPr txBox="1"/>
          <p:nvPr/>
        </p:nvSpPr>
        <p:spPr>
          <a:xfrm>
            <a:off x="171584" y="2164871"/>
            <a:ext cx="3047510" cy="461665"/>
          </a:xfrm>
          <a:prstGeom prst="rect">
            <a:avLst/>
          </a:prstGeom>
          <a:noFill/>
        </p:spPr>
        <p:txBody>
          <a:bodyPr wrap="square" rtlCol="0">
            <a:spAutoFit/>
          </a:bodyPr>
          <a:lstStyle/>
          <a:p>
            <a:pPr algn="ctr" defTabSz="457200">
              <a:defRPr/>
            </a:pPr>
            <a:r>
              <a:rPr lang="en-US" altLang="zh-TW" sz="2400" b="1" dirty="0">
                <a:solidFill>
                  <a:srgbClr val="0000FF"/>
                </a:solidFill>
                <a:latin typeface="Calibri" panose="020F0502020204030204"/>
                <a:ea typeface="新細明體" panose="02020500000000000000" pitchFamily="18" charset="-120"/>
              </a:rPr>
              <a:t>Normal Distribution</a:t>
            </a:r>
            <a:endParaRPr lang="zh-TW" altLang="en-US" sz="2400" b="1" dirty="0">
              <a:solidFill>
                <a:srgbClr val="0000FF"/>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15" name="文字方塊 17">
                <a:extLst>
                  <a:ext uri="{FF2B5EF4-FFF2-40B4-BE49-F238E27FC236}">
                    <a16:creationId xmlns:a16="http://schemas.microsoft.com/office/drawing/2014/main" id="{A69EC254-5CFF-45A9-80AD-06B517197EAF}"/>
                  </a:ext>
                </a:extLst>
              </p:cNvPr>
              <p:cNvSpPr txBox="1"/>
              <p:nvPr/>
            </p:nvSpPr>
            <p:spPr>
              <a:xfrm>
                <a:off x="5012729" y="1528563"/>
                <a:ext cx="581377" cy="461665"/>
              </a:xfrm>
              <a:prstGeom prst="rect">
                <a:avLst/>
              </a:prstGeom>
              <a:noFill/>
            </p:spPr>
            <p:txBody>
              <a:bodyPr wrap="none" rtlCol="0">
                <a:spAutoFit/>
              </a:bodyPr>
              <a:lstStyle/>
              <a:p>
                <a:pPr defTabSz="457200">
                  <a:defRPr/>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C00000"/>
                              </a:solidFill>
                              <a:latin typeface="Cambria Math" panose="02040503050406030204" pitchFamily="18" charset="0"/>
                            </a:rPr>
                          </m:ctrlPr>
                        </m:sSubPr>
                        <m:e>
                          <m:r>
                            <a:rPr lang="en-US" altLang="zh-TW" sz="2400" i="1" smtClean="0">
                              <a:solidFill>
                                <a:srgbClr val="C00000"/>
                              </a:solidFill>
                              <a:latin typeface="Cambria Math" panose="02040503050406030204" pitchFamily="18" charset="0"/>
                            </a:rPr>
                            <m:t>𝑃</m:t>
                          </m:r>
                        </m:e>
                        <m:sub>
                          <m:r>
                            <a:rPr lang="en-US" altLang="zh-TW" sz="2400" i="1" smtClean="0">
                              <a:solidFill>
                                <a:srgbClr val="C00000"/>
                              </a:solidFill>
                              <a:latin typeface="Cambria Math" panose="02040503050406030204" pitchFamily="18" charset="0"/>
                            </a:rPr>
                            <m:t>𝐺</m:t>
                          </m:r>
                        </m:sub>
                      </m:sSub>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5" name="文字方塊 17">
                <a:extLst>
                  <a:ext uri="{FF2B5EF4-FFF2-40B4-BE49-F238E27FC236}">
                    <a16:creationId xmlns:a16="http://schemas.microsoft.com/office/drawing/2014/main" id="{A69EC254-5CFF-45A9-80AD-06B517197EAF}"/>
                  </a:ext>
                </a:extLst>
              </p:cNvPr>
              <p:cNvSpPr txBox="1">
                <a:spLocks noRot="1" noChangeAspect="1" noMove="1" noResize="1" noEditPoints="1" noAdjustHandles="1" noChangeArrowheads="1" noChangeShapeType="1" noTextEdit="1"/>
              </p:cNvSpPr>
              <p:nvPr/>
            </p:nvSpPr>
            <p:spPr>
              <a:xfrm>
                <a:off x="5012729" y="1528563"/>
                <a:ext cx="581377" cy="461665"/>
              </a:xfrm>
              <a:prstGeom prst="rect">
                <a:avLst/>
              </a:prstGeom>
              <a:blipFill>
                <a:blip r:embed="rId5"/>
                <a:stretch>
                  <a:fillRect b="-2667"/>
                </a:stretch>
              </a:blipFill>
            </p:spPr>
            <p:txBody>
              <a:bodyPr/>
              <a:lstStyle/>
              <a:p>
                <a:r>
                  <a:rPr lang="zh-CN" altLang="en-US">
                    <a:noFill/>
                  </a:rPr>
                  <a:t> </a:t>
                </a:r>
              </a:p>
            </p:txBody>
          </p:sp>
        </mc:Fallback>
      </mc:AlternateContent>
      <p:pic>
        <p:nvPicPr>
          <p:cNvPr id="16" name="圖片 20">
            <a:extLst>
              <a:ext uri="{FF2B5EF4-FFF2-40B4-BE49-F238E27FC236}">
                <a16:creationId xmlns:a16="http://schemas.microsoft.com/office/drawing/2014/main" id="{FAD659FD-CEB3-49DF-ADD0-D9F2B5F4954A}"/>
              </a:ext>
            </a:extLst>
          </p:cNvPr>
          <p:cNvPicPr>
            <a:picLocks noChangeAspect="1"/>
          </p:cNvPicPr>
          <p:nvPr/>
        </p:nvPicPr>
        <p:blipFill>
          <a:blip r:embed="rId6"/>
          <a:stretch>
            <a:fillRect/>
          </a:stretch>
        </p:blipFill>
        <p:spPr>
          <a:xfrm>
            <a:off x="6586439" y="1431519"/>
            <a:ext cx="2529587" cy="2603060"/>
          </a:xfrm>
          <a:prstGeom prst="rect">
            <a:avLst/>
          </a:prstGeom>
        </p:spPr>
      </p:pic>
      <mc:AlternateContent xmlns:mc="http://schemas.openxmlformats.org/markup-compatibility/2006" xmlns:a14="http://schemas.microsoft.com/office/drawing/2010/main">
        <mc:Choice Requires="a14">
          <p:sp>
            <p:nvSpPr>
              <p:cNvPr id="17" name="文字方塊 21">
                <a:extLst>
                  <a:ext uri="{FF2B5EF4-FFF2-40B4-BE49-F238E27FC236}">
                    <a16:creationId xmlns:a16="http://schemas.microsoft.com/office/drawing/2014/main" id="{23663D65-46FE-4171-BE6D-A0D6FAE2255E}"/>
                  </a:ext>
                </a:extLst>
              </p:cNvPr>
              <p:cNvSpPr txBox="1"/>
              <p:nvPr/>
            </p:nvSpPr>
            <p:spPr>
              <a:xfrm>
                <a:off x="6822200" y="1548595"/>
                <a:ext cx="2194076" cy="461665"/>
              </a:xfrm>
              <a:prstGeom prst="rect">
                <a:avLst/>
              </a:prstGeom>
              <a:noFill/>
            </p:spPr>
            <p:txBody>
              <a:bodyPr wrap="square" rtlCol="0">
                <a:spAutoFit/>
              </a:bodyPr>
              <a:lstStyle/>
              <a:p>
                <a:pPr defTabSz="457200">
                  <a:defRPr/>
                </a:pPr>
                <a14:m>
                  <m:oMathPara xmlns:m="http://schemas.openxmlformats.org/officeDocument/2006/math">
                    <m:oMathParaPr>
                      <m:jc m:val="centerGroup"/>
                    </m:oMathParaPr>
                    <m:oMath xmlns:m="http://schemas.openxmlformats.org/officeDocument/2006/math">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𝑃</m:t>
                          </m:r>
                        </m:e>
                        <m:sub>
                          <m:r>
                            <a:rPr lang="en-US" altLang="zh-TW" sz="2400" i="1">
                              <a:solidFill>
                                <a:prstClr val="black"/>
                              </a:solidFill>
                              <a:latin typeface="Cambria Math" panose="02040503050406030204" pitchFamily="18" charset="0"/>
                            </a:rPr>
                            <m:t>𝑑𝑎𝑡𝑎</m:t>
                          </m:r>
                        </m:sub>
                      </m:sSub>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7" name="文字方塊 21">
                <a:extLst>
                  <a:ext uri="{FF2B5EF4-FFF2-40B4-BE49-F238E27FC236}">
                    <a16:creationId xmlns:a16="http://schemas.microsoft.com/office/drawing/2014/main" id="{23663D65-46FE-4171-BE6D-A0D6FAE2255E}"/>
                  </a:ext>
                </a:extLst>
              </p:cNvPr>
              <p:cNvSpPr txBox="1">
                <a:spLocks noRot="1" noChangeAspect="1" noMove="1" noResize="1" noEditPoints="1" noAdjustHandles="1" noChangeArrowheads="1" noChangeShapeType="1" noTextEdit="1"/>
              </p:cNvSpPr>
              <p:nvPr/>
            </p:nvSpPr>
            <p:spPr>
              <a:xfrm>
                <a:off x="6822200" y="1548595"/>
                <a:ext cx="2194076" cy="461665"/>
              </a:xfrm>
              <a:prstGeom prst="rect">
                <a:avLst/>
              </a:prstGeom>
              <a:blipFill>
                <a:blip r:embed="rId7"/>
                <a:stretch>
                  <a:fillRect b="-2632"/>
                </a:stretch>
              </a:blipFill>
            </p:spPr>
            <p:txBody>
              <a:bodyPr/>
              <a:lstStyle/>
              <a:p>
                <a:r>
                  <a:rPr lang="zh-CN" altLang="en-US">
                    <a:noFill/>
                  </a:rPr>
                  <a:t> </a:t>
                </a:r>
              </a:p>
            </p:txBody>
          </p:sp>
        </mc:Fallback>
      </mc:AlternateContent>
      <p:sp>
        <p:nvSpPr>
          <p:cNvPr id="18" name="文字方塊 23">
            <a:extLst>
              <a:ext uri="{FF2B5EF4-FFF2-40B4-BE49-F238E27FC236}">
                <a16:creationId xmlns:a16="http://schemas.microsoft.com/office/drawing/2014/main" id="{E38D12D4-BCF5-4686-BB35-8E80839EA3DF}"/>
              </a:ext>
            </a:extLst>
          </p:cNvPr>
          <p:cNvSpPr txBox="1"/>
          <p:nvPr/>
        </p:nvSpPr>
        <p:spPr>
          <a:xfrm>
            <a:off x="5352245" y="3065624"/>
            <a:ext cx="2736713" cy="461665"/>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as close as possible</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橢圓 27">
            <a:extLst>
              <a:ext uri="{FF2B5EF4-FFF2-40B4-BE49-F238E27FC236}">
                <a16:creationId xmlns:a16="http://schemas.microsoft.com/office/drawing/2014/main" id="{ED5A1F8C-F8D4-4C7A-A34E-522DF0B0B9D0}"/>
              </a:ext>
            </a:extLst>
          </p:cNvPr>
          <p:cNvSpPr/>
          <p:nvPr/>
        </p:nvSpPr>
        <p:spPr>
          <a:xfrm>
            <a:off x="1113286" y="2857468"/>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橢圓 28">
            <a:extLst>
              <a:ext uri="{FF2B5EF4-FFF2-40B4-BE49-F238E27FC236}">
                <a16:creationId xmlns:a16="http://schemas.microsoft.com/office/drawing/2014/main" id="{535DCBAC-E0EB-432E-8CF2-20E4F86ABBCF}"/>
              </a:ext>
            </a:extLst>
          </p:cNvPr>
          <p:cNvSpPr/>
          <p:nvPr/>
        </p:nvSpPr>
        <p:spPr>
          <a:xfrm>
            <a:off x="1109651" y="3157114"/>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橢圓 29">
            <a:extLst>
              <a:ext uri="{FF2B5EF4-FFF2-40B4-BE49-F238E27FC236}">
                <a16:creationId xmlns:a16="http://schemas.microsoft.com/office/drawing/2014/main" id="{423C21C8-39F7-44DE-8C4C-DE3F0117A598}"/>
              </a:ext>
            </a:extLst>
          </p:cNvPr>
          <p:cNvSpPr/>
          <p:nvPr/>
        </p:nvSpPr>
        <p:spPr>
          <a:xfrm>
            <a:off x="1514716" y="3140234"/>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橢圓 30">
            <a:extLst>
              <a:ext uri="{FF2B5EF4-FFF2-40B4-BE49-F238E27FC236}">
                <a16:creationId xmlns:a16="http://schemas.microsoft.com/office/drawing/2014/main" id="{2B1B4B7D-35C2-4734-9BC2-744ED3E2CAEB}"/>
              </a:ext>
            </a:extLst>
          </p:cNvPr>
          <p:cNvSpPr/>
          <p:nvPr/>
        </p:nvSpPr>
        <p:spPr>
          <a:xfrm>
            <a:off x="1467196" y="2827257"/>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橢圓 31">
            <a:extLst>
              <a:ext uri="{FF2B5EF4-FFF2-40B4-BE49-F238E27FC236}">
                <a16:creationId xmlns:a16="http://schemas.microsoft.com/office/drawing/2014/main" id="{FBA90ECA-F301-4A68-92A3-6EDBF599FFED}"/>
              </a:ext>
            </a:extLst>
          </p:cNvPr>
          <p:cNvSpPr/>
          <p:nvPr/>
        </p:nvSpPr>
        <p:spPr>
          <a:xfrm>
            <a:off x="4790005" y="2200906"/>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橢圓 32">
            <a:extLst>
              <a:ext uri="{FF2B5EF4-FFF2-40B4-BE49-F238E27FC236}">
                <a16:creationId xmlns:a16="http://schemas.microsoft.com/office/drawing/2014/main" id="{7F626972-C50D-4622-A7AD-6DB7D82614C2}"/>
              </a:ext>
            </a:extLst>
          </p:cNvPr>
          <p:cNvSpPr/>
          <p:nvPr/>
        </p:nvSpPr>
        <p:spPr>
          <a:xfrm>
            <a:off x="5093868" y="2362066"/>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橢圓 33">
            <a:extLst>
              <a:ext uri="{FF2B5EF4-FFF2-40B4-BE49-F238E27FC236}">
                <a16:creationId xmlns:a16="http://schemas.microsoft.com/office/drawing/2014/main" id="{C1E6DD9F-5FEE-4850-BD8F-602155F17545}"/>
              </a:ext>
            </a:extLst>
          </p:cNvPr>
          <p:cNvSpPr/>
          <p:nvPr/>
        </p:nvSpPr>
        <p:spPr>
          <a:xfrm>
            <a:off x="5583279" y="2117415"/>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橢圓 34">
            <a:extLst>
              <a:ext uri="{FF2B5EF4-FFF2-40B4-BE49-F238E27FC236}">
                <a16:creationId xmlns:a16="http://schemas.microsoft.com/office/drawing/2014/main" id="{3189E1FB-76CB-42D3-A5CE-E15B9486F74C}"/>
              </a:ext>
            </a:extLst>
          </p:cNvPr>
          <p:cNvSpPr/>
          <p:nvPr/>
        </p:nvSpPr>
        <p:spPr>
          <a:xfrm>
            <a:off x="5618375" y="2394433"/>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矩形: 圓角 39">
            <a:extLst>
              <a:ext uri="{FF2B5EF4-FFF2-40B4-BE49-F238E27FC236}">
                <a16:creationId xmlns:a16="http://schemas.microsoft.com/office/drawing/2014/main" id="{7B78F83D-8A29-47D9-AE5F-37D21793AD19}"/>
              </a:ext>
            </a:extLst>
          </p:cNvPr>
          <p:cNvSpPr/>
          <p:nvPr/>
        </p:nvSpPr>
        <p:spPr>
          <a:xfrm>
            <a:off x="2649970" y="2633362"/>
            <a:ext cx="1315472" cy="966051"/>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8" name="直線單箭頭接點 40">
            <a:extLst>
              <a:ext uri="{FF2B5EF4-FFF2-40B4-BE49-F238E27FC236}">
                <a16:creationId xmlns:a16="http://schemas.microsoft.com/office/drawing/2014/main" id="{C85E0A4B-45DB-402D-8991-345A37DE201D}"/>
              </a:ext>
            </a:extLst>
          </p:cNvPr>
          <p:cNvCxnSpPr>
            <a:cxnSpLocks/>
          </p:cNvCxnSpPr>
          <p:nvPr/>
        </p:nvCxnSpPr>
        <p:spPr>
          <a:xfrm>
            <a:off x="1990043" y="3116798"/>
            <a:ext cx="616385" cy="0"/>
          </a:xfrm>
          <a:prstGeom prst="straightConnector1">
            <a:avLst/>
          </a:prstGeom>
          <a:noFill/>
          <a:ln w="57150" cap="flat" cmpd="sng" algn="ctr">
            <a:solidFill>
              <a:sysClr val="windowText" lastClr="000000"/>
            </a:solidFill>
            <a:prstDash val="solid"/>
            <a:miter lim="800000"/>
            <a:tailEnd type="triangle"/>
          </a:ln>
          <a:effectLst/>
        </p:spPr>
      </p:cxnSp>
      <p:cxnSp>
        <p:nvCxnSpPr>
          <p:cNvPr id="29" name="直線單箭頭接點 13">
            <a:extLst>
              <a:ext uri="{FF2B5EF4-FFF2-40B4-BE49-F238E27FC236}">
                <a16:creationId xmlns:a16="http://schemas.microsoft.com/office/drawing/2014/main" id="{F42C818A-77F7-475B-96D5-F170B7EA08A5}"/>
              </a:ext>
            </a:extLst>
          </p:cNvPr>
          <p:cNvCxnSpPr>
            <a:cxnSpLocks/>
          </p:cNvCxnSpPr>
          <p:nvPr/>
        </p:nvCxnSpPr>
        <p:spPr>
          <a:xfrm flipV="1">
            <a:off x="6133655" y="2715928"/>
            <a:ext cx="963576" cy="0"/>
          </a:xfrm>
          <a:prstGeom prst="straightConnector1">
            <a:avLst/>
          </a:prstGeom>
          <a:noFill/>
          <a:ln w="57150" cap="flat" cmpd="sng" algn="ctr">
            <a:solidFill>
              <a:sysClr val="windowText" lastClr="000000"/>
            </a:solidFill>
            <a:prstDash val="sysDot"/>
            <a:miter lim="800000"/>
            <a:headEnd type="triangle" w="med" len="med"/>
            <a:tailEnd type="triangle" w="med" len="med"/>
          </a:ln>
          <a:effectLst/>
        </p:spPr>
      </p:cxnSp>
      <p:grpSp>
        <p:nvGrpSpPr>
          <p:cNvPr id="30" name="群組 64">
            <a:extLst>
              <a:ext uri="{FF2B5EF4-FFF2-40B4-BE49-F238E27FC236}">
                <a16:creationId xmlns:a16="http://schemas.microsoft.com/office/drawing/2014/main" id="{9178C0CC-7B4B-46E8-9F91-6624846013A8}"/>
              </a:ext>
            </a:extLst>
          </p:cNvPr>
          <p:cNvGrpSpPr/>
          <p:nvPr/>
        </p:nvGrpSpPr>
        <p:grpSpPr>
          <a:xfrm>
            <a:off x="628419" y="4034655"/>
            <a:ext cx="1598520" cy="874044"/>
            <a:chOff x="338005" y="3715645"/>
            <a:chExt cx="1598520" cy="874044"/>
          </a:xfrm>
        </p:grpSpPr>
        <p:grpSp>
          <p:nvGrpSpPr>
            <p:cNvPr id="31" name="群組 45">
              <a:extLst>
                <a:ext uri="{FF2B5EF4-FFF2-40B4-BE49-F238E27FC236}">
                  <a16:creationId xmlns:a16="http://schemas.microsoft.com/office/drawing/2014/main" id="{9A39BD19-B155-46EA-8ABF-D5EF5A460A53}"/>
                </a:ext>
              </a:extLst>
            </p:cNvPr>
            <p:cNvGrpSpPr/>
            <p:nvPr/>
          </p:nvGrpSpPr>
          <p:grpSpPr>
            <a:xfrm>
              <a:off x="338005" y="3715645"/>
              <a:ext cx="1598520" cy="769269"/>
              <a:chOff x="338005" y="4049474"/>
              <a:chExt cx="1598520" cy="769269"/>
            </a:xfrm>
          </p:grpSpPr>
          <p:cxnSp>
            <p:nvCxnSpPr>
              <p:cNvPr id="37" name="直線接點 19">
                <a:extLst>
                  <a:ext uri="{FF2B5EF4-FFF2-40B4-BE49-F238E27FC236}">
                    <a16:creationId xmlns:a16="http://schemas.microsoft.com/office/drawing/2014/main" id="{31C1934C-F5EA-4979-BCE9-488EFD467B81}"/>
                  </a:ext>
                </a:extLst>
              </p:cNvPr>
              <p:cNvCxnSpPr/>
              <p:nvPr/>
            </p:nvCxnSpPr>
            <p:spPr>
              <a:xfrm>
                <a:off x="338005" y="4818743"/>
                <a:ext cx="1598520" cy="0"/>
              </a:xfrm>
              <a:prstGeom prst="line">
                <a:avLst/>
              </a:prstGeom>
              <a:noFill/>
              <a:ln w="38100" cap="flat" cmpd="sng" algn="ctr">
                <a:solidFill>
                  <a:sysClr val="windowText" lastClr="000000"/>
                </a:solidFill>
                <a:prstDash val="solid"/>
                <a:miter lim="800000"/>
              </a:ln>
              <a:effectLst/>
            </p:spPr>
          </p:cxnSp>
          <p:sp>
            <p:nvSpPr>
              <p:cNvPr id="38" name="手繪多邊形: 圖案 24">
                <a:extLst>
                  <a:ext uri="{FF2B5EF4-FFF2-40B4-BE49-F238E27FC236}">
                    <a16:creationId xmlns:a16="http://schemas.microsoft.com/office/drawing/2014/main" id="{BA491D10-E992-49DD-A283-3EBDDC7F54E2}"/>
                  </a:ext>
                </a:extLst>
              </p:cNvPr>
              <p:cNvSpPr/>
              <p:nvPr/>
            </p:nvSpPr>
            <p:spPr>
              <a:xfrm>
                <a:off x="537027" y="4049474"/>
                <a:ext cx="1175657" cy="653156"/>
              </a:xfrm>
              <a:custGeom>
                <a:avLst/>
                <a:gdLst>
                  <a:gd name="connsiteX0" fmla="*/ 0 w 1175657"/>
                  <a:gd name="connsiteY0" fmla="*/ 638641 h 653156"/>
                  <a:gd name="connsiteX1" fmla="*/ 580571 w 1175657"/>
                  <a:gd name="connsiteY1" fmla="*/ 13 h 653156"/>
                  <a:gd name="connsiteX2" fmla="*/ 1175657 w 1175657"/>
                  <a:gd name="connsiteY2" fmla="*/ 653156 h 653156"/>
                </a:gdLst>
                <a:ahLst/>
                <a:cxnLst>
                  <a:cxn ang="0">
                    <a:pos x="connsiteX0" y="connsiteY0"/>
                  </a:cxn>
                  <a:cxn ang="0">
                    <a:pos x="connsiteX1" y="connsiteY1"/>
                  </a:cxn>
                  <a:cxn ang="0">
                    <a:pos x="connsiteX2" y="connsiteY2"/>
                  </a:cxn>
                </a:cxnLst>
                <a:rect l="l" t="t" r="r" b="b"/>
                <a:pathLst>
                  <a:path w="1175657" h="653156">
                    <a:moveTo>
                      <a:pt x="0" y="638641"/>
                    </a:moveTo>
                    <a:cubicBezTo>
                      <a:pt x="192314" y="318117"/>
                      <a:pt x="384628" y="-2406"/>
                      <a:pt x="580571" y="13"/>
                    </a:cubicBezTo>
                    <a:cubicBezTo>
                      <a:pt x="776514" y="2432"/>
                      <a:pt x="976085" y="327794"/>
                      <a:pt x="1175657" y="653156"/>
                    </a:cubicBezTo>
                  </a:path>
                </a:pathLst>
              </a:custGeom>
              <a:noFill/>
              <a:ln w="38100"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32" name="橢圓 48">
              <a:extLst>
                <a:ext uri="{FF2B5EF4-FFF2-40B4-BE49-F238E27FC236}">
                  <a16:creationId xmlns:a16="http://schemas.microsoft.com/office/drawing/2014/main" id="{30726CB4-5FAC-4A74-AACA-D1119B5FCF12}"/>
                </a:ext>
              </a:extLst>
            </p:cNvPr>
            <p:cNvSpPr/>
            <p:nvPr/>
          </p:nvSpPr>
          <p:spPr>
            <a:xfrm>
              <a:off x="994809" y="4368801"/>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橢圓 49">
              <a:extLst>
                <a:ext uri="{FF2B5EF4-FFF2-40B4-BE49-F238E27FC236}">
                  <a16:creationId xmlns:a16="http://schemas.microsoft.com/office/drawing/2014/main" id="{1147F8BD-ABD8-4240-A238-F9B8A4DB6012}"/>
                </a:ext>
              </a:extLst>
            </p:cNvPr>
            <p:cNvSpPr/>
            <p:nvPr/>
          </p:nvSpPr>
          <p:spPr>
            <a:xfrm>
              <a:off x="820553" y="4368801"/>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橢圓 50">
              <a:extLst>
                <a:ext uri="{FF2B5EF4-FFF2-40B4-BE49-F238E27FC236}">
                  <a16:creationId xmlns:a16="http://schemas.microsoft.com/office/drawing/2014/main" id="{334CF840-3458-4889-B7DC-85D9A2377673}"/>
                </a:ext>
              </a:extLst>
            </p:cNvPr>
            <p:cNvSpPr/>
            <p:nvPr/>
          </p:nvSpPr>
          <p:spPr>
            <a:xfrm>
              <a:off x="1179387" y="4373789"/>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橢圓 51">
              <a:extLst>
                <a:ext uri="{FF2B5EF4-FFF2-40B4-BE49-F238E27FC236}">
                  <a16:creationId xmlns:a16="http://schemas.microsoft.com/office/drawing/2014/main" id="{12CE0D32-607B-49A7-A106-161F600C6481}"/>
                </a:ext>
              </a:extLst>
            </p:cNvPr>
            <p:cNvSpPr/>
            <p:nvPr/>
          </p:nvSpPr>
          <p:spPr>
            <a:xfrm>
              <a:off x="1495004" y="4368285"/>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橢圓 52">
              <a:extLst>
                <a:ext uri="{FF2B5EF4-FFF2-40B4-BE49-F238E27FC236}">
                  <a16:creationId xmlns:a16="http://schemas.microsoft.com/office/drawing/2014/main" id="{60E9EE40-42BB-4EE4-88FA-76C9D854B655}"/>
                </a:ext>
              </a:extLst>
            </p:cNvPr>
            <p:cNvSpPr/>
            <p:nvPr/>
          </p:nvSpPr>
          <p:spPr>
            <a:xfrm>
              <a:off x="494614" y="4380139"/>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9" name="群組 65">
            <a:extLst>
              <a:ext uri="{FF2B5EF4-FFF2-40B4-BE49-F238E27FC236}">
                <a16:creationId xmlns:a16="http://schemas.microsoft.com/office/drawing/2014/main" id="{84F1C473-B112-4175-B3A1-D48A10595944}"/>
              </a:ext>
            </a:extLst>
          </p:cNvPr>
          <p:cNvGrpSpPr/>
          <p:nvPr/>
        </p:nvGrpSpPr>
        <p:grpSpPr>
          <a:xfrm>
            <a:off x="4587840" y="4102114"/>
            <a:ext cx="1598520" cy="829481"/>
            <a:chOff x="4268398" y="4131445"/>
            <a:chExt cx="1598520" cy="829481"/>
          </a:xfrm>
        </p:grpSpPr>
        <p:grpSp>
          <p:nvGrpSpPr>
            <p:cNvPr id="40" name="群組 46">
              <a:extLst>
                <a:ext uri="{FF2B5EF4-FFF2-40B4-BE49-F238E27FC236}">
                  <a16:creationId xmlns:a16="http://schemas.microsoft.com/office/drawing/2014/main" id="{F2B1A321-6B9C-4E1B-9A33-7EA4BE18C900}"/>
                </a:ext>
              </a:extLst>
            </p:cNvPr>
            <p:cNvGrpSpPr/>
            <p:nvPr/>
          </p:nvGrpSpPr>
          <p:grpSpPr>
            <a:xfrm>
              <a:off x="4268398" y="4131445"/>
              <a:ext cx="1598520" cy="723583"/>
              <a:chOff x="4181313" y="4131445"/>
              <a:chExt cx="1598520" cy="723583"/>
            </a:xfrm>
          </p:grpSpPr>
          <p:cxnSp>
            <p:nvCxnSpPr>
              <p:cNvPr id="46" name="直線接點 41">
                <a:extLst>
                  <a:ext uri="{FF2B5EF4-FFF2-40B4-BE49-F238E27FC236}">
                    <a16:creationId xmlns:a16="http://schemas.microsoft.com/office/drawing/2014/main" id="{EAFF6F5E-326B-4E79-85ED-E0C7E9C2588C}"/>
                  </a:ext>
                </a:extLst>
              </p:cNvPr>
              <p:cNvCxnSpPr/>
              <p:nvPr/>
            </p:nvCxnSpPr>
            <p:spPr>
              <a:xfrm>
                <a:off x="4181313" y="4855028"/>
                <a:ext cx="1598520" cy="0"/>
              </a:xfrm>
              <a:prstGeom prst="line">
                <a:avLst/>
              </a:prstGeom>
              <a:noFill/>
              <a:ln w="38100" cap="flat" cmpd="sng" algn="ctr">
                <a:solidFill>
                  <a:sysClr val="windowText" lastClr="000000"/>
                </a:solidFill>
                <a:prstDash val="solid"/>
                <a:miter lim="800000"/>
              </a:ln>
              <a:effectLst/>
            </p:spPr>
          </p:cxnSp>
          <p:sp>
            <p:nvSpPr>
              <p:cNvPr id="47" name="手繪多邊形: 圖案 25">
                <a:extLst>
                  <a:ext uri="{FF2B5EF4-FFF2-40B4-BE49-F238E27FC236}">
                    <a16:creationId xmlns:a16="http://schemas.microsoft.com/office/drawing/2014/main" id="{2BBC925A-D9E2-4A6D-8357-7BA237BEFF91}"/>
                  </a:ext>
                </a:extLst>
              </p:cNvPr>
              <p:cNvSpPr/>
              <p:nvPr/>
            </p:nvSpPr>
            <p:spPr>
              <a:xfrm>
                <a:off x="4206113" y="4131445"/>
                <a:ext cx="1573719" cy="659516"/>
              </a:xfrm>
              <a:custGeom>
                <a:avLst/>
                <a:gdLst>
                  <a:gd name="connsiteX0" fmla="*/ 0 w 1553028"/>
                  <a:gd name="connsiteY0" fmla="*/ 725725 h 919160"/>
                  <a:gd name="connsiteX1" fmla="*/ 232228 w 1553028"/>
                  <a:gd name="connsiteY1" fmla="*/ 11 h 919160"/>
                  <a:gd name="connsiteX2" fmla="*/ 624114 w 1553028"/>
                  <a:gd name="connsiteY2" fmla="*/ 740240 h 919160"/>
                  <a:gd name="connsiteX3" fmla="*/ 957943 w 1553028"/>
                  <a:gd name="connsiteY3" fmla="*/ 870868 h 919160"/>
                  <a:gd name="connsiteX4" fmla="*/ 1277257 w 1553028"/>
                  <a:gd name="connsiteY4" fmla="*/ 72583 h 919160"/>
                  <a:gd name="connsiteX5" fmla="*/ 1553028 w 1553028"/>
                  <a:gd name="connsiteY5" fmla="*/ 841840 h 919160"/>
                  <a:gd name="connsiteX0" fmla="*/ 0 w 1612516"/>
                  <a:gd name="connsiteY0" fmla="*/ 900866 h 919979"/>
                  <a:gd name="connsiteX1" fmla="*/ 291716 w 1612516"/>
                  <a:gd name="connsiteY1" fmla="*/ 830 h 919979"/>
                  <a:gd name="connsiteX2" fmla="*/ 683602 w 1612516"/>
                  <a:gd name="connsiteY2" fmla="*/ 741059 h 919979"/>
                  <a:gd name="connsiteX3" fmla="*/ 1017431 w 1612516"/>
                  <a:gd name="connsiteY3" fmla="*/ 871687 h 919979"/>
                  <a:gd name="connsiteX4" fmla="*/ 1336745 w 1612516"/>
                  <a:gd name="connsiteY4" fmla="*/ 73402 h 919979"/>
                  <a:gd name="connsiteX5" fmla="*/ 1612516 w 1612516"/>
                  <a:gd name="connsiteY5" fmla="*/ 842659 h 91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516" h="919979">
                    <a:moveTo>
                      <a:pt x="0" y="900866"/>
                    </a:moveTo>
                    <a:cubicBezTo>
                      <a:pt x="64104" y="536799"/>
                      <a:pt x="177782" y="27464"/>
                      <a:pt x="291716" y="830"/>
                    </a:cubicBezTo>
                    <a:cubicBezTo>
                      <a:pt x="405650" y="-25804"/>
                      <a:pt x="562650" y="595916"/>
                      <a:pt x="683602" y="741059"/>
                    </a:cubicBezTo>
                    <a:cubicBezTo>
                      <a:pt x="804554" y="886202"/>
                      <a:pt x="908574" y="982963"/>
                      <a:pt x="1017431" y="871687"/>
                    </a:cubicBezTo>
                    <a:cubicBezTo>
                      <a:pt x="1126288" y="760411"/>
                      <a:pt x="1237564" y="78240"/>
                      <a:pt x="1336745" y="73402"/>
                    </a:cubicBezTo>
                    <a:cubicBezTo>
                      <a:pt x="1435926" y="68564"/>
                      <a:pt x="1524221" y="455611"/>
                      <a:pt x="1612516" y="842659"/>
                    </a:cubicBezTo>
                  </a:path>
                </a:pathLst>
              </a:custGeom>
              <a:noFill/>
              <a:ln w="38100" cap="flat" cmpd="sng" algn="ctr">
                <a:solidFill>
                  <a:srgbClr val="00B05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41" name="橢圓 53">
              <a:extLst>
                <a:ext uri="{FF2B5EF4-FFF2-40B4-BE49-F238E27FC236}">
                  <a16:creationId xmlns:a16="http://schemas.microsoft.com/office/drawing/2014/main" id="{CB50C2F3-E06A-4EEA-A13B-BF7454E23880}"/>
                </a:ext>
              </a:extLst>
            </p:cNvPr>
            <p:cNvSpPr/>
            <p:nvPr/>
          </p:nvSpPr>
          <p:spPr>
            <a:xfrm>
              <a:off x="4374164" y="4751376"/>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橢圓 55">
              <a:extLst>
                <a:ext uri="{FF2B5EF4-FFF2-40B4-BE49-F238E27FC236}">
                  <a16:creationId xmlns:a16="http://schemas.microsoft.com/office/drawing/2014/main" id="{5C7EE811-933B-4A1A-A9B3-64EF0666F364}"/>
                </a:ext>
              </a:extLst>
            </p:cNvPr>
            <p:cNvSpPr/>
            <p:nvPr/>
          </p:nvSpPr>
          <p:spPr>
            <a:xfrm>
              <a:off x="4557821" y="4751376"/>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橢圓 56">
              <a:extLst>
                <a:ext uri="{FF2B5EF4-FFF2-40B4-BE49-F238E27FC236}">
                  <a16:creationId xmlns:a16="http://schemas.microsoft.com/office/drawing/2014/main" id="{30905443-8E54-40A6-9FEB-AED3AA5FC5E3}"/>
                </a:ext>
              </a:extLst>
            </p:cNvPr>
            <p:cNvSpPr/>
            <p:nvPr/>
          </p:nvSpPr>
          <p:spPr>
            <a:xfrm>
              <a:off x="4778140" y="4750241"/>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橢圓 57">
              <a:extLst>
                <a:ext uri="{FF2B5EF4-FFF2-40B4-BE49-F238E27FC236}">
                  <a16:creationId xmlns:a16="http://schemas.microsoft.com/office/drawing/2014/main" id="{D3982D11-D141-4120-9DC3-EC21F9A99966}"/>
                </a:ext>
              </a:extLst>
            </p:cNvPr>
            <p:cNvSpPr/>
            <p:nvPr/>
          </p:nvSpPr>
          <p:spPr>
            <a:xfrm>
              <a:off x="5397333" y="4750241"/>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5" name="橢圓 58">
              <a:extLst>
                <a:ext uri="{FF2B5EF4-FFF2-40B4-BE49-F238E27FC236}">
                  <a16:creationId xmlns:a16="http://schemas.microsoft.com/office/drawing/2014/main" id="{33AC8085-898C-49E3-B347-5D4C3A2770C7}"/>
                </a:ext>
              </a:extLst>
            </p:cNvPr>
            <p:cNvSpPr/>
            <p:nvPr/>
          </p:nvSpPr>
          <p:spPr>
            <a:xfrm>
              <a:off x="5563250" y="4750241"/>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48" name="群組 66">
            <a:extLst>
              <a:ext uri="{FF2B5EF4-FFF2-40B4-BE49-F238E27FC236}">
                <a16:creationId xmlns:a16="http://schemas.microsoft.com/office/drawing/2014/main" id="{A120BD38-6368-4152-8EF5-608866340FCB}"/>
              </a:ext>
            </a:extLst>
          </p:cNvPr>
          <p:cNvGrpSpPr/>
          <p:nvPr/>
        </p:nvGrpSpPr>
        <p:grpSpPr>
          <a:xfrm>
            <a:off x="7251293" y="3823524"/>
            <a:ext cx="1651568" cy="1129743"/>
            <a:chOff x="7076991" y="3838341"/>
            <a:chExt cx="1651568" cy="1129743"/>
          </a:xfrm>
        </p:grpSpPr>
        <p:grpSp>
          <p:nvGrpSpPr>
            <p:cNvPr id="49" name="群組 47">
              <a:extLst>
                <a:ext uri="{FF2B5EF4-FFF2-40B4-BE49-F238E27FC236}">
                  <a16:creationId xmlns:a16="http://schemas.microsoft.com/office/drawing/2014/main" id="{B1379A9A-0826-46A3-B272-5A86650BEF50}"/>
                </a:ext>
              </a:extLst>
            </p:cNvPr>
            <p:cNvGrpSpPr/>
            <p:nvPr/>
          </p:nvGrpSpPr>
          <p:grpSpPr>
            <a:xfrm>
              <a:off x="7109927" y="3838341"/>
              <a:ext cx="1618632" cy="1016687"/>
              <a:chOff x="7109927" y="3838341"/>
              <a:chExt cx="1618632" cy="1016687"/>
            </a:xfrm>
          </p:grpSpPr>
          <p:cxnSp>
            <p:nvCxnSpPr>
              <p:cNvPr id="55" name="直線接點 42">
                <a:extLst>
                  <a:ext uri="{FF2B5EF4-FFF2-40B4-BE49-F238E27FC236}">
                    <a16:creationId xmlns:a16="http://schemas.microsoft.com/office/drawing/2014/main" id="{EB679BC9-1BC3-454D-B57C-2721009F3281}"/>
                  </a:ext>
                </a:extLst>
              </p:cNvPr>
              <p:cNvCxnSpPr>
                <a:cxnSpLocks/>
              </p:cNvCxnSpPr>
              <p:nvPr/>
            </p:nvCxnSpPr>
            <p:spPr>
              <a:xfrm>
                <a:off x="7109927" y="4855028"/>
                <a:ext cx="1598520" cy="0"/>
              </a:xfrm>
              <a:prstGeom prst="line">
                <a:avLst/>
              </a:prstGeom>
              <a:noFill/>
              <a:ln w="38100" cap="flat" cmpd="sng" algn="ctr">
                <a:solidFill>
                  <a:sysClr val="windowText" lastClr="000000"/>
                </a:solidFill>
                <a:prstDash val="solid"/>
                <a:miter lim="800000"/>
              </a:ln>
              <a:effectLst/>
            </p:spPr>
          </p:cxnSp>
          <p:sp>
            <p:nvSpPr>
              <p:cNvPr id="56" name="手繪多邊形: 圖案 44">
                <a:extLst>
                  <a:ext uri="{FF2B5EF4-FFF2-40B4-BE49-F238E27FC236}">
                    <a16:creationId xmlns:a16="http://schemas.microsoft.com/office/drawing/2014/main" id="{C5903040-1BF5-4595-8FA2-3FC9F9397061}"/>
                  </a:ext>
                </a:extLst>
              </p:cNvPr>
              <p:cNvSpPr/>
              <p:nvPr/>
            </p:nvSpPr>
            <p:spPr>
              <a:xfrm>
                <a:off x="7154840" y="3838341"/>
                <a:ext cx="1573719" cy="953647"/>
              </a:xfrm>
              <a:custGeom>
                <a:avLst/>
                <a:gdLst>
                  <a:gd name="connsiteX0" fmla="*/ 0 w 1553028"/>
                  <a:gd name="connsiteY0" fmla="*/ 725725 h 919160"/>
                  <a:gd name="connsiteX1" fmla="*/ 232228 w 1553028"/>
                  <a:gd name="connsiteY1" fmla="*/ 11 h 919160"/>
                  <a:gd name="connsiteX2" fmla="*/ 624114 w 1553028"/>
                  <a:gd name="connsiteY2" fmla="*/ 740240 h 919160"/>
                  <a:gd name="connsiteX3" fmla="*/ 957943 w 1553028"/>
                  <a:gd name="connsiteY3" fmla="*/ 870868 h 919160"/>
                  <a:gd name="connsiteX4" fmla="*/ 1277257 w 1553028"/>
                  <a:gd name="connsiteY4" fmla="*/ 72583 h 919160"/>
                  <a:gd name="connsiteX5" fmla="*/ 1553028 w 1553028"/>
                  <a:gd name="connsiteY5" fmla="*/ 841840 h 919160"/>
                  <a:gd name="connsiteX0" fmla="*/ 0 w 1612516"/>
                  <a:gd name="connsiteY0" fmla="*/ 900866 h 919979"/>
                  <a:gd name="connsiteX1" fmla="*/ 291716 w 1612516"/>
                  <a:gd name="connsiteY1" fmla="*/ 830 h 919979"/>
                  <a:gd name="connsiteX2" fmla="*/ 683602 w 1612516"/>
                  <a:gd name="connsiteY2" fmla="*/ 741059 h 919979"/>
                  <a:gd name="connsiteX3" fmla="*/ 1017431 w 1612516"/>
                  <a:gd name="connsiteY3" fmla="*/ 871687 h 919979"/>
                  <a:gd name="connsiteX4" fmla="*/ 1336745 w 1612516"/>
                  <a:gd name="connsiteY4" fmla="*/ 73402 h 919979"/>
                  <a:gd name="connsiteX5" fmla="*/ 1612516 w 1612516"/>
                  <a:gd name="connsiteY5" fmla="*/ 842659 h 919979"/>
                  <a:gd name="connsiteX0" fmla="*/ 0 w 1612516"/>
                  <a:gd name="connsiteY0" fmla="*/ 1325745 h 1361094"/>
                  <a:gd name="connsiteX1" fmla="*/ 261972 w 1612516"/>
                  <a:gd name="connsiteY1" fmla="*/ 534 h 1361094"/>
                  <a:gd name="connsiteX2" fmla="*/ 683602 w 1612516"/>
                  <a:gd name="connsiteY2" fmla="*/ 1165938 h 1361094"/>
                  <a:gd name="connsiteX3" fmla="*/ 1017431 w 1612516"/>
                  <a:gd name="connsiteY3" fmla="*/ 1296566 h 1361094"/>
                  <a:gd name="connsiteX4" fmla="*/ 1336745 w 1612516"/>
                  <a:gd name="connsiteY4" fmla="*/ 498281 h 1361094"/>
                  <a:gd name="connsiteX5" fmla="*/ 1612516 w 1612516"/>
                  <a:gd name="connsiteY5" fmla="*/ 1267538 h 1361094"/>
                  <a:gd name="connsiteX0" fmla="*/ 0 w 1612516"/>
                  <a:gd name="connsiteY0" fmla="*/ 1325745 h 1330272"/>
                  <a:gd name="connsiteX1" fmla="*/ 261972 w 1612516"/>
                  <a:gd name="connsiteY1" fmla="*/ 534 h 1330272"/>
                  <a:gd name="connsiteX2" fmla="*/ 683602 w 1612516"/>
                  <a:gd name="connsiteY2" fmla="*/ 1165938 h 1330272"/>
                  <a:gd name="connsiteX3" fmla="*/ 1017431 w 1612516"/>
                  <a:gd name="connsiteY3" fmla="*/ 1296566 h 1330272"/>
                  <a:gd name="connsiteX4" fmla="*/ 1307001 w 1612516"/>
                  <a:gd name="connsiteY4" fmla="*/ 923455 h 1330272"/>
                  <a:gd name="connsiteX5" fmla="*/ 1612516 w 1612516"/>
                  <a:gd name="connsiteY5" fmla="*/ 1267538 h 133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516" h="1330272">
                    <a:moveTo>
                      <a:pt x="0" y="1325745"/>
                    </a:moveTo>
                    <a:cubicBezTo>
                      <a:pt x="64104" y="961678"/>
                      <a:pt x="148038" y="27168"/>
                      <a:pt x="261972" y="534"/>
                    </a:cubicBezTo>
                    <a:cubicBezTo>
                      <a:pt x="375906" y="-26100"/>
                      <a:pt x="557692" y="949933"/>
                      <a:pt x="683602" y="1165938"/>
                    </a:cubicBezTo>
                    <a:cubicBezTo>
                      <a:pt x="809512" y="1381943"/>
                      <a:pt x="913531" y="1336980"/>
                      <a:pt x="1017431" y="1296566"/>
                    </a:cubicBezTo>
                    <a:cubicBezTo>
                      <a:pt x="1121331" y="1256152"/>
                      <a:pt x="1207820" y="928293"/>
                      <a:pt x="1307001" y="923455"/>
                    </a:cubicBezTo>
                    <a:cubicBezTo>
                      <a:pt x="1406182" y="918617"/>
                      <a:pt x="1524221" y="880490"/>
                      <a:pt x="1612516" y="1267538"/>
                    </a:cubicBezTo>
                  </a:path>
                </a:pathLst>
              </a:custGeom>
              <a:noFill/>
              <a:ln w="38100" cap="flat" cmpd="sng" algn="ctr">
                <a:solidFill>
                  <a:srgbClr val="0070C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50" name="橢圓 59">
              <a:extLst>
                <a:ext uri="{FF2B5EF4-FFF2-40B4-BE49-F238E27FC236}">
                  <a16:creationId xmlns:a16="http://schemas.microsoft.com/office/drawing/2014/main" id="{20B9FE96-9709-4FC6-92DB-CD897E10B2B5}"/>
                </a:ext>
              </a:extLst>
            </p:cNvPr>
            <p:cNvSpPr/>
            <p:nvPr/>
          </p:nvSpPr>
          <p:spPr>
            <a:xfrm>
              <a:off x="7076991" y="4746724"/>
              <a:ext cx="209550" cy="209550"/>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1" name="橢圓 60">
              <a:extLst>
                <a:ext uri="{FF2B5EF4-FFF2-40B4-BE49-F238E27FC236}">
                  <a16:creationId xmlns:a16="http://schemas.microsoft.com/office/drawing/2014/main" id="{1F34B3CC-0BAD-4424-87AE-233377238904}"/>
                </a:ext>
              </a:extLst>
            </p:cNvPr>
            <p:cNvSpPr/>
            <p:nvPr/>
          </p:nvSpPr>
          <p:spPr>
            <a:xfrm>
              <a:off x="7245696" y="4746724"/>
              <a:ext cx="209550" cy="209550"/>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橢圓 61">
              <a:extLst>
                <a:ext uri="{FF2B5EF4-FFF2-40B4-BE49-F238E27FC236}">
                  <a16:creationId xmlns:a16="http://schemas.microsoft.com/office/drawing/2014/main" id="{C84F186A-FBC4-46AC-80B9-BEA8EDD87C9A}"/>
                </a:ext>
              </a:extLst>
            </p:cNvPr>
            <p:cNvSpPr/>
            <p:nvPr/>
          </p:nvSpPr>
          <p:spPr>
            <a:xfrm>
              <a:off x="7383407" y="4752629"/>
              <a:ext cx="209550" cy="209550"/>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橢圓 62">
              <a:extLst>
                <a:ext uri="{FF2B5EF4-FFF2-40B4-BE49-F238E27FC236}">
                  <a16:creationId xmlns:a16="http://schemas.microsoft.com/office/drawing/2014/main" id="{5C038892-9426-4E14-A114-7BB150B9F676}"/>
                </a:ext>
              </a:extLst>
            </p:cNvPr>
            <p:cNvSpPr/>
            <p:nvPr/>
          </p:nvSpPr>
          <p:spPr>
            <a:xfrm>
              <a:off x="7536642" y="4758534"/>
              <a:ext cx="209550" cy="209550"/>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橢圓 63">
              <a:extLst>
                <a:ext uri="{FF2B5EF4-FFF2-40B4-BE49-F238E27FC236}">
                  <a16:creationId xmlns:a16="http://schemas.microsoft.com/office/drawing/2014/main" id="{1DB76076-14F2-4607-9C33-AE26A1BAF778}"/>
                </a:ext>
              </a:extLst>
            </p:cNvPr>
            <p:cNvSpPr/>
            <p:nvPr/>
          </p:nvSpPr>
          <p:spPr>
            <a:xfrm>
              <a:off x="8368140" y="4758534"/>
              <a:ext cx="209550" cy="209550"/>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57" name="文字方塊 67">
            <a:extLst>
              <a:ext uri="{FF2B5EF4-FFF2-40B4-BE49-F238E27FC236}">
                <a16:creationId xmlns:a16="http://schemas.microsoft.com/office/drawing/2014/main" id="{91612D46-D5FD-43BA-A24C-E42738C32570}"/>
              </a:ext>
            </a:extLst>
          </p:cNvPr>
          <p:cNvSpPr txBox="1"/>
          <p:nvPr/>
        </p:nvSpPr>
        <p:spPr>
          <a:xfrm>
            <a:off x="2744568" y="5844595"/>
            <a:ext cx="5240202" cy="461665"/>
          </a:xfrm>
          <a:prstGeom prst="rect">
            <a:avLst/>
          </a:prstGeom>
          <a:noFill/>
        </p:spPr>
        <p:txBody>
          <a:bodyPr wrap="square" rtlCol="0">
            <a:spAutoFit/>
          </a:bodyPr>
          <a:lstStyle/>
          <a:p>
            <a:pPr defTabSz="457200">
              <a:defRPr/>
            </a:pPr>
            <a:r>
              <a:rPr lang="en-US" altLang="zh-TW" sz="2400" dirty="0">
                <a:solidFill>
                  <a:srgbClr val="C00000"/>
                </a:solidFill>
                <a:latin typeface="Calibri" panose="020F0502020204030204"/>
                <a:ea typeface="新細明體" panose="02020500000000000000" pitchFamily="18" charset="-120"/>
              </a:rPr>
              <a:t>How to compute the divergence?</a:t>
            </a:r>
            <a:endParaRPr lang="zh-TW" altLang="en-US" sz="2400" dirty="0">
              <a:solidFill>
                <a:srgbClr val="C00000"/>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11525269-0FBC-4819-B02B-5C341595DE07}"/>
                  </a:ext>
                </a:extLst>
              </p:cNvPr>
              <p:cNvSpPr/>
              <p:nvPr/>
            </p:nvSpPr>
            <p:spPr>
              <a:xfrm>
                <a:off x="899289" y="4957645"/>
                <a:ext cx="3999493" cy="573490"/>
              </a:xfrm>
              <a:prstGeom prst="rect">
                <a:avLst/>
              </a:prstGeom>
            </p:spPr>
            <p:txBody>
              <a:bodyPr wrap="none">
                <a:spAutoFit/>
              </a:bodyPr>
              <a:lstStyle/>
              <a:p>
                <a:pPr defTabSz="457200">
                  <a:defRPr/>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0000FF"/>
                              </a:solidFill>
                              <a:latin typeface="Cambria Math" panose="02040503050406030204" pitchFamily="18" charset="0"/>
                            </a:rPr>
                          </m:ctrlPr>
                        </m:sSupPr>
                        <m:e>
                          <m:r>
                            <a:rPr lang="en-US" altLang="zh-TW" sz="2400" i="1" smtClean="0">
                              <a:solidFill>
                                <a:srgbClr val="0000FF"/>
                              </a:solidFill>
                              <a:latin typeface="Cambria Math" panose="02040503050406030204" pitchFamily="18" charset="0"/>
                            </a:rPr>
                            <m:t>𝐺</m:t>
                          </m:r>
                        </m:e>
                        <m:sup>
                          <m:r>
                            <a:rPr lang="en-US" altLang="zh-TW" sz="2400" i="1" smtClean="0">
                              <a:solidFill>
                                <a:srgbClr val="0000FF"/>
                              </a:solidFill>
                              <a:latin typeface="Cambria Math" panose="02040503050406030204" pitchFamily="18" charset="0"/>
                            </a:rPr>
                            <m:t>∗</m:t>
                          </m:r>
                        </m:sup>
                      </m:sSup>
                      <m:r>
                        <a:rPr lang="en-US" altLang="zh-TW" sz="2400" i="1" smtClean="0">
                          <a:solidFill>
                            <a:srgbClr val="0000FF"/>
                          </a:solidFill>
                          <a:latin typeface="Cambria Math" panose="02040503050406030204" pitchFamily="18" charset="0"/>
                        </a:rPr>
                        <m:t>=</m:t>
                      </m:r>
                      <m:r>
                        <a:rPr lang="en-US" altLang="zh-TW" sz="2400" i="1" smtClean="0">
                          <a:solidFill>
                            <a:srgbClr val="0000FF"/>
                          </a:solidFill>
                          <a:latin typeface="Cambria Math" panose="02040503050406030204" pitchFamily="18" charset="0"/>
                        </a:rPr>
                        <m:t>𝑎𝑟𝑔</m:t>
                      </m:r>
                      <m:func>
                        <m:funcPr>
                          <m:ctrlPr>
                            <a:rPr lang="en-US" altLang="zh-TW" sz="2400" i="1" smtClean="0">
                              <a:solidFill>
                                <a:srgbClr val="0000FF"/>
                              </a:solidFill>
                              <a:latin typeface="Cambria Math" panose="02040503050406030204" pitchFamily="18" charset="0"/>
                            </a:rPr>
                          </m:ctrlPr>
                        </m:funcPr>
                        <m:fName>
                          <m:limLow>
                            <m:limLowPr>
                              <m:ctrlPr>
                                <a:rPr lang="en-US" altLang="zh-TW" sz="2400" i="1" smtClean="0">
                                  <a:solidFill>
                                    <a:srgbClr val="0000FF"/>
                                  </a:solidFill>
                                  <a:latin typeface="Cambria Math" panose="02040503050406030204" pitchFamily="18" charset="0"/>
                                </a:rPr>
                              </m:ctrlPr>
                            </m:limLowPr>
                            <m:e>
                              <m:r>
                                <m:rPr>
                                  <m:sty m:val="p"/>
                                </m:rPr>
                                <a:rPr lang="en-US" altLang="zh-TW" sz="2400" smtClean="0">
                                  <a:solidFill>
                                    <a:srgbClr val="0000FF"/>
                                  </a:solidFill>
                                  <a:latin typeface="Cambria Math" panose="02040503050406030204" pitchFamily="18" charset="0"/>
                                </a:rPr>
                                <m:t>min</m:t>
                              </m:r>
                            </m:e>
                            <m:lim>
                              <m:r>
                                <a:rPr lang="en-US" altLang="zh-TW" sz="2400" i="1" smtClean="0">
                                  <a:solidFill>
                                    <a:srgbClr val="0000FF"/>
                                  </a:solidFill>
                                  <a:latin typeface="Cambria Math" panose="02040503050406030204" pitchFamily="18" charset="0"/>
                                </a:rPr>
                                <m:t>𝐺</m:t>
                              </m:r>
                            </m:lim>
                          </m:limLow>
                        </m:fName>
                        <m:e>
                          <m:r>
                            <a:rPr lang="en-US" altLang="zh-TW" sz="2400" i="1" smtClean="0">
                              <a:solidFill>
                                <a:srgbClr val="0000FF"/>
                              </a:solidFill>
                              <a:latin typeface="Cambria Math" panose="02040503050406030204" pitchFamily="18" charset="0"/>
                            </a:rPr>
                            <m:t>𝐷𝑖𝑣</m:t>
                          </m:r>
                          <m:d>
                            <m:dPr>
                              <m:ctrlPr>
                                <a:rPr lang="en-US" altLang="zh-TW" sz="2400" i="1">
                                  <a:solidFill>
                                    <a:srgbClr val="0000FF"/>
                                  </a:solidFill>
                                  <a:latin typeface="Cambria Math" panose="02040503050406030204" pitchFamily="18" charset="0"/>
                                </a:rPr>
                              </m:ctrlPr>
                            </m:dPr>
                            <m:e>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𝑃</m:t>
                                  </m:r>
                                </m:e>
                                <m:sub>
                                  <m:r>
                                    <a:rPr lang="en-US" altLang="zh-TW" sz="2400" i="1">
                                      <a:solidFill>
                                        <a:srgbClr val="0000FF"/>
                                      </a:solidFill>
                                      <a:latin typeface="Cambria Math" panose="02040503050406030204" pitchFamily="18" charset="0"/>
                                    </a:rPr>
                                    <m:t>𝐺</m:t>
                                  </m:r>
                                </m:sub>
                              </m:sSub>
                              <m:r>
                                <a:rPr lang="en-US" altLang="zh-TW" sz="2400" i="1" smtClean="0">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𝑃</m:t>
                                  </m:r>
                                </m:e>
                                <m:sub>
                                  <m:r>
                                    <a:rPr lang="en-US" altLang="zh-TW" sz="2400" i="1">
                                      <a:solidFill>
                                        <a:srgbClr val="0000FF"/>
                                      </a:solidFill>
                                      <a:latin typeface="Cambria Math" panose="02040503050406030204" pitchFamily="18" charset="0"/>
                                    </a:rPr>
                                    <m:t>𝑑𝑎𝑡𝑎</m:t>
                                  </m:r>
                                </m:sub>
                              </m:sSub>
                            </m:e>
                          </m:d>
                        </m:e>
                      </m:func>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58" name="矩形 57">
                <a:extLst>
                  <a:ext uri="{FF2B5EF4-FFF2-40B4-BE49-F238E27FC236}">
                    <a16:creationId xmlns:a16="http://schemas.microsoft.com/office/drawing/2014/main" id="{11525269-0FBC-4819-B02B-5C341595DE07}"/>
                  </a:ext>
                </a:extLst>
              </p:cNvPr>
              <p:cNvSpPr>
                <a:spLocks noRot="1" noChangeAspect="1" noMove="1" noResize="1" noEditPoints="1" noAdjustHandles="1" noChangeArrowheads="1" noChangeShapeType="1" noTextEdit="1"/>
              </p:cNvSpPr>
              <p:nvPr/>
            </p:nvSpPr>
            <p:spPr>
              <a:xfrm>
                <a:off x="899289" y="4957645"/>
                <a:ext cx="3999493" cy="573490"/>
              </a:xfrm>
              <a:prstGeom prst="rect">
                <a:avLst/>
              </a:prstGeom>
              <a:blipFill>
                <a:blip r:embed="rId8"/>
                <a:stretch>
                  <a:fillRect b="-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字方塊 69">
                <a:extLst>
                  <a:ext uri="{FF2B5EF4-FFF2-40B4-BE49-F238E27FC236}">
                    <a16:creationId xmlns:a16="http://schemas.microsoft.com/office/drawing/2014/main" id="{0F95C916-7BC0-4F29-AA00-CF05F682CBB0}"/>
                  </a:ext>
                </a:extLst>
              </p:cNvPr>
              <p:cNvSpPr txBox="1"/>
              <p:nvPr/>
            </p:nvSpPr>
            <p:spPr>
              <a:xfrm>
                <a:off x="2725506" y="5467681"/>
                <a:ext cx="6192088"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Divergence between distributions </a:t>
                </a:r>
                <a14:m>
                  <m:oMath xmlns:m="http://schemas.openxmlformats.org/officeDocument/2006/math">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𝑃</m:t>
                        </m:r>
                      </m:e>
                      <m:sub>
                        <m:r>
                          <a:rPr lang="en-US" altLang="zh-TW" sz="2400" i="1">
                            <a:solidFill>
                              <a:prstClr val="black"/>
                            </a:solidFill>
                            <a:latin typeface="Cambria Math" panose="02040503050406030204" pitchFamily="18" charset="0"/>
                          </a:rPr>
                          <m:t>𝐺</m:t>
                        </m:r>
                      </m:sub>
                    </m:sSub>
                  </m:oMath>
                </a14:m>
                <a:r>
                  <a:rPr lang="zh-TW" alt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and </a:t>
                </a:r>
                <a14:m>
                  <m:oMath xmlns:m="http://schemas.openxmlformats.org/officeDocument/2006/math">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𝑃</m:t>
                        </m:r>
                      </m:e>
                      <m:sub>
                        <m:r>
                          <a:rPr lang="en-US" altLang="zh-TW" sz="2400" i="1">
                            <a:solidFill>
                              <a:prstClr val="black"/>
                            </a:solidFill>
                            <a:latin typeface="Cambria Math" panose="02040503050406030204" pitchFamily="18" charset="0"/>
                          </a:rPr>
                          <m:t>𝑑𝑎𝑡𝑎</m:t>
                        </m:r>
                      </m:sub>
                    </m:sSub>
                  </m:oMath>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59" name="文字方塊 69">
                <a:extLst>
                  <a:ext uri="{FF2B5EF4-FFF2-40B4-BE49-F238E27FC236}">
                    <a16:creationId xmlns:a16="http://schemas.microsoft.com/office/drawing/2014/main" id="{0F95C916-7BC0-4F29-AA00-CF05F682CBB0}"/>
                  </a:ext>
                </a:extLst>
              </p:cNvPr>
              <p:cNvSpPr txBox="1">
                <a:spLocks noRot="1" noChangeAspect="1" noMove="1" noResize="1" noEditPoints="1" noAdjustHandles="1" noChangeArrowheads="1" noChangeShapeType="1" noTextEdit="1"/>
              </p:cNvSpPr>
              <p:nvPr/>
            </p:nvSpPr>
            <p:spPr>
              <a:xfrm>
                <a:off x="2725506" y="5467681"/>
                <a:ext cx="6192088" cy="461665"/>
              </a:xfrm>
              <a:prstGeom prst="rect">
                <a:avLst/>
              </a:prstGeom>
              <a:blipFill>
                <a:blip r:embed="rId9"/>
                <a:stretch>
                  <a:fillRect l="-1476" t="-10526" b="-28947"/>
                </a:stretch>
              </a:blipFill>
            </p:spPr>
            <p:txBody>
              <a:bodyPr/>
              <a:lstStyle/>
              <a:p>
                <a:r>
                  <a:rPr lang="zh-CN" altLang="en-US">
                    <a:noFill/>
                  </a:rPr>
                  <a:t> </a:t>
                </a:r>
              </a:p>
            </p:txBody>
          </p:sp>
        </mc:Fallback>
      </mc:AlternateContent>
      <p:cxnSp>
        <p:nvCxnSpPr>
          <p:cNvPr id="60" name="直線接點 70">
            <a:extLst>
              <a:ext uri="{FF2B5EF4-FFF2-40B4-BE49-F238E27FC236}">
                <a16:creationId xmlns:a16="http://schemas.microsoft.com/office/drawing/2014/main" id="{11174C7E-1974-4DA5-805B-614590CBD146}"/>
              </a:ext>
            </a:extLst>
          </p:cNvPr>
          <p:cNvCxnSpPr>
            <a:cxnSpLocks/>
          </p:cNvCxnSpPr>
          <p:nvPr/>
        </p:nvCxnSpPr>
        <p:spPr>
          <a:xfrm>
            <a:off x="2867964" y="5411167"/>
            <a:ext cx="2194955" cy="0"/>
          </a:xfrm>
          <a:prstGeom prst="line">
            <a:avLst/>
          </a:prstGeom>
          <a:noFill/>
          <a:ln w="38100" cap="flat" cmpd="sng" algn="ctr">
            <a:solidFill>
              <a:srgbClr val="FF0000"/>
            </a:solidFill>
            <a:prstDash val="solid"/>
            <a:miter lim="800000"/>
          </a:ln>
          <a:effectLst/>
        </p:spPr>
      </p:cxnSp>
      <p:cxnSp>
        <p:nvCxnSpPr>
          <p:cNvPr id="61" name="直線單箭頭接點 10">
            <a:extLst>
              <a:ext uri="{FF2B5EF4-FFF2-40B4-BE49-F238E27FC236}">
                <a16:creationId xmlns:a16="http://schemas.microsoft.com/office/drawing/2014/main" id="{5B288D26-9CB4-4EA5-9450-D9502F18B1F7}"/>
              </a:ext>
            </a:extLst>
          </p:cNvPr>
          <p:cNvCxnSpPr>
            <a:cxnSpLocks/>
          </p:cNvCxnSpPr>
          <p:nvPr/>
        </p:nvCxnSpPr>
        <p:spPr>
          <a:xfrm>
            <a:off x="4065608" y="4545397"/>
            <a:ext cx="616385" cy="0"/>
          </a:xfrm>
          <a:prstGeom prst="straightConnector1">
            <a:avLst/>
          </a:prstGeom>
          <a:noFill/>
          <a:ln w="57150" cap="flat" cmpd="sng" algn="ctr">
            <a:solidFill>
              <a:sysClr val="windowText" lastClr="000000"/>
            </a:solidFill>
            <a:prstDash val="solid"/>
            <a:miter lim="800000"/>
            <a:tailEnd type="triangle"/>
          </a:ln>
          <a:effectLst/>
        </p:spPr>
      </p:cxnSp>
      <p:sp>
        <p:nvSpPr>
          <p:cNvPr id="62" name="矩形: 圓角 39">
            <a:extLst>
              <a:ext uri="{FF2B5EF4-FFF2-40B4-BE49-F238E27FC236}">
                <a16:creationId xmlns:a16="http://schemas.microsoft.com/office/drawing/2014/main" id="{0FA65EF3-29F3-4F44-A2FE-9577C24E0149}"/>
              </a:ext>
            </a:extLst>
          </p:cNvPr>
          <p:cNvSpPr/>
          <p:nvPr/>
        </p:nvSpPr>
        <p:spPr>
          <a:xfrm>
            <a:off x="2649970" y="4041916"/>
            <a:ext cx="1315472" cy="966051"/>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G</a:t>
            </a:r>
            <a:endParaRPr kumimoji="0" lang="zh-TW" altLang="en-US" sz="2800" b="0"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63" name="直線單箭頭接點 40">
            <a:extLst>
              <a:ext uri="{FF2B5EF4-FFF2-40B4-BE49-F238E27FC236}">
                <a16:creationId xmlns:a16="http://schemas.microsoft.com/office/drawing/2014/main" id="{C53F5BCC-1B0B-4C75-88AF-509F6CA6494D}"/>
              </a:ext>
            </a:extLst>
          </p:cNvPr>
          <p:cNvCxnSpPr>
            <a:cxnSpLocks/>
          </p:cNvCxnSpPr>
          <p:nvPr/>
        </p:nvCxnSpPr>
        <p:spPr>
          <a:xfrm>
            <a:off x="1990043" y="4525352"/>
            <a:ext cx="616385" cy="0"/>
          </a:xfrm>
          <a:prstGeom prst="straightConnector1">
            <a:avLst/>
          </a:prstGeom>
          <a:noFill/>
          <a:ln w="5715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28634099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73B0D650-7CFB-4B8C-BBF1-25B36BD15E2E}"/>
              </a:ext>
            </a:extLst>
          </p:cNvPr>
          <p:cNvSpPr txBox="1">
            <a:spLocks/>
          </p:cNvSpPr>
          <p:nvPr/>
        </p:nvSpPr>
        <p:spPr>
          <a:xfrm>
            <a:off x="1257300" y="31852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Sampling is good enough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7708C47-E73A-4C89-B598-E32FA17341DC}"/>
                  </a:ext>
                </a:extLst>
              </p:cNvPr>
              <p:cNvSpPr/>
              <p:nvPr/>
            </p:nvSpPr>
            <p:spPr>
              <a:xfrm>
                <a:off x="2321078" y="1445364"/>
                <a:ext cx="4636654" cy="653769"/>
              </a:xfrm>
              <a:prstGeom prst="rect">
                <a:avLst/>
              </a:prstGeom>
            </p:spPr>
            <p:txBody>
              <a:bodyPr wrap="none">
                <a:spAutoFit/>
              </a:bodyPr>
              <a:lstStyle/>
              <a:p>
                <a:pPr defTabSz="457200">
                  <a:defRPr/>
                </a:pPr>
                <a14:m>
                  <m:oMathPara xmlns:m="http://schemas.openxmlformats.org/officeDocument/2006/math">
                    <m:oMathParaPr>
                      <m:jc m:val="centerGroup"/>
                    </m:oMathParaPr>
                    <m:oMath xmlns:m="http://schemas.openxmlformats.org/officeDocument/2006/math">
                      <m:sSup>
                        <m:sSupPr>
                          <m:ctrlPr>
                            <a:rPr lang="en-US" altLang="zh-TW" sz="2800" i="1" smtClean="0">
                              <a:solidFill>
                                <a:prstClr val="black"/>
                              </a:solidFill>
                              <a:latin typeface="Cambria Math" panose="02040503050406030204" pitchFamily="18" charset="0"/>
                            </a:rPr>
                          </m:ctrlPr>
                        </m:sSupPr>
                        <m:e>
                          <m:r>
                            <a:rPr lang="en-US" altLang="zh-TW" sz="2800" i="1" smtClean="0">
                              <a:solidFill>
                                <a:prstClr val="black"/>
                              </a:solidFill>
                              <a:latin typeface="Cambria Math" panose="02040503050406030204" pitchFamily="18" charset="0"/>
                            </a:rPr>
                            <m:t>𝐺</m:t>
                          </m:r>
                        </m:e>
                        <m:sup>
                          <m:r>
                            <a:rPr lang="en-US" altLang="zh-TW" sz="2800" i="1" smtClean="0">
                              <a:solidFill>
                                <a:prstClr val="black"/>
                              </a:solidFill>
                              <a:latin typeface="Cambria Math" panose="02040503050406030204" pitchFamily="18" charset="0"/>
                            </a:rPr>
                            <m:t>∗</m:t>
                          </m:r>
                        </m:sup>
                      </m:sSup>
                      <m:r>
                        <a:rPr lang="en-US" altLang="zh-TW" sz="2800" i="1" smtClean="0">
                          <a:solidFill>
                            <a:prstClr val="black"/>
                          </a:solidFill>
                          <a:latin typeface="Cambria Math" panose="02040503050406030204" pitchFamily="18" charset="0"/>
                        </a:rPr>
                        <m:t>=</m:t>
                      </m:r>
                      <m:r>
                        <a:rPr lang="en-US" altLang="zh-TW" sz="2800" i="1" smtClean="0">
                          <a:solidFill>
                            <a:prstClr val="black"/>
                          </a:solidFill>
                          <a:latin typeface="Cambria Math" panose="02040503050406030204" pitchFamily="18" charset="0"/>
                        </a:rPr>
                        <m:t>𝑎𝑟𝑔</m:t>
                      </m:r>
                      <m:func>
                        <m:funcPr>
                          <m:ctrlPr>
                            <a:rPr lang="en-US" altLang="zh-TW" sz="2800" i="1" smtClean="0">
                              <a:solidFill>
                                <a:prstClr val="black"/>
                              </a:solidFill>
                              <a:latin typeface="Cambria Math" panose="02040503050406030204" pitchFamily="18" charset="0"/>
                            </a:rPr>
                          </m:ctrlPr>
                        </m:funcPr>
                        <m:fName>
                          <m:limLow>
                            <m:limLowPr>
                              <m:ctrlPr>
                                <a:rPr lang="en-US" altLang="zh-TW" sz="2800" i="1" smtClean="0">
                                  <a:solidFill>
                                    <a:prstClr val="black"/>
                                  </a:solidFill>
                                  <a:latin typeface="Cambria Math" panose="02040503050406030204" pitchFamily="18" charset="0"/>
                                </a:rPr>
                              </m:ctrlPr>
                            </m:limLowPr>
                            <m:e>
                              <m:r>
                                <m:rPr>
                                  <m:sty m:val="p"/>
                                </m:rPr>
                                <a:rPr lang="en-US" altLang="zh-TW" sz="2800" smtClean="0">
                                  <a:solidFill>
                                    <a:prstClr val="black"/>
                                  </a:solidFill>
                                  <a:latin typeface="Cambria Math" panose="02040503050406030204" pitchFamily="18" charset="0"/>
                                </a:rPr>
                                <m:t>min</m:t>
                              </m:r>
                            </m:e>
                            <m:lim>
                              <m:r>
                                <a:rPr lang="en-US" altLang="zh-TW" sz="2800" i="1" smtClean="0">
                                  <a:solidFill>
                                    <a:prstClr val="black"/>
                                  </a:solidFill>
                                  <a:latin typeface="Cambria Math" panose="02040503050406030204" pitchFamily="18" charset="0"/>
                                </a:rPr>
                                <m:t>𝐺</m:t>
                              </m:r>
                            </m:lim>
                          </m:limLow>
                        </m:fName>
                        <m:e>
                          <m:r>
                            <a:rPr lang="en-US" altLang="zh-TW" sz="2800" i="1" smtClean="0">
                              <a:solidFill>
                                <a:prstClr val="black"/>
                              </a:solidFill>
                              <a:latin typeface="Cambria Math" panose="02040503050406030204" pitchFamily="18" charset="0"/>
                            </a:rPr>
                            <m:t>𝐷𝑖𝑣</m:t>
                          </m:r>
                          <m:d>
                            <m:dPr>
                              <m:ctrlPr>
                                <a:rPr lang="en-US" altLang="zh-TW" sz="2800" i="1">
                                  <a:solidFill>
                                    <a:prstClr val="black"/>
                                  </a:solidFill>
                                  <a:latin typeface="Cambria Math" panose="02040503050406030204" pitchFamily="18" charset="0"/>
                                </a:rPr>
                              </m:ctrlPr>
                            </m:dPr>
                            <m:e>
                              <m:sSub>
                                <m:sSubPr>
                                  <m:ctrlPr>
                                    <a:rPr lang="en-US" altLang="zh-TW" sz="2800" i="1" smtClean="0">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𝑃</m:t>
                                  </m:r>
                                </m:e>
                                <m:sub>
                                  <m:r>
                                    <a:rPr lang="en-US" altLang="zh-TW" sz="2800" i="1">
                                      <a:solidFill>
                                        <a:srgbClr val="0000FF"/>
                                      </a:solidFill>
                                      <a:latin typeface="Cambria Math" panose="02040503050406030204" pitchFamily="18" charset="0"/>
                                    </a:rPr>
                                    <m:t>𝐺</m:t>
                                  </m:r>
                                </m:sub>
                              </m:sSub>
                              <m:r>
                                <a:rPr lang="en-US" altLang="zh-TW" sz="2800" i="1" smtClean="0">
                                  <a:solidFill>
                                    <a:srgbClr val="0000FF"/>
                                  </a:solidFill>
                                  <a:latin typeface="Cambria Math" panose="02040503050406030204" pitchFamily="18" charset="0"/>
                                </a:rPr>
                                <m:t>,</m:t>
                              </m:r>
                              <m:sSub>
                                <m:sSubPr>
                                  <m:ctrlPr>
                                    <a:rPr lang="en-US" altLang="zh-TW" sz="2800" i="1">
                                      <a:solidFill>
                                        <a:srgbClr val="0000FF"/>
                                      </a:solidFill>
                                      <a:latin typeface="Cambria Math" panose="02040503050406030204" pitchFamily="18" charset="0"/>
                                    </a:rPr>
                                  </m:ctrlPr>
                                </m:sSubPr>
                                <m:e>
                                  <m:r>
                                    <a:rPr lang="en-US" altLang="zh-TW" sz="2800" i="1">
                                      <a:solidFill>
                                        <a:srgbClr val="0000FF"/>
                                      </a:solidFill>
                                      <a:latin typeface="Cambria Math" panose="02040503050406030204" pitchFamily="18" charset="0"/>
                                    </a:rPr>
                                    <m:t>𝑃</m:t>
                                  </m:r>
                                </m:e>
                                <m:sub>
                                  <m:r>
                                    <a:rPr lang="en-US" altLang="zh-TW" sz="2800" i="1">
                                      <a:solidFill>
                                        <a:srgbClr val="0000FF"/>
                                      </a:solidFill>
                                      <a:latin typeface="Cambria Math" panose="02040503050406030204" pitchFamily="18" charset="0"/>
                                    </a:rPr>
                                    <m:t>𝑑𝑎𝑡𝑎</m:t>
                                  </m:r>
                                </m:sub>
                              </m:sSub>
                            </m:e>
                          </m:d>
                        </m:e>
                      </m:func>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7" name="矩形 6">
                <a:extLst>
                  <a:ext uri="{FF2B5EF4-FFF2-40B4-BE49-F238E27FC236}">
                    <a16:creationId xmlns:a16="http://schemas.microsoft.com/office/drawing/2014/main" id="{17708C47-E73A-4C89-B598-E32FA17341DC}"/>
                  </a:ext>
                </a:extLst>
              </p:cNvPr>
              <p:cNvSpPr>
                <a:spLocks noRot="1" noChangeAspect="1" noMove="1" noResize="1" noEditPoints="1" noAdjustHandles="1" noChangeArrowheads="1" noChangeShapeType="1" noTextEdit="1"/>
              </p:cNvSpPr>
              <p:nvPr/>
            </p:nvSpPr>
            <p:spPr>
              <a:xfrm>
                <a:off x="2321078" y="1445364"/>
                <a:ext cx="4636654" cy="65376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字方塊 18">
                <a:extLst>
                  <a:ext uri="{FF2B5EF4-FFF2-40B4-BE49-F238E27FC236}">
                    <a16:creationId xmlns:a16="http://schemas.microsoft.com/office/drawing/2014/main" id="{A24114F5-A732-401B-A3BC-B2397F286BC5}"/>
                  </a:ext>
                </a:extLst>
              </p:cNvPr>
              <p:cNvSpPr txBox="1"/>
              <p:nvPr/>
            </p:nvSpPr>
            <p:spPr>
              <a:xfrm>
                <a:off x="758521" y="2147654"/>
                <a:ext cx="7761767" cy="830997"/>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Although we do not know the distributions of </a:t>
                </a:r>
                <a14:m>
                  <m:oMath xmlns:m="http://schemas.openxmlformats.org/officeDocument/2006/math">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𝑃</m:t>
                        </m:r>
                      </m:e>
                      <m:sub>
                        <m:r>
                          <a:rPr lang="en-US" altLang="zh-TW" sz="2400" i="1">
                            <a:solidFill>
                              <a:prstClr val="black"/>
                            </a:solidFill>
                            <a:latin typeface="Cambria Math" panose="02040503050406030204" pitchFamily="18" charset="0"/>
                          </a:rPr>
                          <m:t>𝐺</m:t>
                        </m:r>
                      </m:sub>
                    </m:sSub>
                  </m:oMath>
                </a14:m>
                <a:r>
                  <a:rPr lang="zh-TW" alt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and </a:t>
                </a:r>
                <a14:m>
                  <m:oMath xmlns:m="http://schemas.openxmlformats.org/officeDocument/2006/math">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𝑃</m:t>
                        </m:r>
                      </m:e>
                      <m:sub>
                        <m:r>
                          <a:rPr lang="en-US" altLang="zh-TW" sz="2400" i="1">
                            <a:solidFill>
                              <a:prstClr val="black"/>
                            </a:solidFill>
                            <a:latin typeface="Cambria Math" panose="02040503050406030204" pitchFamily="18" charset="0"/>
                          </a:rPr>
                          <m:t>𝑑𝑎𝑡𝑎</m:t>
                        </m:r>
                      </m:sub>
                    </m:sSub>
                  </m:oMath>
                </a14:m>
                <a:r>
                  <a:rPr lang="en-US" altLang="zh-TW" sz="2400" dirty="0">
                    <a:solidFill>
                      <a:prstClr val="black"/>
                    </a:solidFill>
                    <a:latin typeface="Calibri" panose="020F0502020204030204"/>
                    <a:ea typeface="新細明體" panose="02020500000000000000" pitchFamily="18" charset="-120"/>
                  </a:rPr>
                  <a:t>, we can sample from them.</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8" name="文字方塊 18">
                <a:extLst>
                  <a:ext uri="{FF2B5EF4-FFF2-40B4-BE49-F238E27FC236}">
                    <a16:creationId xmlns:a16="http://schemas.microsoft.com/office/drawing/2014/main" id="{A24114F5-A732-401B-A3BC-B2397F286BC5}"/>
                  </a:ext>
                </a:extLst>
              </p:cNvPr>
              <p:cNvSpPr txBox="1">
                <a:spLocks noRot="1" noChangeAspect="1" noMove="1" noResize="1" noEditPoints="1" noAdjustHandles="1" noChangeArrowheads="1" noChangeShapeType="1" noTextEdit="1"/>
              </p:cNvSpPr>
              <p:nvPr/>
            </p:nvSpPr>
            <p:spPr>
              <a:xfrm>
                <a:off x="758521" y="2147654"/>
                <a:ext cx="7761767" cy="830997"/>
              </a:xfrm>
              <a:prstGeom prst="rect">
                <a:avLst/>
              </a:prstGeom>
              <a:blipFill>
                <a:blip r:embed="rId4"/>
                <a:stretch>
                  <a:fillRect l="-1177" t="-5839" b="-15328"/>
                </a:stretch>
              </a:blipFill>
            </p:spPr>
            <p:txBody>
              <a:bodyPr/>
              <a:lstStyle/>
              <a:p>
                <a:r>
                  <a:rPr lang="zh-CN" altLang="en-US">
                    <a:noFill/>
                  </a:rPr>
                  <a:t> </a:t>
                </a:r>
              </a:p>
            </p:txBody>
          </p:sp>
        </mc:Fallback>
      </mc:AlternateContent>
      <p:sp>
        <p:nvSpPr>
          <p:cNvPr id="9" name="文字方塊 34">
            <a:extLst>
              <a:ext uri="{FF2B5EF4-FFF2-40B4-BE49-F238E27FC236}">
                <a16:creationId xmlns:a16="http://schemas.microsoft.com/office/drawing/2014/main" id="{0A65B554-328D-42F3-90AC-08122C335397}"/>
              </a:ext>
            </a:extLst>
          </p:cNvPr>
          <p:cNvSpPr txBox="1"/>
          <p:nvPr/>
        </p:nvSpPr>
        <p:spPr>
          <a:xfrm>
            <a:off x="3966023" y="3317650"/>
            <a:ext cx="1121240" cy="461665"/>
          </a:xfrm>
          <a:prstGeom prst="rect">
            <a:avLst/>
          </a:prstGeom>
          <a:noFill/>
        </p:spPr>
        <p:txBody>
          <a:bodyPr wrap="square" rtlCol="0">
            <a:spAutoFit/>
          </a:bodyPr>
          <a:lstStyle/>
          <a:p>
            <a:pPr defTabSz="457200">
              <a:defRPr/>
            </a:pPr>
            <a:r>
              <a:rPr lang="en-US" altLang="zh-TW" sz="2400" dirty="0">
                <a:solidFill>
                  <a:srgbClr val="0000FF"/>
                </a:solidFill>
                <a:latin typeface="Calibri" panose="020F0502020204030204"/>
                <a:ea typeface="新細明體" panose="02020500000000000000" pitchFamily="18" charset="-120"/>
              </a:rPr>
              <a:t>sample</a:t>
            </a:r>
            <a:endParaRPr lang="zh-TW" altLang="en-US" sz="2400" dirty="0">
              <a:solidFill>
                <a:srgbClr val="0000FF"/>
              </a:solidFill>
              <a:latin typeface="Calibri" panose="020F0502020204030204"/>
              <a:ea typeface="新細明體" panose="02020500000000000000" pitchFamily="18" charset="-120"/>
            </a:endParaRPr>
          </a:p>
        </p:txBody>
      </p:sp>
      <p:pic>
        <p:nvPicPr>
          <p:cNvPr id="10" name="圖片 37">
            <a:extLst>
              <a:ext uri="{FF2B5EF4-FFF2-40B4-BE49-F238E27FC236}">
                <a16:creationId xmlns:a16="http://schemas.microsoft.com/office/drawing/2014/main" id="{A9383F07-A466-4C8D-A5D8-A61B62904C9A}"/>
              </a:ext>
            </a:extLst>
          </p:cNvPr>
          <p:cNvPicPr>
            <a:picLocks noChangeAspect="1"/>
          </p:cNvPicPr>
          <p:nvPr/>
        </p:nvPicPr>
        <p:blipFill>
          <a:blip r:embed="rId5"/>
          <a:stretch>
            <a:fillRect/>
          </a:stretch>
        </p:blipFill>
        <p:spPr>
          <a:xfrm>
            <a:off x="5451025" y="5063475"/>
            <a:ext cx="2851417" cy="718557"/>
          </a:xfrm>
          <a:prstGeom prst="rect">
            <a:avLst/>
          </a:prstGeom>
        </p:spPr>
      </p:pic>
      <p:grpSp>
        <p:nvGrpSpPr>
          <p:cNvPr id="11" name="群組 41">
            <a:extLst>
              <a:ext uri="{FF2B5EF4-FFF2-40B4-BE49-F238E27FC236}">
                <a16:creationId xmlns:a16="http://schemas.microsoft.com/office/drawing/2014/main" id="{8670700F-110C-4965-B062-B773B8A0A4F9}"/>
              </a:ext>
            </a:extLst>
          </p:cNvPr>
          <p:cNvGrpSpPr/>
          <p:nvPr/>
        </p:nvGrpSpPr>
        <p:grpSpPr>
          <a:xfrm>
            <a:off x="5451025" y="3423273"/>
            <a:ext cx="2851417" cy="731192"/>
            <a:chOff x="3798412" y="6111526"/>
            <a:chExt cx="2162335" cy="554490"/>
          </a:xfrm>
        </p:grpSpPr>
        <p:pic>
          <p:nvPicPr>
            <p:cNvPr id="12" name="圖片 42">
              <a:extLst>
                <a:ext uri="{FF2B5EF4-FFF2-40B4-BE49-F238E27FC236}">
                  <a16:creationId xmlns:a16="http://schemas.microsoft.com/office/drawing/2014/main" id="{88E1B50F-52C4-482B-82DC-1E65ABF20B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13" name="圖片 43">
              <a:extLst>
                <a:ext uri="{FF2B5EF4-FFF2-40B4-BE49-F238E27FC236}">
                  <a16:creationId xmlns:a16="http://schemas.microsoft.com/office/drawing/2014/main" id="{DBBC68D6-3E03-4E56-B5FD-EFA12A62EF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14" name="圖片 44">
              <a:extLst>
                <a:ext uri="{FF2B5EF4-FFF2-40B4-BE49-F238E27FC236}">
                  <a16:creationId xmlns:a16="http://schemas.microsoft.com/office/drawing/2014/main" id="{04D49857-F2A4-4F0C-96AE-52016CA1C8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15" name="圖片 45">
              <a:extLst>
                <a:ext uri="{FF2B5EF4-FFF2-40B4-BE49-F238E27FC236}">
                  <a16:creationId xmlns:a16="http://schemas.microsoft.com/office/drawing/2014/main" id="{F12C95EA-0FF0-468F-ADF0-B13A18DEBF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sp>
        <p:nvSpPr>
          <p:cNvPr id="16" name="矩形 15">
            <a:extLst>
              <a:ext uri="{FF2B5EF4-FFF2-40B4-BE49-F238E27FC236}">
                <a16:creationId xmlns:a16="http://schemas.microsoft.com/office/drawing/2014/main" id="{54794592-3E31-435F-925A-CF512A32FC86}"/>
              </a:ext>
            </a:extLst>
          </p:cNvPr>
          <p:cNvSpPr/>
          <p:nvPr/>
        </p:nvSpPr>
        <p:spPr>
          <a:xfrm>
            <a:off x="3998574" y="5042136"/>
            <a:ext cx="972909" cy="701836"/>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p:cxnSp>
        <p:nvCxnSpPr>
          <p:cNvPr id="17" name="直線單箭頭接點 50">
            <a:extLst>
              <a:ext uri="{FF2B5EF4-FFF2-40B4-BE49-F238E27FC236}">
                <a16:creationId xmlns:a16="http://schemas.microsoft.com/office/drawing/2014/main" id="{FF78DC27-B432-43AD-A0F9-766015B9CC24}"/>
              </a:ext>
            </a:extLst>
          </p:cNvPr>
          <p:cNvCxnSpPr>
            <a:cxnSpLocks/>
          </p:cNvCxnSpPr>
          <p:nvPr/>
        </p:nvCxnSpPr>
        <p:spPr>
          <a:xfrm flipV="1">
            <a:off x="3561564" y="5377445"/>
            <a:ext cx="422039" cy="0"/>
          </a:xfrm>
          <a:prstGeom prst="straightConnector1">
            <a:avLst/>
          </a:prstGeom>
          <a:noFill/>
          <a:ln w="38100" cap="flat" cmpd="sng" algn="ctr">
            <a:solidFill>
              <a:sysClr val="windowText" lastClr="000000"/>
            </a:solidFill>
            <a:prstDash val="solid"/>
            <a:miter lim="800000"/>
            <a:tailEnd type="triangle"/>
          </a:ln>
          <a:effectLst/>
        </p:spPr>
      </p:cxnSp>
      <p:sp>
        <p:nvSpPr>
          <p:cNvPr id="18" name="矩形 17">
            <a:extLst>
              <a:ext uri="{FF2B5EF4-FFF2-40B4-BE49-F238E27FC236}">
                <a16:creationId xmlns:a16="http://schemas.microsoft.com/office/drawing/2014/main" id="{6131AA09-ADA3-4BB7-B837-DE8EBB316612}"/>
              </a:ext>
            </a:extLst>
          </p:cNvPr>
          <p:cNvSpPr/>
          <p:nvPr/>
        </p:nvSpPr>
        <p:spPr>
          <a:xfrm rot="5400000">
            <a:off x="1763593" y="5239282"/>
            <a:ext cx="905437" cy="29882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B9DF15A3-D0BF-4F80-8890-4C7EFB369374}"/>
              </a:ext>
            </a:extLst>
          </p:cNvPr>
          <p:cNvSpPr/>
          <p:nvPr/>
        </p:nvSpPr>
        <p:spPr>
          <a:xfrm rot="5400000">
            <a:off x="2148030" y="5239282"/>
            <a:ext cx="905437" cy="29882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2B9357BE-C230-4969-8B07-441621773748}"/>
              </a:ext>
            </a:extLst>
          </p:cNvPr>
          <p:cNvSpPr/>
          <p:nvPr/>
        </p:nvSpPr>
        <p:spPr>
          <a:xfrm rot="5400000">
            <a:off x="2532467" y="5239282"/>
            <a:ext cx="905437" cy="298820"/>
          </a:xfrm>
          <a:prstGeom prst="rect">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D0FA7A91-1197-47E4-86B0-41FB8180941E}"/>
              </a:ext>
            </a:extLst>
          </p:cNvPr>
          <p:cNvSpPr/>
          <p:nvPr/>
        </p:nvSpPr>
        <p:spPr>
          <a:xfrm rot="5400000">
            <a:off x="2916903" y="5239282"/>
            <a:ext cx="905437" cy="298820"/>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vector</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68">
            <a:extLst>
              <a:ext uri="{FF2B5EF4-FFF2-40B4-BE49-F238E27FC236}">
                <a16:creationId xmlns:a16="http://schemas.microsoft.com/office/drawing/2014/main" id="{FB6E9439-3767-4382-B420-64D8329D729B}"/>
              </a:ext>
            </a:extLst>
          </p:cNvPr>
          <p:cNvSpPr txBox="1"/>
          <p:nvPr/>
        </p:nvSpPr>
        <p:spPr>
          <a:xfrm>
            <a:off x="394426" y="3551606"/>
            <a:ext cx="1733550"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Database</a:t>
            </a:r>
            <a:endParaRPr lang="zh-TW" altLang="en-US" sz="2400" dirty="0">
              <a:solidFill>
                <a:prstClr val="black"/>
              </a:solidFill>
              <a:latin typeface="Calibri" panose="020F0502020204030204"/>
              <a:ea typeface="新細明體" panose="02020500000000000000" pitchFamily="18" charset="-120"/>
            </a:endParaRPr>
          </a:p>
        </p:txBody>
      </p:sp>
      <p:grpSp>
        <p:nvGrpSpPr>
          <p:cNvPr id="23" name="群組 69">
            <a:extLst>
              <a:ext uri="{FF2B5EF4-FFF2-40B4-BE49-F238E27FC236}">
                <a16:creationId xmlns:a16="http://schemas.microsoft.com/office/drawing/2014/main" id="{B263CA8A-248C-4F76-8461-43D7E8BB2572}"/>
              </a:ext>
            </a:extLst>
          </p:cNvPr>
          <p:cNvGrpSpPr/>
          <p:nvPr/>
        </p:nvGrpSpPr>
        <p:grpSpPr>
          <a:xfrm>
            <a:off x="1875857" y="3180451"/>
            <a:ext cx="1751174" cy="1307774"/>
            <a:chOff x="644126" y="4258170"/>
            <a:chExt cx="3652768" cy="2387400"/>
          </a:xfrm>
        </p:grpSpPr>
        <p:pic>
          <p:nvPicPr>
            <p:cNvPr id="24" name="圖片 70">
              <a:extLst>
                <a:ext uri="{FF2B5EF4-FFF2-40B4-BE49-F238E27FC236}">
                  <a16:creationId xmlns:a16="http://schemas.microsoft.com/office/drawing/2014/main" id="{BA0C6492-2313-44C6-BD6C-D2F2501CF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2494" y="5112971"/>
              <a:ext cx="914400" cy="914400"/>
            </a:xfrm>
            <a:prstGeom prst="rect">
              <a:avLst/>
            </a:prstGeom>
          </p:spPr>
        </p:pic>
        <p:pic>
          <p:nvPicPr>
            <p:cNvPr id="25" name="圖片 71">
              <a:extLst>
                <a:ext uri="{FF2B5EF4-FFF2-40B4-BE49-F238E27FC236}">
                  <a16:creationId xmlns:a16="http://schemas.microsoft.com/office/drawing/2014/main" id="{DBD1A151-3605-4D2C-968A-742C673A58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5869" y="4258170"/>
              <a:ext cx="914400" cy="914400"/>
            </a:xfrm>
            <a:prstGeom prst="rect">
              <a:avLst/>
            </a:prstGeom>
          </p:spPr>
        </p:pic>
        <p:pic>
          <p:nvPicPr>
            <p:cNvPr id="26" name="圖片 72">
              <a:extLst>
                <a:ext uri="{FF2B5EF4-FFF2-40B4-BE49-F238E27FC236}">
                  <a16:creationId xmlns:a16="http://schemas.microsoft.com/office/drawing/2014/main" id="{948AF09C-51BA-4523-AB98-868D7BF46F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2681" y="4287858"/>
              <a:ext cx="914400" cy="914400"/>
            </a:xfrm>
            <a:prstGeom prst="rect">
              <a:avLst/>
            </a:prstGeom>
          </p:spPr>
        </p:pic>
        <p:pic>
          <p:nvPicPr>
            <p:cNvPr id="27" name="圖片 73">
              <a:extLst>
                <a:ext uri="{FF2B5EF4-FFF2-40B4-BE49-F238E27FC236}">
                  <a16:creationId xmlns:a16="http://schemas.microsoft.com/office/drawing/2014/main" id="{326206B3-D268-4E34-B153-F4F9EDCC03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5676" y="4749170"/>
              <a:ext cx="914400" cy="914400"/>
            </a:xfrm>
            <a:prstGeom prst="rect">
              <a:avLst/>
            </a:prstGeom>
          </p:spPr>
        </p:pic>
        <p:pic>
          <p:nvPicPr>
            <p:cNvPr id="28" name="圖片 74">
              <a:extLst>
                <a:ext uri="{FF2B5EF4-FFF2-40B4-BE49-F238E27FC236}">
                  <a16:creationId xmlns:a16="http://schemas.microsoft.com/office/drawing/2014/main" id="{4A91ACEE-EDC6-4FF9-AFA3-A764527FC73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2888" y="5731170"/>
              <a:ext cx="914400" cy="914400"/>
            </a:xfrm>
            <a:prstGeom prst="rect">
              <a:avLst/>
            </a:prstGeom>
          </p:spPr>
        </p:pic>
        <p:pic>
          <p:nvPicPr>
            <p:cNvPr id="29" name="圖片 75">
              <a:extLst>
                <a:ext uri="{FF2B5EF4-FFF2-40B4-BE49-F238E27FC236}">
                  <a16:creationId xmlns:a16="http://schemas.microsoft.com/office/drawing/2014/main" id="{6F43B9E0-F6F0-424B-BE13-4A32DFBF60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06386" y="5187858"/>
              <a:ext cx="914400" cy="914400"/>
            </a:xfrm>
            <a:prstGeom prst="rect">
              <a:avLst/>
            </a:prstGeom>
          </p:spPr>
        </p:pic>
        <p:pic>
          <p:nvPicPr>
            <p:cNvPr id="30" name="圖片 76">
              <a:extLst>
                <a:ext uri="{FF2B5EF4-FFF2-40B4-BE49-F238E27FC236}">
                  <a16:creationId xmlns:a16="http://schemas.microsoft.com/office/drawing/2014/main" id="{C4FA6C6C-C16C-4DE1-BDB2-E7E9767C85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8678" y="4749170"/>
              <a:ext cx="914400" cy="914400"/>
            </a:xfrm>
            <a:prstGeom prst="rect">
              <a:avLst/>
            </a:prstGeom>
          </p:spPr>
        </p:pic>
        <p:pic>
          <p:nvPicPr>
            <p:cNvPr id="31" name="圖片 77">
              <a:extLst>
                <a:ext uri="{FF2B5EF4-FFF2-40B4-BE49-F238E27FC236}">
                  <a16:creationId xmlns:a16="http://schemas.microsoft.com/office/drawing/2014/main" id="{F4BEA3D0-2D66-4FB1-A605-01D4C42A42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79580" y="5731170"/>
              <a:ext cx="914400" cy="914400"/>
            </a:xfrm>
            <a:prstGeom prst="rect">
              <a:avLst/>
            </a:prstGeom>
          </p:spPr>
        </p:pic>
        <p:pic>
          <p:nvPicPr>
            <p:cNvPr id="32" name="圖片 78">
              <a:extLst>
                <a:ext uri="{FF2B5EF4-FFF2-40B4-BE49-F238E27FC236}">
                  <a16:creationId xmlns:a16="http://schemas.microsoft.com/office/drawing/2014/main" id="{DD823797-AE18-453E-9962-48A1371210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6182" y="5390058"/>
              <a:ext cx="914400" cy="914400"/>
            </a:xfrm>
            <a:prstGeom prst="rect">
              <a:avLst/>
            </a:prstGeom>
          </p:spPr>
        </p:pic>
        <p:pic>
          <p:nvPicPr>
            <p:cNvPr id="33" name="圖片 79">
              <a:extLst>
                <a:ext uri="{FF2B5EF4-FFF2-40B4-BE49-F238E27FC236}">
                  <a16:creationId xmlns:a16="http://schemas.microsoft.com/office/drawing/2014/main" id="{CE8C97E8-247C-4868-9D74-6B5E25D35F0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56869" y="4524714"/>
              <a:ext cx="914400" cy="914400"/>
            </a:xfrm>
            <a:prstGeom prst="rect">
              <a:avLst/>
            </a:prstGeom>
          </p:spPr>
        </p:pic>
        <p:pic>
          <p:nvPicPr>
            <p:cNvPr id="34" name="圖片 80">
              <a:extLst>
                <a:ext uri="{FF2B5EF4-FFF2-40B4-BE49-F238E27FC236}">
                  <a16:creationId xmlns:a16="http://schemas.microsoft.com/office/drawing/2014/main" id="{3AE0EA31-3879-4281-8719-EDADA71BFF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26" y="5731170"/>
              <a:ext cx="914400" cy="914400"/>
            </a:xfrm>
            <a:prstGeom prst="rect">
              <a:avLst/>
            </a:prstGeom>
          </p:spPr>
        </p:pic>
      </p:grpSp>
      <p:sp>
        <p:nvSpPr>
          <p:cNvPr id="35" name="箭號: 向右 81">
            <a:extLst>
              <a:ext uri="{FF2B5EF4-FFF2-40B4-BE49-F238E27FC236}">
                <a16:creationId xmlns:a16="http://schemas.microsoft.com/office/drawing/2014/main" id="{595AB735-5F9D-4197-90DD-809C5C01B527}"/>
              </a:ext>
            </a:extLst>
          </p:cNvPr>
          <p:cNvSpPr/>
          <p:nvPr/>
        </p:nvSpPr>
        <p:spPr>
          <a:xfrm>
            <a:off x="3711639" y="3657104"/>
            <a:ext cx="1665714" cy="330230"/>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6" name="直線單箭頭接點 83">
            <a:extLst>
              <a:ext uri="{FF2B5EF4-FFF2-40B4-BE49-F238E27FC236}">
                <a16:creationId xmlns:a16="http://schemas.microsoft.com/office/drawing/2014/main" id="{2E18A91C-D64B-43D2-B12E-5A123062D2AF}"/>
              </a:ext>
            </a:extLst>
          </p:cNvPr>
          <p:cNvCxnSpPr>
            <a:cxnSpLocks/>
          </p:cNvCxnSpPr>
          <p:nvPr/>
        </p:nvCxnSpPr>
        <p:spPr>
          <a:xfrm flipV="1">
            <a:off x="4971483" y="5382196"/>
            <a:ext cx="422039" cy="0"/>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37" name="文字方塊 85">
                <a:extLst>
                  <a:ext uri="{FF2B5EF4-FFF2-40B4-BE49-F238E27FC236}">
                    <a16:creationId xmlns:a16="http://schemas.microsoft.com/office/drawing/2014/main" id="{010C872C-82EC-41AB-BF42-EF88B874A76A}"/>
                  </a:ext>
                </a:extLst>
              </p:cNvPr>
              <p:cNvSpPr txBox="1"/>
              <p:nvPr/>
            </p:nvSpPr>
            <p:spPr>
              <a:xfrm>
                <a:off x="6179532" y="5841411"/>
                <a:ext cx="2592331" cy="461665"/>
              </a:xfrm>
              <a:prstGeom prst="rect">
                <a:avLst/>
              </a:prstGeom>
              <a:noFill/>
            </p:spPr>
            <p:txBody>
              <a:bodyPr wrap="square" rtlCol="0">
                <a:spAutoFit/>
              </a:bodyPr>
              <a:lstStyle/>
              <a:p>
                <a:pPr defTabSz="457200">
                  <a:defRPr/>
                </a:pPr>
                <a:r>
                  <a:rPr lang="en-US" altLang="zh-TW" sz="2400" b="1" dirty="0">
                    <a:solidFill>
                      <a:prstClr val="black"/>
                    </a:solidFill>
                    <a:latin typeface="Calibri" panose="020F0502020204030204"/>
                    <a:ea typeface="新細明體" panose="02020500000000000000" pitchFamily="18" charset="-120"/>
                  </a:rPr>
                  <a:t>Sampling from </a:t>
                </a:r>
                <a14:m>
                  <m:oMath xmlns:m="http://schemas.openxmlformats.org/officeDocument/2006/math">
                    <m:sSub>
                      <m:sSubPr>
                        <m:ctrlPr>
                          <a:rPr lang="en-US" altLang="zh-TW" sz="2400" b="1" i="1">
                            <a:solidFill>
                              <a:prstClr val="black"/>
                            </a:solidFill>
                            <a:latin typeface="Cambria Math" panose="02040503050406030204" pitchFamily="18" charset="0"/>
                          </a:rPr>
                        </m:ctrlPr>
                      </m:sSubPr>
                      <m:e>
                        <m:r>
                          <a:rPr lang="en-US" altLang="zh-TW" sz="2400" b="1" i="1">
                            <a:solidFill>
                              <a:prstClr val="black"/>
                            </a:solidFill>
                            <a:latin typeface="Cambria Math" panose="02040503050406030204" pitchFamily="18" charset="0"/>
                          </a:rPr>
                          <m:t>𝑷</m:t>
                        </m:r>
                      </m:e>
                      <m:sub>
                        <m:r>
                          <a:rPr lang="en-US" altLang="zh-TW" sz="2400" b="1" i="1" smtClean="0">
                            <a:solidFill>
                              <a:prstClr val="black"/>
                            </a:solidFill>
                            <a:latin typeface="Cambria Math" panose="02040503050406030204" pitchFamily="18" charset="0"/>
                          </a:rPr>
                          <m:t>𝑮</m:t>
                        </m:r>
                      </m:sub>
                    </m:sSub>
                  </m:oMath>
                </a14:m>
                <a:r>
                  <a:rPr lang="en-US" altLang="zh-TW" sz="2400" b="1" dirty="0">
                    <a:solidFill>
                      <a:prstClr val="black"/>
                    </a:solidFill>
                    <a:latin typeface="Calibri" panose="020F0502020204030204"/>
                    <a:ea typeface="新細明體" panose="02020500000000000000" pitchFamily="18" charset="-120"/>
                  </a:rPr>
                  <a:t>  </a:t>
                </a:r>
                <a:endParaRPr lang="zh-TW" altLang="en-US" sz="2400" b="1" dirty="0">
                  <a:solidFill>
                    <a:prstClr val="black"/>
                  </a:solidFill>
                  <a:latin typeface="Calibri" panose="020F0502020204030204"/>
                  <a:ea typeface="新細明體" panose="02020500000000000000" pitchFamily="18" charset="-120"/>
                </a:endParaRPr>
              </a:p>
            </p:txBody>
          </p:sp>
        </mc:Choice>
        <mc:Fallback xmlns="">
          <p:sp>
            <p:nvSpPr>
              <p:cNvPr id="37" name="文字方塊 85">
                <a:extLst>
                  <a:ext uri="{FF2B5EF4-FFF2-40B4-BE49-F238E27FC236}">
                    <a16:creationId xmlns:a16="http://schemas.microsoft.com/office/drawing/2014/main" id="{010C872C-82EC-41AB-BF42-EF88B874A76A}"/>
                  </a:ext>
                </a:extLst>
              </p:cNvPr>
              <p:cNvSpPr txBox="1">
                <a:spLocks noRot="1" noChangeAspect="1" noMove="1" noResize="1" noEditPoints="1" noAdjustHandles="1" noChangeArrowheads="1" noChangeShapeType="1" noTextEdit="1"/>
              </p:cNvSpPr>
              <p:nvPr/>
            </p:nvSpPr>
            <p:spPr>
              <a:xfrm>
                <a:off x="6179532" y="5841411"/>
                <a:ext cx="2592331" cy="461665"/>
              </a:xfrm>
              <a:prstGeom prst="rect">
                <a:avLst/>
              </a:prstGeom>
              <a:blipFill>
                <a:blip r:embed="rId17"/>
                <a:stretch>
                  <a:fillRect l="-3765"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字方塊 86">
                <a:extLst>
                  <a:ext uri="{FF2B5EF4-FFF2-40B4-BE49-F238E27FC236}">
                    <a16:creationId xmlns:a16="http://schemas.microsoft.com/office/drawing/2014/main" id="{E13A1E79-BA7A-4DC8-8546-EC56DA074A44}"/>
                  </a:ext>
                </a:extLst>
              </p:cNvPr>
              <p:cNvSpPr txBox="1"/>
              <p:nvPr/>
            </p:nvSpPr>
            <p:spPr>
              <a:xfrm>
                <a:off x="5544484" y="4219413"/>
                <a:ext cx="3450012" cy="461665"/>
              </a:xfrm>
              <a:prstGeom prst="rect">
                <a:avLst/>
              </a:prstGeom>
              <a:noFill/>
            </p:spPr>
            <p:txBody>
              <a:bodyPr wrap="square" rtlCol="0">
                <a:spAutoFit/>
              </a:bodyPr>
              <a:lstStyle/>
              <a:p>
                <a:pPr algn="ctr" defTabSz="457200">
                  <a:defRPr/>
                </a:pPr>
                <a:r>
                  <a:rPr lang="en-US" altLang="zh-TW" sz="2400" b="1" dirty="0">
                    <a:solidFill>
                      <a:prstClr val="black"/>
                    </a:solidFill>
                    <a:latin typeface="Calibri" panose="020F0502020204030204"/>
                    <a:ea typeface="新細明體" panose="02020500000000000000" pitchFamily="18" charset="-120"/>
                  </a:rPr>
                  <a:t>Sampling from </a:t>
                </a:r>
                <a14:m>
                  <m:oMath xmlns:m="http://schemas.openxmlformats.org/officeDocument/2006/math">
                    <m:sSub>
                      <m:sSubPr>
                        <m:ctrlPr>
                          <a:rPr lang="en-US" altLang="zh-TW" sz="2400" b="1" i="1">
                            <a:solidFill>
                              <a:prstClr val="black"/>
                            </a:solidFill>
                            <a:latin typeface="Cambria Math" panose="02040503050406030204" pitchFamily="18" charset="0"/>
                          </a:rPr>
                        </m:ctrlPr>
                      </m:sSubPr>
                      <m:e>
                        <m:r>
                          <a:rPr lang="en-US" altLang="zh-TW" sz="2400" b="1" i="1">
                            <a:solidFill>
                              <a:prstClr val="black"/>
                            </a:solidFill>
                            <a:latin typeface="Cambria Math" panose="02040503050406030204" pitchFamily="18" charset="0"/>
                          </a:rPr>
                          <m:t>𝑷</m:t>
                        </m:r>
                      </m:e>
                      <m:sub>
                        <m:r>
                          <a:rPr lang="en-US" altLang="zh-TW" sz="2400" b="1" i="1" smtClean="0">
                            <a:solidFill>
                              <a:prstClr val="black"/>
                            </a:solidFill>
                            <a:latin typeface="Cambria Math" panose="02040503050406030204" pitchFamily="18" charset="0"/>
                          </a:rPr>
                          <m:t>𝒅𝒂𝒕𝒂</m:t>
                        </m:r>
                      </m:sub>
                    </m:sSub>
                  </m:oMath>
                </a14:m>
                <a:r>
                  <a:rPr lang="en-US" altLang="zh-TW" sz="2400" b="1" dirty="0">
                    <a:solidFill>
                      <a:prstClr val="black"/>
                    </a:solidFill>
                    <a:latin typeface="Calibri" panose="020F0502020204030204"/>
                    <a:ea typeface="新細明體" panose="02020500000000000000" pitchFamily="18" charset="-120"/>
                  </a:rPr>
                  <a:t>  </a:t>
                </a:r>
                <a:endParaRPr lang="zh-TW" altLang="en-US" sz="2400" b="1" dirty="0">
                  <a:solidFill>
                    <a:prstClr val="black"/>
                  </a:solidFill>
                  <a:latin typeface="Calibri" panose="020F0502020204030204"/>
                  <a:ea typeface="新細明體" panose="02020500000000000000" pitchFamily="18" charset="-120"/>
                </a:endParaRPr>
              </a:p>
            </p:txBody>
          </p:sp>
        </mc:Choice>
        <mc:Fallback xmlns="">
          <p:sp>
            <p:nvSpPr>
              <p:cNvPr id="38" name="文字方塊 86">
                <a:extLst>
                  <a:ext uri="{FF2B5EF4-FFF2-40B4-BE49-F238E27FC236}">
                    <a16:creationId xmlns:a16="http://schemas.microsoft.com/office/drawing/2014/main" id="{E13A1E79-BA7A-4DC8-8546-EC56DA074A44}"/>
                  </a:ext>
                </a:extLst>
              </p:cNvPr>
              <p:cNvSpPr txBox="1">
                <a:spLocks noRot="1" noChangeAspect="1" noMove="1" noResize="1" noEditPoints="1" noAdjustHandles="1" noChangeArrowheads="1" noChangeShapeType="1" noTextEdit="1"/>
              </p:cNvSpPr>
              <p:nvPr/>
            </p:nvSpPr>
            <p:spPr>
              <a:xfrm>
                <a:off x="5544484" y="4219413"/>
                <a:ext cx="3450012" cy="461665"/>
              </a:xfrm>
              <a:prstGeom prst="rect">
                <a:avLst/>
              </a:prstGeom>
              <a:blipFill>
                <a:blip r:embed="rId18"/>
                <a:stretch>
                  <a:fillRect t="-10526" b="-28947"/>
                </a:stretch>
              </a:blipFill>
            </p:spPr>
            <p:txBody>
              <a:bodyPr/>
              <a:lstStyle/>
              <a:p>
                <a:r>
                  <a:rPr lang="zh-CN" altLang="en-US">
                    <a:noFill/>
                  </a:rPr>
                  <a:t> </a:t>
                </a:r>
              </a:p>
            </p:txBody>
          </p:sp>
        </mc:Fallback>
      </mc:AlternateContent>
      <p:sp>
        <p:nvSpPr>
          <p:cNvPr id="40" name="文字方塊 67">
            <a:extLst>
              <a:ext uri="{FF2B5EF4-FFF2-40B4-BE49-F238E27FC236}">
                <a16:creationId xmlns:a16="http://schemas.microsoft.com/office/drawing/2014/main" id="{7D6706C7-C3BE-4821-B64D-BA80E160473D}"/>
              </a:ext>
            </a:extLst>
          </p:cNvPr>
          <p:cNvSpPr txBox="1"/>
          <p:nvPr/>
        </p:nvSpPr>
        <p:spPr>
          <a:xfrm>
            <a:off x="304289" y="4994103"/>
            <a:ext cx="1809819" cy="830997"/>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sample from normal</a:t>
            </a:r>
            <a:endParaRPr lang="zh-TW" altLang="en-US" sz="2400"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16998736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5D5AEB40-20AE-401C-AA13-47036C0BE512}"/>
              </a:ext>
            </a:extLst>
          </p:cNvPr>
          <p:cNvSpPr txBox="1">
            <a:spLocks/>
          </p:cNvSpPr>
          <p:nvPr/>
        </p:nvSpPr>
        <p:spPr>
          <a:xfrm>
            <a:off x="1257300" y="27667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Discriminator</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067D0AD-8208-4E5E-B963-3DD1630E2131}"/>
                  </a:ext>
                </a:extLst>
              </p:cNvPr>
              <p:cNvSpPr/>
              <p:nvPr/>
            </p:nvSpPr>
            <p:spPr>
              <a:xfrm>
                <a:off x="4507346" y="670098"/>
                <a:ext cx="4636654" cy="653769"/>
              </a:xfrm>
              <a:prstGeom prst="rect">
                <a:avLst/>
              </a:prstGeom>
            </p:spPr>
            <p:txBody>
              <a:bodyPr wrap="none">
                <a:spAutoFit/>
              </a:bodyPr>
              <a:lstStyle/>
              <a:p>
                <a:pPr defTabSz="457200">
                  <a:defRPr/>
                </a:pPr>
                <a14:m>
                  <m:oMathPara xmlns:m="http://schemas.openxmlformats.org/officeDocument/2006/math">
                    <m:oMathParaPr>
                      <m:jc m:val="centerGroup"/>
                    </m:oMathParaPr>
                    <m:oMath xmlns:m="http://schemas.openxmlformats.org/officeDocument/2006/math">
                      <m:sSup>
                        <m:sSupPr>
                          <m:ctrlPr>
                            <a:rPr lang="en-US" altLang="zh-TW" sz="2800" i="1" smtClean="0">
                              <a:solidFill>
                                <a:prstClr val="black"/>
                              </a:solidFill>
                              <a:latin typeface="Cambria Math" panose="02040503050406030204" pitchFamily="18" charset="0"/>
                            </a:rPr>
                          </m:ctrlPr>
                        </m:sSupPr>
                        <m:e>
                          <m:r>
                            <a:rPr lang="en-US" altLang="zh-TW" sz="2800" i="1" smtClean="0">
                              <a:solidFill>
                                <a:prstClr val="black"/>
                              </a:solidFill>
                              <a:latin typeface="Cambria Math" panose="02040503050406030204" pitchFamily="18" charset="0"/>
                            </a:rPr>
                            <m:t>𝐺</m:t>
                          </m:r>
                        </m:e>
                        <m:sup>
                          <m:r>
                            <a:rPr lang="en-US" altLang="zh-TW" sz="2800" i="1" smtClean="0">
                              <a:solidFill>
                                <a:prstClr val="black"/>
                              </a:solidFill>
                              <a:latin typeface="Cambria Math" panose="02040503050406030204" pitchFamily="18" charset="0"/>
                            </a:rPr>
                            <m:t>∗</m:t>
                          </m:r>
                        </m:sup>
                      </m:sSup>
                      <m:r>
                        <a:rPr lang="en-US" altLang="zh-TW" sz="2800" i="1" smtClean="0">
                          <a:solidFill>
                            <a:prstClr val="black"/>
                          </a:solidFill>
                          <a:latin typeface="Cambria Math" panose="02040503050406030204" pitchFamily="18" charset="0"/>
                        </a:rPr>
                        <m:t>=</m:t>
                      </m:r>
                      <m:r>
                        <a:rPr lang="en-US" altLang="zh-TW" sz="2800" i="1" smtClean="0">
                          <a:solidFill>
                            <a:prstClr val="black"/>
                          </a:solidFill>
                          <a:latin typeface="Cambria Math" panose="02040503050406030204" pitchFamily="18" charset="0"/>
                        </a:rPr>
                        <m:t>𝑎𝑟𝑔</m:t>
                      </m:r>
                      <m:func>
                        <m:funcPr>
                          <m:ctrlPr>
                            <a:rPr lang="en-US" altLang="zh-TW" sz="2800" i="1" smtClean="0">
                              <a:solidFill>
                                <a:prstClr val="black"/>
                              </a:solidFill>
                              <a:latin typeface="Cambria Math" panose="02040503050406030204" pitchFamily="18" charset="0"/>
                            </a:rPr>
                          </m:ctrlPr>
                        </m:funcPr>
                        <m:fName>
                          <m:limLow>
                            <m:limLowPr>
                              <m:ctrlPr>
                                <a:rPr lang="en-US" altLang="zh-TW" sz="2800" i="1" smtClean="0">
                                  <a:solidFill>
                                    <a:prstClr val="black"/>
                                  </a:solidFill>
                                  <a:latin typeface="Cambria Math" panose="02040503050406030204" pitchFamily="18" charset="0"/>
                                </a:rPr>
                              </m:ctrlPr>
                            </m:limLowPr>
                            <m:e>
                              <m:r>
                                <m:rPr>
                                  <m:sty m:val="p"/>
                                </m:rPr>
                                <a:rPr lang="en-US" altLang="zh-TW" sz="2800" smtClean="0">
                                  <a:solidFill>
                                    <a:prstClr val="black"/>
                                  </a:solidFill>
                                  <a:latin typeface="Cambria Math" panose="02040503050406030204" pitchFamily="18" charset="0"/>
                                </a:rPr>
                                <m:t>min</m:t>
                              </m:r>
                            </m:e>
                            <m:lim>
                              <m:r>
                                <a:rPr lang="en-US" altLang="zh-TW" sz="2800" i="1" smtClean="0">
                                  <a:solidFill>
                                    <a:prstClr val="black"/>
                                  </a:solidFill>
                                  <a:latin typeface="Cambria Math" panose="02040503050406030204" pitchFamily="18" charset="0"/>
                                </a:rPr>
                                <m:t>𝐺</m:t>
                              </m:r>
                            </m:lim>
                          </m:limLow>
                        </m:fName>
                        <m:e>
                          <m:r>
                            <a:rPr lang="en-US" altLang="zh-TW" sz="2800" i="1" smtClean="0">
                              <a:solidFill>
                                <a:prstClr val="black"/>
                              </a:solidFill>
                              <a:latin typeface="Cambria Math" panose="02040503050406030204" pitchFamily="18" charset="0"/>
                            </a:rPr>
                            <m:t>𝐷𝑖𝑣</m:t>
                          </m:r>
                          <m:d>
                            <m:dPr>
                              <m:ctrlPr>
                                <a:rPr lang="en-US" altLang="zh-TW" sz="2800" i="1">
                                  <a:solidFill>
                                    <a:prstClr val="black"/>
                                  </a:solidFill>
                                  <a:latin typeface="Cambria Math" panose="02040503050406030204" pitchFamily="18" charset="0"/>
                                </a:rPr>
                              </m:ctrlPr>
                            </m:dPr>
                            <m:e>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𝑃</m:t>
                                  </m:r>
                                </m:e>
                                <m:sub>
                                  <m:r>
                                    <a:rPr lang="en-US" altLang="zh-TW" sz="2800" i="1">
                                      <a:solidFill>
                                        <a:prstClr val="black"/>
                                      </a:solidFill>
                                      <a:latin typeface="Cambria Math" panose="02040503050406030204" pitchFamily="18" charset="0"/>
                                    </a:rPr>
                                    <m:t>𝐺</m:t>
                                  </m:r>
                                </m:sub>
                              </m:sSub>
                              <m:r>
                                <a:rPr lang="en-US" altLang="zh-TW" sz="2800" i="1" smtClean="0">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𝑃</m:t>
                                  </m:r>
                                </m:e>
                                <m:sub>
                                  <m:r>
                                    <a:rPr lang="en-US" altLang="zh-TW" sz="2800" i="1">
                                      <a:solidFill>
                                        <a:prstClr val="black"/>
                                      </a:solidFill>
                                      <a:latin typeface="Cambria Math" panose="02040503050406030204" pitchFamily="18" charset="0"/>
                                    </a:rPr>
                                    <m:t>𝑑𝑎𝑡𝑎</m:t>
                                  </m:r>
                                </m:sub>
                              </m:sSub>
                            </m:e>
                          </m:d>
                        </m:e>
                      </m:func>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7" name="矩形 6">
                <a:extLst>
                  <a:ext uri="{FF2B5EF4-FFF2-40B4-BE49-F238E27FC236}">
                    <a16:creationId xmlns:a16="http://schemas.microsoft.com/office/drawing/2014/main" id="{F067D0AD-8208-4E5E-B963-3DD1630E2131}"/>
                  </a:ext>
                </a:extLst>
              </p:cNvPr>
              <p:cNvSpPr>
                <a:spLocks noRot="1" noChangeAspect="1" noMove="1" noResize="1" noEditPoints="1" noAdjustHandles="1" noChangeArrowheads="1" noChangeShapeType="1" noTextEdit="1"/>
              </p:cNvSpPr>
              <p:nvPr/>
            </p:nvSpPr>
            <p:spPr>
              <a:xfrm>
                <a:off x="4507346" y="670098"/>
                <a:ext cx="4636654" cy="653769"/>
              </a:xfrm>
              <a:prstGeom prst="rect">
                <a:avLst/>
              </a:prstGeom>
              <a:blipFill>
                <a:blip r:embed="rId3"/>
                <a:stretch>
                  <a:fillRect/>
                </a:stretch>
              </a:blipFill>
            </p:spPr>
            <p:txBody>
              <a:bodyPr/>
              <a:lstStyle/>
              <a:p>
                <a:r>
                  <a:rPr lang="zh-CN" altLang="en-US">
                    <a:noFill/>
                  </a:rPr>
                  <a:t> </a:t>
                </a:r>
              </a:p>
            </p:txBody>
          </p:sp>
        </mc:Fallback>
      </mc:AlternateContent>
      <p:sp>
        <p:nvSpPr>
          <p:cNvPr id="8" name="星形: 五角 7">
            <a:extLst>
              <a:ext uri="{FF2B5EF4-FFF2-40B4-BE49-F238E27FC236}">
                <a16:creationId xmlns:a16="http://schemas.microsoft.com/office/drawing/2014/main" id="{D8609703-C8E0-47D7-AA0D-68A58E346961}"/>
              </a:ext>
            </a:extLst>
          </p:cNvPr>
          <p:cNvSpPr/>
          <p:nvPr/>
        </p:nvSpPr>
        <p:spPr>
          <a:xfrm>
            <a:off x="2400700" y="2029205"/>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星形: 五角 8">
            <a:extLst>
              <a:ext uri="{FF2B5EF4-FFF2-40B4-BE49-F238E27FC236}">
                <a16:creationId xmlns:a16="http://schemas.microsoft.com/office/drawing/2014/main" id="{BE2C9B39-B437-446A-A70E-9F5097E72E8B}"/>
              </a:ext>
            </a:extLst>
          </p:cNvPr>
          <p:cNvSpPr/>
          <p:nvPr/>
        </p:nvSpPr>
        <p:spPr>
          <a:xfrm>
            <a:off x="1357322" y="2136641"/>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星形: 五角 9">
            <a:extLst>
              <a:ext uri="{FF2B5EF4-FFF2-40B4-BE49-F238E27FC236}">
                <a16:creationId xmlns:a16="http://schemas.microsoft.com/office/drawing/2014/main" id="{9DCA3E85-78DC-449C-996D-0C5C145FBE8C}"/>
              </a:ext>
            </a:extLst>
          </p:cNvPr>
          <p:cNvSpPr/>
          <p:nvPr/>
        </p:nvSpPr>
        <p:spPr>
          <a:xfrm>
            <a:off x="1837202" y="2803392"/>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星形: 五角 10">
            <a:extLst>
              <a:ext uri="{FF2B5EF4-FFF2-40B4-BE49-F238E27FC236}">
                <a16:creationId xmlns:a16="http://schemas.microsoft.com/office/drawing/2014/main" id="{8C2CB161-9EB7-472F-AE02-893D69070919}"/>
              </a:ext>
            </a:extLst>
          </p:cNvPr>
          <p:cNvSpPr/>
          <p:nvPr/>
        </p:nvSpPr>
        <p:spPr>
          <a:xfrm>
            <a:off x="3093208" y="2322158"/>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星形: 五角 11">
            <a:extLst>
              <a:ext uri="{FF2B5EF4-FFF2-40B4-BE49-F238E27FC236}">
                <a16:creationId xmlns:a16="http://schemas.microsoft.com/office/drawing/2014/main" id="{9C88E24A-5939-4BED-A0F7-A996C68D023D}"/>
              </a:ext>
            </a:extLst>
          </p:cNvPr>
          <p:cNvSpPr/>
          <p:nvPr/>
        </p:nvSpPr>
        <p:spPr>
          <a:xfrm>
            <a:off x="1043114" y="2590477"/>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星形: 五角 12">
            <a:extLst>
              <a:ext uri="{FF2B5EF4-FFF2-40B4-BE49-F238E27FC236}">
                <a16:creationId xmlns:a16="http://schemas.microsoft.com/office/drawing/2014/main" id="{8472F8AC-348E-45D9-AFF6-E79E7EE75ABF}"/>
              </a:ext>
            </a:extLst>
          </p:cNvPr>
          <p:cNvSpPr/>
          <p:nvPr/>
        </p:nvSpPr>
        <p:spPr>
          <a:xfrm>
            <a:off x="2762259" y="2658513"/>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星形: 五角 13">
            <a:extLst>
              <a:ext uri="{FF2B5EF4-FFF2-40B4-BE49-F238E27FC236}">
                <a16:creationId xmlns:a16="http://schemas.microsoft.com/office/drawing/2014/main" id="{587DEF9A-542A-45D6-94FA-C7DC0438232A}"/>
              </a:ext>
            </a:extLst>
          </p:cNvPr>
          <p:cNvSpPr/>
          <p:nvPr/>
        </p:nvSpPr>
        <p:spPr>
          <a:xfrm>
            <a:off x="2443434" y="3073900"/>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星形: 五角 14">
            <a:extLst>
              <a:ext uri="{FF2B5EF4-FFF2-40B4-BE49-F238E27FC236}">
                <a16:creationId xmlns:a16="http://schemas.microsoft.com/office/drawing/2014/main" id="{408AC123-021C-49AD-964A-85030DA9E96A}"/>
              </a:ext>
            </a:extLst>
          </p:cNvPr>
          <p:cNvSpPr/>
          <p:nvPr/>
        </p:nvSpPr>
        <p:spPr>
          <a:xfrm>
            <a:off x="2216947" y="2417114"/>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星形: 五角 15">
            <a:extLst>
              <a:ext uri="{FF2B5EF4-FFF2-40B4-BE49-F238E27FC236}">
                <a16:creationId xmlns:a16="http://schemas.microsoft.com/office/drawing/2014/main" id="{5BC4AD0E-30B1-41A0-AE10-FF28680E0D3B}"/>
              </a:ext>
            </a:extLst>
          </p:cNvPr>
          <p:cNvSpPr/>
          <p:nvPr/>
        </p:nvSpPr>
        <p:spPr>
          <a:xfrm>
            <a:off x="1381143" y="3001262"/>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5415B391-324C-45EA-9FB9-FE03229A901F}"/>
              </a:ext>
            </a:extLst>
          </p:cNvPr>
          <p:cNvSpPr/>
          <p:nvPr/>
        </p:nvSpPr>
        <p:spPr>
          <a:xfrm>
            <a:off x="6086574" y="2142708"/>
            <a:ext cx="2232478" cy="10449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Discriminator</a:t>
            </a:r>
            <a:endParaRPr kumimoji="0" lang="zh-TW" altLang="en-US" sz="2800" b="0" i="0" u="none" strike="noStrike" kern="0" cap="none" spc="0" normalizeH="0" baseline="-2500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18" name="星形: 五角 17">
            <a:extLst>
              <a:ext uri="{FF2B5EF4-FFF2-40B4-BE49-F238E27FC236}">
                <a16:creationId xmlns:a16="http://schemas.microsoft.com/office/drawing/2014/main" id="{11289875-9B01-494C-8401-C2C6FD2D4C69}"/>
              </a:ext>
            </a:extLst>
          </p:cNvPr>
          <p:cNvSpPr/>
          <p:nvPr/>
        </p:nvSpPr>
        <p:spPr>
          <a:xfrm>
            <a:off x="1036132" y="1533080"/>
            <a:ext cx="31067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星形: 五角 18">
            <a:extLst>
              <a:ext uri="{FF2B5EF4-FFF2-40B4-BE49-F238E27FC236}">
                <a16:creationId xmlns:a16="http://schemas.microsoft.com/office/drawing/2014/main" id="{EF054B5F-B5D3-4FD9-8C4A-78F3DEBAB581}"/>
              </a:ext>
            </a:extLst>
          </p:cNvPr>
          <p:cNvSpPr/>
          <p:nvPr/>
        </p:nvSpPr>
        <p:spPr>
          <a:xfrm>
            <a:off x="5053422" y="1514559"/>
            <a:ext cx="31067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0" name="文字方塊 23">
                <a:extLst>
                  <a:ext uri="{FF2B5EF4-FFF2-40B4-BE49-F238E27FC236}">
                    <a16:creationId xmlns:a16="http://schemas.microsoft.com/office/drawing/2014/main" id="{4EBBE06E-3A9A-4CD6-9BA7-2E6453DDC737}"/>
                  </a:ext>
                </a:extLst>
              </p:cNvPr>
              <p:cNvSpPr txBox="1"/>
              <p:nvPr/>
            </p:nvSpPr>
            <p:spPr>
              <a:xfrm>
                <a:off x="1346802" y="1482362"/>
                <a:ext cx="3933117" cy="461665"/>
              </a:xfrm>
              <a:prstGeom prst="rect">
                <a:avLst/>
              </a:prstGeom>
              <a:noFill/>
            </p:spPr>
            <p:txBody>
              <a:bodyPr wrap="square" rtlCol="0">
                <a:spAutoFit/>
              </a:bodyPr>
              <a:lstStyle/>
              <a:p>
                <a:pPr defTabSz="457200">
                  <a:defRPr/>
                </a:pPr>
                <a:r>
                  <a:rPr lang="en-US" altLang="zh-TW" sz="2400" dirty="0">
                    <a:solidFill>
                      <a:srgbClr val="0000FF"/>
                    </a:solidFill>
                    <a:latin typeface="Calibri" panose="020F0502020204030204"/>
                    <a:ea typeface="新細明體" panose="02020500000000000000" pitchFamily="18" charset="-120"/>
                  </a:rPr>
                  <a:t>: data sampled from </a:t>
                </a:r>
                <a14:m>
                  <m:oMath xmlns:m="http://schemas.openxmlformats.org/officeDocument/2006/math">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𝑃</m:t>
                        </m:r>
                      </m:e>
                      <m:sub>
                        <m:r>
                          <a:rPr lang="en-US" altLang="zh-TW" sz="2400" i="1">
                            <a:solidFill>
                              <a:srgbClr val="0000FF"/>
                            </a:solidFill>
                            <a:latin typeface="Cambria Math" panose="02040503050406030204" pitchFamily="18" charset="0"/>
                          </a:rPr>
                          <m:t>𝑑𝑎𝑡𝑎</m:t>
                        </m:r>
                      </m:sub>
                    </m:sSub>
                  </m:oMath>
                </a14:m>
                <a:r>
                  <a:rPr lang="en-US" altLang="zh-TW" sz="2400" dirty="0">
                    <a:solidFill>
                      <a:srgbClr val="0000FF"/>
                    </a:solidFill>
                    <a:latin typeface="Calibri" panose="020F0502020204030204"/>
                    <a:ea typeface="新細明體" panose="02020500000000000000" pitchFamily="18" charset="-120"/>
                  </a:rPr>
                  <a:t> </a:t>
                </a:r>
                <a:endParaRPr lang="zh-TW" altLang="en-US" sz="2400" dirty="0">
                  <a:solidFill>
                    <a:srgbClr val="0000FF"/>
                  </a:solidFill>
                  <a:latin typeface="Calibri" panose="020F0502020204030204"/>
                  <a:ea typeface="新細明體" panose="02020500000000000000" pitchFamily="18" charset="-120"/>
                </a:endParaRPr>
              </a:p>
            </p:txBody>
          </p:sp>
        </mc:Choice>
        <mc:Fallback xmlns="">
          <p:sp>
            <p:nvSpPr>
              <p:cNvPr id="20" name="文字方塊 23">
                <a:extLst>
                  <a:ext uri="{FF2B5EF4-FFF2-40B4-BE49-F238E27FC236}">
                    <a16:creationId xmlns:a16="http://schemas.microsoft.com/office/drawing/2014/main" id="{4EBBE06E-3A9A-4CD6-9BA7-2E6453DDC737}"/>
                  </a:ext>
                </a:extLst>
              </p:cNvPr>
              <p:cNvSpPr txBox="1">
                <a:spLocks noRot="1" noChangeAspect="1" noMove="1" noResize="1" noEditPoints="1" noAdjustHandles="1" noChangeArrowheads="1" noChangeShapeType="1" noTextEdit="1"/>
              </p:cNvSpPr>
              <p:nvPr/>
            </p:nvSpPr>
            <p:spPr>
              <a:xfrm>
                <a:off x="1346802" y="1482362"/>
                <a:ext cx="3933117" cy="461665"/>
              </a:xfrm>
              <a:prstGeom prst="rect">
                <a:avLst/>
              </a:prstGeom>
              <a:blipFill>
                <a:blip r:embed="rId4"/>
                <a:stretch>
                  <a:fillRect l="-2481"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24">
                <a:extLst>
                  <a:ext uri="{FF2B5EF4-FFF2-40B4-BE49-F238E27FC236}">
                    <a16:creationId xmlns:a16="http://schemas.microsoft.com/office/drawing/2014/main" id="{D54AD7D4-366E-4605-9E36-C1E9C40F7C24}"/>
                  </a:ext>
                </a:extLst>
              </p:cNvPr>
              <p:cNvSpPr txBox="1"/>
              <p:nvPr/>
            </p:nvSpPr>
            <p:spPr>
              <a:xfrm>
                <a:off x="5391781" y="1512352"/>
                <a:ext cx="3837024" cy="461665"/>
              </a:xfrm>
              <a:prstGeom prst="rect">
                <a:avLst/>
              </a:prstGeom>
              <a:noFill/>
            </p:spPr>
            <p:txBody>
              <a:bodyPr wrap="square" rtlCol="0">
                <a:spAutoFit/>
              </a:bodyPr>
              <a:lstStyle/>
              <a:p>
                <a:pPr defTabSz="457200">
                  <a:defRPr/>
                </a:pPr>
                <a:r>
                  <a:rPr lang="en-US" altLang="zh-TW" sz="2400" dirty="0">
                    <a:solidFill>
                      <a:srgbClr val="C00000"/>
                    </a:solidFill>
                    <a:latin typeface="Calibri" panose="020F0502020204030204"/>
                    <a:ea typeface="新細明體" panose="02020500000000000000" pitchFamily="18" charset="-120"/>
                  </a:rPr>
                  <a:t>: data sampled from </a:t>
                </a:r>
                <a14:m>
                  <m:oMath xmlns:m="http://schemas.openxmlformats.org/officeDocument/2006/math">
                    <m:sSub>
                      <m:sSubPr>
                        <m:ctrlPr>
                          <a:rPr lang="en-US" altLang="zh-TW" sz="2400" i="1">
                            <a:solidFill>
                              <a:srgbClr val="C00000"/>
                            </a:solidFill>
                            <a:latin typeface="Cambria Math" panose="02040503050406030204" pitchFamily="18" charset="0"/>
                          </a:rPr>
                        </m:ctrlPr>
                      </m:sSubPr>
                      <m:e>
                        <m:r>
                          <a:rPr lang="en-US" altLang="zh-TW" sz="2400" i="1">
                            <a:solidFill>
                              <a:srgbClr val="C00000"/>
                            </a:solidFill>
                            <a:latin typeface="Cambria Math" panose="02040503050406030204" pitchFamily="18" charset="0"/>
                          </a:rPr>
                          <m:t>𝑃</m:t>
                        </m:r>
                      </m:e>
                      <m:sub>
                        <m:r>
                          <a:rPr lang="en-US" altLang="zh-TW" sz="2400" i="1" smtClean="0">
                            <a:solidFill>
                              <a:srgbClr val="C00000"/>
                            </a:solidFill>
                            <a:latin typeface="Cambria Math" panose="02040503050406030204" pitchFamily="18" charset="0"/>
                          </a:rPr>
                          <m:t>𝐺</m:t>
                        </m:r>
                      </m:sub>
                    </m:sSub>
                  </m:oMath>
                </a14:m>
                <a:r>
                  <a:rPr lang="en-US" altLang="zh-TW" sz="2400" dirty="0">
                    <a:solidFill>
                      <a:srgbClr val="C00000"/>
                    </a:solidFill>
                    <a:latin typeface="Calibri" panose="020F0502020204030204"/>
                    <a:ea typeface="新細明體" panose="02020500000000000000" pitchFamily="18" charset="-120"/>
                  </a:rPr>
                  <a:t> </a:t>
                </a:r>
                <a:endParaRPr lang="zh-TW" altLang="en-US" sz="2400" dirty="0">
                  <a:solidFill>
                    <a:srgbClr val="C00000"/>
                  </a:solidFill>
                  <a:latin typeface="Calibri" panose="020F0502020204030204"/>
                  <a:ea typeface="新細明體" panose="02020500000000000000" pitchFamily="18" charset="-120"/>
                </a:endParaRPr>
              </a:p>
            </p:txBody>
          </p:sp>
        </mc:Choice>
        <mc:Fallback xmlns="">
          <p:sp>
            <p:nvSpPr>
              <p:cNvPr id="21" name="文字方塊 24">
                <a:extLst>
                  <a:ext uri="{FF2B5EF4-FFF2-40B4-BE49-F238E27FC236}">
                    <a16:creationId xmlns:a16="http://schemas.microsoft.com/office/drawing/2014/main" id="{D54AD7D4-366E-4605-9E36-C1E9C40F7C24}"/>
                  </a:ext>
                </a:extLst>
              </p:cNvPr>
              <p:cNvSpPr txBox="1">
                <a:spLocks noRot="1" noChangeAspect="1" noMove="1" noResize="1" noEditPoints="1" noAdjustHandles="1" noChangeArrowheads="1" noChangeShapeType="1" noTextEdit="1"/>
              </p:cNvSpPr>
              <p:nvPr/>
            </p:nvSpPr>
            <p:spPr>
              <a:xfrm>
                <a:off x="5391781" y="1512352"/>
                <a:ext cx="3837024" cy="461665"/>
              </a:xfrm>
              <a:prstGeom prst="rect">
                <a:avLst/>
              </a:prstGeom>
              <a:blipFill>
                <a:blip r:embed="rId5"/>
                <a:stretch>
                  <a:fillRect l="-2381" t="-10526" b="-28947"/>
                </a:stretch>
              </a:blipFill>
            </p:spPr>
            <p:txBody>
              <a:bodyPr/>
              <a:lstStyle/>
              <a:p>
                <a:r>
                  <a:rPr lang="zh-CN" altLang="en-US">
                    <a:noFill/>
                  </a:rPr>
                  <a:t> </a:t>
                </a:r>
              </a:p>
            </p:txBody>
          </p:sp>
        </mc:Fallback>
      </mc:AlternateContent>
      <p:cxnSp>
        <p:nvCxnSpPr>
          <p:cNvPr id="22" name="直線單箭頭接點 38">
            <a:extLst>
              <a:ext uri="{FF2B5EF4-FFF2-40B4-BE49-F238E27FC236}">
                <a16:creationId xmlns:a16="http://schemas.microsoft.com/office/drawing/2014/main" id="{1F753B44-523C-4D5D-99C8-5D45ED0B8E73}"/>
              </a:ext>
            </a:extLst>
          </p:cNvPr>
          <p:cNvCxnSpPr>
            <a:cxnSpLocks/>
          </p:cNvCxnSpPr>
          <p:nvPr/>
        </p:nvCxnSpPr>
        <p:spPr>
          <a:xfrm>
            <a:off x="3571520" y="2664634"/>
            <a:ext cx="2457507" cy="0"/>
          </a:xfrm>
          <a:prstGeom prst="straightConnector1">
            <a:avLst/>
          </a:prstGeom>
          <a:noFill/>
          <a:ln w="57150" cap="flat" cmpd="sng" algn="ctr">
            <a:solidFill>
              <a:sysClr val="windowText" lastClr="000000"/>
            </a:solidFill>
            <a:prstDash val="solid"/>
            <a:miter lim="800000"/>
            <a:tailEnd type="triangle"/>
          </a:ln>
          <a:effectLst/>
        </p:spPr>
      </p:cxnSp>
      <p:sp>
        <p:nvSpPr>
          <p:cNvPr id="23" name="文字方塊 49">
            <a:extLst>
              <a:ext uri="{FF2B5EF4-FFF2-40B4-BE49-F238E27FC236}">
                <a16:creationId xmlns:a16="http://schemas.microsoft.com/office/drawing/2014/main" id="{A213D7B4-FD3E-4935-9A1F-1467CB70284B}"/>
              </a:ext>
            </a:extLst>
          </p:cNvPr>
          <p:cNvSpPr txBox="1"/>
          <p:nvPr/>
        </p:nvSpPr>
        <p:spPr>
          <a:xfrm>
            <a:off x="4158914" y="2688484"/>
            <a:ext cx="1093088"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train</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D817DEB-6D2D-4F53-9457-214FCC323228}"/>
                  </a:ext>
                </a:extLst>
              </p:cNvPr>
              <p:cNvSpPr/>
              <p:nvPr/>
            </p:nvSpPr>
            <p:spPr>
              <a:xfrm>
                <a:off x="1604657" y="4324884"/>
                <a:ext cx="3167919" cy="573555"/>
              </a:xfrm>
              <a:prstGeom prst="rect">
                <a:avLst/>
              </a:prstGeom>
            </p:spPr>
            <p:txBody>
              <a:bodyPr wrap="none">
                <a:spAutoFit/>
              </a:bodyPr>
              <a:lstStyle/>
              <a:p>
                <a:pPr defTabSz="457200">
                  <a:defRPr/>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en-US" altLang="zh-TW" sz="2400" i="1" smtClean="0">
                              <a:solidFill>
                                <a:prstClr val="black"/>
                              </a:solidFill>
                              <a:latin typeface="Cambria Math" panose="02040503050406030204" pitchFamily="18" charset="0"/>
                            </a:rPr>
                            <m:t>𝐷</m:t>
                          </m:r>
                        </m:e>
                        <m:sup>
                          <m:r>
                            <a:rPr lang="en-US" altLang="zh-TW" sz="2400" i="1" smtClean="0">
                              <a:solidFill>
                                <a:prstClr val="black"/>
                              </a:solidFill>
                              <a:latin typeface="Cambria Math" panose="02040503050406030204" pitchFamily="18" charset="0"/>
                            </a:rPr>
                            <m:t>∗</m:t>
                          </m:r>
                        </m:sup>
                      </m:sSup>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𝑎𝑟𝑔</m:t>
                      </m:r>
                      <m:func>
                        <m:funcPr>
                          <m:ctrlPr>
                            <a:rPr lang="en-US" altLang="zh-TW" sz="2400" i="1" smtClean="0">
                              <a:solidFill>
                                <a:prstClr val="black"/>
                              </a:solidFill>
                              <a:latin typeface="Cambria Math" panose="02040503050406030204" pitchFamily="18" charset="0"/>
                            </a:rPr>
                          </m:ctrlPr>
                        </m:funcPr>
                        <m:fName>
                          <m:limLow>
                            <m:limLowPr>
                              <m:ctrlPr>
                                <a:rPr lang="en-US" altLang="zh-TW" sz="2400" i="1" smtClean="0">
                                  <a:solidFill>
                                    <a:prstClr val="black"/>
                                  </a:solidFill>
                                  <a:latin typeface="Cambria Math" panose="02040503050406030204" pitchFamily="18" charset="0"/>
                                </a:rPr>
                              </m:ctrlPr>
                            </m:limLowPr>
                            <m:e>
                              <m:r>
                                <m:rPr>
                                  <m:sty m:val="p"/>
                                </m:rPr>
                                <a:rPr lang="en-US" altLang="zh-TW" sz="2400" smtClean="0">
                                  <a:solidFill>
                                    <a:prstClr val="black"/>
                                  </a:solidFill>
                                  <a:latin typeface="Cambria Math" panose="02040503050406030204" pitchFamily="18" charset="0"/>
                                </a:rPr>
                                <m:t>max</m:t>
                              </m:r>
                            </m:e>
                            <m:lim>
                              <m:r>
                                <a:rPr lang="en-US" altLang="zh-TW" sz="2400" i="1" smtClean="0">
                                  <a:solidFill>
                                    <a:prstClr val="black"/>
                                  </a:solidFill>
                                  <a:latin typeface="Cambria Math" panose="02040503050406030204" pitchFamily="18" charset="0"/>
                                </a:rPr>
                                <m:t>𝐷</m:t>
                              </m:r>
                            </m:lim>
                          </m:limLow>
                        </m:fName>
                        <m:e>
                          <m:r>
                            <a:rPr lang="en-US" altLang="zh-TW" sz="2400" i="1" smtClean="0">
                              <a:solidFill>
                                <a:prstClr val="black"/>
                              </a:solidFill>
                              <a:latin typeface="Cambria Math" panose="02040503050406030204" pitchFamily="18" charset="0"/>
                            </a:rPr>
                            <m:t>𝑉</m:t>
                          </m:r>
                          <m:d>
                            <m:dPr>
                              <m:ctrlPr>
                                <a:rPr lang="en-US" altLang="zh-TW" sz="2400" i="1">
                                  <a:solidFill>
                                    <a:prstClr val="black"/>
                                  </a:solidFill>
                                  <a:latin typeface="Cambria Math" panose="02040503050406030204" pitchFamily="18" charset="0"/>
                                </a:rPr>
                              </m:ctrlPr>
                            </m:dPr>
                            <m:e>
                              <m:r>
                                <a:rPr lang="en-US" altLang="zh-TW" sz="2400" i="1" smtClean="0">
                                  <a:solidFill>
                                    <a:prstClr val="black"/>
                                  </a:solidFill>
                                  <a:latin typeface="Cambria Math" panose="02040503050406030204" pitchFamily="18" charset="0"/>
                                </a:rPr>
                                <m:t>𝐷</m:t>
                              </m:r>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𝐺</m:t>
                              </m:r>
                            </m:e>
                          </m:d>
                        </m:e>
                      </m:func>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6" name="矩形 25">
                <a:extLst>
                  <a:ext uri="{FF2B5EF4-FFF2-40B4-BE49-F238E27FC236}">
                    <a16:creationId xmlns:a16="http://schemas.microsoft.com/office/drawing/2014/main" id="{4D817DEB-6D2D-4F53-9457-214FCC323228}"/>
                  </a:ext>
                </a:extLst>
              </p:cNvPr>
              <p:cNvSpPr>
                <a:spLocks noRot="1" noChangeAspect="1" noMove="1" noResize="1" noEditPoints="1" noAdjustHandles="1" noChangeArrowheads="1" noChangeShapeType="1" noTextEdit="1"/>
              </p:cNvSpPr>
              <p:nvPr/>
            </p:nvSpPr>
            <p:spPr>
              <a:xfrm>
                <a:off x="1604657" y="4324884"/>
                <a:ext cx="3167919" cy="573555"/>
              </a:xfrm>
              <a:prstGeom prst="rect">
                <a:avLst/>
              </a:prstGeom>
              <a:blipFill>
                <a:blip r:embed="rId6"/>
                <a:stretch>
                  <a:fillRect b="-3158"/>
                </a:stretch>
              </a:blipFill>
            </p:spPr>
            <p:txBody>
              <a:bodyPr/>
              <a:lstStyle/>
              <a:p>
                <a:r>
                  <a:rPr lang="zh-CN" altLang="en-US">
                    <a:noFill/>
                  </a:rPr>
                  <a:t> </a:t>
                </a:r>
              </a:p>
            </p:txBody>
          </p:sp>
        </mc:Fallback>
      </mc:AlternateContent>
      <p:sp>
        <p:nvSpPr>
          <p:cNvPr id="27" name="文字方塊 50">
            <a:extLst>
              <a:ext uri="{FF2B5EF4-FFF2-40B4-BE49-F238E27FC236}">
                <a16:creationId xmlns:a16="http://schemas.microsoft.com/office/drawing/2014/main" id="{133A443C-B39E-4E10-A03F-658DAFF746F9}"/>
              </a:ext>
            </a:extLst>
          </p:cNvPr>
          <p:cNvSpPr txBox="1"/>
          <p:nvPr/>
        </p:nvSpPr>
        <p:spPr>
          <a:xfrm>
            <a:off x="419853" y="4284838"/>
            <a:ext cx="3040546" cy="461665"/>
          </a:xfrm>
          <a:prstGeom prst="rect">
            <a:avLst/>
          </a:prstGeom>
          <a:noFill/>
        </p:spPr>
        <p:txBody>
          <a:bodyPr wrap="square" rtlCol="0">
            <a:spAutoFit/>
          </a:bodyPr>
          <a:lstStyle/>
          <a:p>
            <a:pPr defTabSz="457200">
              <a:defRPr/>
            </a:pPr>
            <a:r>
              <a:rPr lang="en-US" altLang="zh-TW" sz="2400" b="1" dirty="0">
                <a:solidFill>
                  <a:prstClr val="black"/>
                </a:solidFill>
                <a:latin typeface="Calibri" panose="020F0502020204030204"/>
                <a:ea typeface="新細明體" panose="02020500000000000000" pitchFamily="18" charset="-120"/>
              </a:rPr>
              <a:t>Training:</a:t>
            </a:r>
            <a:endParaRPr lang="zh-TW" altLang="en-US" sz="2400" b="1" dirty="0">
              <a:solidFill>
                <a:prstClr val="black"/>
              </a:solidFill>
              <a:latin typeface="Calibri" panose="020F0502020204030204"/>
              <a:ea typeface="新細明體" panose="02020500000000000000" pitchFamily="18" charset="-120"/>
            </a:endParaRPr>
          </a:p>
        </p:txBody>
      </p:sp>
      <p:sp>
        <p:nvSpPr>
          <p:cNvPr id="33" name="箭號: 向下 34">
            <a:extLst>
              <a:ext uri="{FF2B5EF4-FFF2-40B4-BE49-F238E27FC236}">
                <a16:creationId xmlns:a16="http://schemas.microsoft.com/office/drawing/2014/main" id="{241F36C8-05E3-40EB-B61C-F19D5CD7F74B}"/>
              </a:ext>
            </a:extLst>
          </p:cNvPr>
          <p:cNvSpPr/>
          <p:nvPr/>
        </p:nvSpPr>
        <p:spPr>
          <a:xfrm flipV="1">
            <a:off x="3413817" y="2099167"/>
            <a:ext cx="451731" cy="348947"/>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箭號: 向下 35">
            <a:extLst>
              <a:ext uri="{FF2B5EF4-FFF2-40B4-BE49-F238E27FC236}">
                <a16:creationId xmlns:a16="http://schemas.microsoft.com/office/drawing/2014/main" id="{2C389847-921A-42A5-8625-F7E3A04DB7C0}"/>
              </a:ext>
            </a:extLst>
          </p:cNvPr>
          <p:cNvSpPr/>
          <p:nvPr/>
        </p:nvSpPr>
        <p:spPr>
          <a:xfrm flipH="1">
            <a:off x="821570" y="3117854"/>
            <a:ext cx="530799" cy="266184"/>
          </a:xfrm>
          <a:prstGeom prst="down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矩形 34">
            <a:extLst>
              <a:ext uri="{FF2B5EF4-FFF2-40B4-BE49-F238E27FC236}">
                <a16:creationId xmlns:a16="http://schemas.microsoft.com/office/drawing/2014/main" id="{15564AA1-7E4C-497D-B987-D6A706317E75}"/>
              </a:ext>
            </a:extLst>
          </p:cNvPr>
          <p:cNvSpPr/>
          <p:nvPr/>
        </p:nvSpPr>
        <p:spPr>
          <a:xfrm>
            <a:off x="3080831" y="2287908"/>
            <a:ext cx="377761" cy="406354"/>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矩形 35">
            <a:extLst>
              <a:ext uri="{FF2B5EF4-FFF2-40B4-BE49-F238E27FC236}">
                <a16:creationId xmlns:a16="http://schemas.microsoft.com/office/drawing/2014/main" id="{483501DD-C885-4933-A8BC-9790554861E3}"/>
              </a:ext>
            </a:extLst>
          </p:cNvPr>
          <p:cNvSpPr/>
          <p:nvPr/>
        </p:nvSpPr>
        <p:spPr>
          <a:xfrm>
            <a:off x="1344324" y="2977684"/>
            <a:ext cx="377761" cy="406354"/>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文字方塊 47">
            <a:extLst>
              <a:ext uri="{FF2B5EF4-FFF2-40B4-BE49-F238E27FC236}">
                <a16:creationId xmlns:a16="http://schemas.microsoft.com/office/drawing/2014/main" id="{9E584588-1CC0-4A91-960A-EA5127BE54E3}"/>
              </a:ext>
            </a:extLst>
          </p:cNvPr>
          <p:cNvSpPr txBox="1"/>
          <p:nvPr/>
        </p:nvSpPr>
        <p:spPr>
          <a:xfrm>
            <a:off x="3114853" y="2667887"/>
            <a:ext cx="1093088" cy="461665"/>
          </a:xfrm>
          <a:prstGeom prst="rect">
            <a:avLst/>
          </a:prstGeom>
          <a:noFill/>
        </p:spPr>
        <p:txBody>
          <a:bodyPr wrap="square" rtlCol="0">
            <a:spAutoFit/>
          </a:bodyPr>
          <a:lstStyle/>
          <a:p>
            <a:pPr algn="ctr" defTabSz="457200"/>
            <a:r>
              <a:rPr lang="en-US" altLang="zh-TW" sz="2400" dirty="0">
                <a:solidFill>
                  <a:srgbClr val="0000FF"/>
                </a:solidFill>
                <a:latin typeface="Calibri" panose="020F0502020204030204"/>
                <a:ea typeface="新細明體" panose="02020500000000000000" pitchFamily="18" charset="-120"/>
              </a:rPr>
              <a:t>class 1</a:t>
            </a:r>
            <a:endParaRPr lang="zh-TW" altLang="en-US" sz="2400" dirty="0">
              <a:solidFill>
                <a:srgbClr val="0000FF"/>
              </a:solidFill>
              <a:latin typeface="Calibri" panose="020F0502020204030204"/>
              <a:ea typeface="新細明體" panose="02020500000000000000" pitchFamily="18" charset="-120"/>
            </a:endParaRPr>
          </a:p>
        </p:txBody>
      </p:sp>
      <p:sp>
        <p:nvSpPr>
          <p:cNvPr id="43" name="文字方塊 48">
            <a:extLst>
              <a:ext uri="{FF2B5EF4-FFF2-40B4-BE49-F238E27FC236}">
                <a16:creationId xmlns:a16="http://schemas.microsoft.com/office/drawing/2014/main" id="{70E7244D-F12B-425F-BAE0-BDD8CF81A464}"/>
              </a:ext>
            </a:extLst>
          </p:cNvPr>
          <p:cNvSpPr txBox="1"/>
          <p:nvPr/>
        </p:nvSpPr>
        <p:spPr>
          <a:xfrm>
            <a:off x="992590" y="3300213"/>
            <a:ext cx="1093088" cy="461665"/>
          </a:xfrm>
          <a:prstGeom prst="rect">
            <a:avLst/>
          </a:prstGeom>
          <a:noFill/>
        </p:spPr>
        <p:txBody>
          <a:bodyPr wrap="square" rtlCol="0">
            <a:spAutoFit/>
          </a:bodyPr>
          <a:lstStyle/>
          <a:p>
            <a:pPr algn="ctr" defTabSz="457200"/>
            <a:r>
              <a:rPr lang="en-US" altLang="zh-TW" sz="2400" dirty="0">
                <a:solidFill>
                  <a:srgbClr val="C00000"/>
                </a:solidFill>
                <a:latin typeface="Calibri" panose="020F0502020204030204"/>
                <a:ea typeface="新細明體" panose="02020500000000000000" pitchFamily="18" charset="-120"/>
              </a:rPr>
              <a:t>class 2</a:t>
            </a:r>
            <a:endParaRPr lang="zh-TW" altLang="en-US" sz="2400" dirty="0">
              <a:solidFill>
                <a:srgbClr val="C00000"/>
              </a:solidFill>
              <a:latin typeface="Calibri" panose="020F0502020204030204"/>
              <a:ea typeface="新細明體" panose="02020500000000000000" pitchFamily="18" charset="-120"/>
            </a:endParaRPr>
          </a:p>
        </p:txBody>
      </p:sp>
      <p:sp>
        <p:nvSpPr>
          <p:cNvPr id="44" name="文字方塊 51">
            <a:extLst>
              <a:ext uri="{FF2B5EF4-FFF2-40B4-BE49-F238E27FC236}">
                <a16:creationId xmlns:a16="http://schemas.microsoft.com/office/drawing/2014/main" id="{ECDC2F52-ABFC-4A70-86DE-E8C244B2F551}"/>
              </a:ext>
            </a:extLst>
          </p:cNvPr>
          <p:cNvSpPr txBox="1"/>
          <p:nvPr/>
        </p:nvSpPr>
        <p:spPr>
          <a:xfrm>
            <a:off x="5726333" y="3147831"/>
            <a:ext cx="3167920" cy="461665"/>
          </a:xfrm>
          <a:prstGeom prst="rect">
            <a:avLst/>
          </a:prstGeom>
          <a:noFill/>
        </p:spPr>
        <p:txBody>
          <a:bodyPr wrap="square" rtlCol="0">
            <a:spAutoFit/>
          </a:bodyPr>
          <a:lstStyle/>
          <a:p>
            <a:pPr defTabSz="457200"/>
            <a:r>
              <a:rPr lang="en-US" altLang="zh-TW" sz="2400" b="1" dirty="0">
                <a:solidFill>
                  <a:prstClr val="black"/>
                </a:solidFill>
                <a:latin typeface="Calibri" panose="020F0502020204030204"/>
                <a:ea typeface="新細明體" panose="02020500000000000000" pitchFamily="18" charset="-120"/>
              </a:rPr>
              <a:t>Train a binary classifier </a:t>
            </a:r>
            <a:endParaRPr lang="zh-TW" altLang="en-US" sz="2400" b="1" dirty="0">
              <a:solidFill>
                <a:prstClr val="black"/>
              </a:solidFill>
              <a:latin typeface="Calibri" panose="020F0502020204030204"/>
              <a:ea typeface="新細明體" panose="02020500000000000000" pitchFamily="18" charset="-120"/>
            </a:endParaRPr>
          </a:p>
        </p:txBody>
      </p:sp>
      <p:sp>
        <p:nvSpPr>
          <p:cNvPr id="46" name="矩形 45">
            <a:extLst>
              <a:ext uri="{FF2B5EF4-FFF2-40B4-BE49-F238E27FC236}">
                <a16:creationId xmlns:a16="http://schemas.microsoft.com/office/drawing/2014/main" id="{EDBFB4C8-2D06-43A4-91E7-CB23726183B4}"/>
              </a:ext>
            </a:extLst>
          </p:cNvPr>
          <p:cNvSpPr/>
          <p:nvPr/>
        </p:nvSpPr>
        <p:spPr>
          <a:xfrm>
            <a:off x="2968873" y="4367143"/>
            <a:ext cx="1630963" cy="489626"/>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文字方塊 33">
            <a:extLst>
              <a:ext uri="{FF2B5EF4-FFF2-40B4-BE49-F238E27FC236}">
                <a16:creationId xmlns:a16="http://schemas.microsoft.com/office/drawing/2014/main" id="{8F068922-4F2C-4347-B9D7-7FDEDB2DACFB}"/>
              </a:ext>
            </a:extLst>
          </p:cNvPr>
          <p:cNvSpPr txBox="1"/>
          <p:nvPr/>
        </p:nvSpPr>
        <p:spPr>
          <a:xfrm>
            <a:off x="4745564" y="4183520"/>
            <a:ext cx="4065733" cy="830997"/>
          </a:xfrm>
          <a:prstGeom prst="rect">
            <a:avLst/>
          </a:prstGeom>
          <a:noFill/>
        </p:spPr>
        <p:txBody>
          <a:bodyPr wrap="square">
            <a:spAutoFit/>
          </a:bodyPr>
          <a:lstStyle/>
          <a:p>
            <a:pPr defTabSz="457200">
              <a:defRPr/>
            </a:pPr>
            <a:r>
              <a:rPr lang="en-US" altLang="zh-TW" sz="2400" dirty="0">
                <a:solidFill>
                  <a:srgbClr val="C00000"/>
                </a:solidFill>
                <a:latin typeface="Calibri" panose="020F0502020204030204"/>
                <a:ea typeface="新細明體" panose="02020500000000000000" pitchFamily="18" charset="-120"/>
              </a:rPr>
              <a:t>The value is related to JS divergence.</a:t>
            </a:r>
            <a:endParaRPr lang="zh-TW" altLang="en-US" sz="2400" dirty="0">
              <a:solidFill>
                <a:srgbClr val="C00000"/>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59615516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4FC06AB-6F2B-4711-9F31-4A1CB5AFFA4D}"/>
              </a:ext>
            </a:extLst>
          </p:cNvPr>
          <p:cNvSpPr/>
          <p:nvPr/>
        </p:nvSpPr>
        <p:spPr bwMode="auto">
          <a:xfrm>
            <a:off x="94343" y="4064514"/>
            <a:ext cx="8969828" cy="2083862"/>
          </a:xfrm>
          <a:prstGeom prst="rect">
            <a:avLst/>
          </a:prstGeom>
          <a:solidFill>
            <a:srgbClr val="008000">
              <a:alpha val="35001"/>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5D5AEB40-20AE-401C-AA13-47036C0BE512}"/>
              </a:ext>
            </a:extLst>
          </p:cNvPr>
          <p:cNvSpPr txBox="1">
            <a:spLocks/>
          </p:cNvSpPr>
          <p:nvPr/>
        </p:nvSpPr>
        <p:spPr>
          <a:xfrm>
            <a:off x="1257300" y="27667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Discriminator</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067D0AD-8208-4E5E-B963-3DD1630E2131}"/>
                  </a:ext>
                </a:extLst>
              </p:cNvPr>
              <p:cNvSpPr/>
              <p:nvPr/>
            </p:nvSpPr>
            <p:spPr>
              <a:xfrm>
                <a:off x="4507346" y="670098"/>
                <a:ext cx="4636654" cy="653769"/>
              </a:xfrm>
              <a:prstGeom prst="rect">
                <a:avLst/>
              </a:prstGeom>
            </p:spPr>
            <p:txBody>
              <a:bodyPr wrap="none">
                <a:spAutoFit/>
              </a:bodyPr>
              <a:lstStyle/>
              <a:p>
                <a:pPr defTabSz="457200">
                  <a:defRPr/>
                </a:pPr>
                <a14:m>
                  <m:oMathPara xmlns:m="http://schemas.openxmlformats.org/officeDocument/2006/math">
                    <m:oMathParaPr>
                      <m:jc m:val="centerGroup"/>
                    </m:oMathParaPr>
                    <m:oMath xmlns:m="http://schemas.openxmlformats.org/officeDocument/2006/math">
                      <m:sSup>
                        <m:sSupPr>
                          <m:ctrlPr>
                            <a:rPr lang="en-US" altLang="zh-TW" sz="2800" i="1" smtClean="0">
                              <a:solidFill>
                                <a:prstClr val="black"/>
                              </a:solidFill>
                              <a:latin typeface="Cambria Math" panose="02040503050406030204" pitchFamily="18" charset="0"/>
                            </a:rPr>
                          </m:ctrlPr>
                        </m:sSupPr>
                        <m:e>
                          <m:r>
                            <a:rPr lang="en-US" altLang="zh-TW" sz="2800" i="1" smtClean="0">
                              <a:solidFill>
                                <a:prstClr val="black"/>
                              </a:solidFill>
                              <a:latin typeface="Cambria Math" panose="02040503050406030204" pitchFamily="18" charset="0"/>
                            </a:rPr>
                            <m:t>𝐺</m:t>
                          </m:r>
                        </m:e>
                        <m:sup>
                          <m:r>
                            <a:rPr lang="en-US" altLang="zh-TW" sz="2800" i="1" smtClean="0">
                              <a:solidFill>
                                <a:prstClr val="black"/>
                              </a:solidFill>
                              <a:latin typeface="Cambria Math" panose="02040503050406030204" pitchFamily="18" charset="0"/>
                            </a:rPr>
                            <m:t>∗</m:t>
                          </m:r>
                        </m:sup>
                      </m:sSup>
                      <m:r>
                        <a:rPr lang="en-US" altLang="zh-TW" sz="2800" i="1" smtClean="0">
                          <a:solidFill>
                            <a:prstClr val="black"/>
                          </a:solidFill>
                          <a:latin typeface="Cambria Math" panose="02040503050406030204" pitchFamily="18" charset="0"/>
                        </a:rPr>
                        <m:t>=</m:t>
                      </m:r>
                      <m:r>
                        <a:rPr lang="en-US" altLang="zh-TW" sz="2800" i="1" smtClean="0">
                          <a:solidFill>
                            <a:prstClr val="black"/>
                          </a:solidFill>
                          <a:latin typeface="Cambria Math" panose="02040503050406030204" pitchFamily="18" charset="0"/>
                        </a:rPr>
                        <m:t>𝑎𝑟𝑔</m:t>
                      </m:r>
                      <m:func>
                        <m:funcPr>
                          <m:ctrlPr>
                            <a:rPr lang="en-US" altLang="zh-TW" sz="2800" i="1" smtClean="0">
                              <a:solidFill>
                                <a:prstClr val="black"/>
                              </a:solidFill>
                              <a:latin typeface="Cambria Math" panose="02040503050406030204" pitchFamily="18" charset="0"/>
                            </a:rPr>
                          </m:ctrlPr>
                        </m:funcPr>
                        <m:fName>
                          <m:limLow>
                            <m:limLowPr>
                              <m:ctrlPr>
                                <a:rPr lang="en-US" altLang="zh-TW" sz="2800" i="1" smtClean="0">
                                  <a:solidFill>
                                    <a:prstClr val="black"/>
                                  </a:solidFill>
                                  <a:latin typeface="Cambria Math" panose="02040503050406030204" pitchFamily="18" charset="0"/>
                                </a:rPr>
                              </m:ctrlPr>
                            </m:limLowPr>
                            <m:e>
                              <m:r>
                                <m:rPr>
                                  <m:sty m:val="p"/>
                                </m:rPr>
                                <a:rPr lang="en-US" altLang="zh-TW" sz="2800" smtClean="0">
                                  <a:solidFill>
                                    <a:prstClr val="black"/>
                                  </a:solidFill>
                                  <a:latin typeface="Cambria Math" panose="02040503050406030204" pitchFamily="18" charset="0"/>
                                </a:rPr>
                                <m:t>min</m:t>
                              </m:r>
                            </m:e>
                            <m:lim>
                              <m:r>
                                <a:rPr lang="en-US" altLang="zh-TW" sz="2800" i="1" smtClean="0">
                                  <a:solidFill>
                                    <a:prstClr val="black"/>
                                  </a:solidFill>
                                  <a:latin typeface="Cambria Math" panose="02040503050406030204" pitchFamily="18" charset="0"/>
                                </a:rPr>
                                <m:t>𝐺</m:t>
                              </m:r>
                            </m:lim>
                          </m:limLow>
                        </m:fName>
                        <m:e>
                          <m:r>
                            <a:rPr lang="en-US" altLang="zh-TW" sz="2800" i="1" smtClean="0">
                              <a:solidFill>
                                <a:prstClr val="black"/>
                              </a:solidFill>
                              <a:latin typeface="Cambria Math" panose="02040503050406030204" pitchFamily="18" charset="0"/>
                            </a:rPr>
                            <m:t>𝐷𝑖𝑣</m:t>
                          </m:r>
                          <m:d>
                            <m:dPr>
                              <m:ctrlPr>
                                <a:rPr lang="en-US" altLang="zh-TW" sz="2800" i="1">
                                  <a:solidFill>
                                    <a:prstClr val="black"/>
                                  </a:solidFill>
                                  <a:latin typeface="Cambria Math" panose="02040503050406030204" pitchFamily="18" charset="0"/>
                                </a:rPr>
                              </m:ctrlPr>
                            </m:dPr>
                            <m:e>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𝑃</m:t>
                                  </m:r>
                                </m:e>
                                <m:sub>
                                  <m:r>
                                    <a:rPr lang="en-US" altLang="zh-TW" sz="2800" i="1">
                                      <a:solidFill>
                                        <a:prstClr val="black"/>
                                      </a:solidFill>
                                      <a:latin typeface="Cambria Math" panose="02040503050406030204" pitchFamily="18" charset="0"/>
                                    </a:rPr>
                                    <m:t>𝐺</m:t>
                                  </m:r>
                                </m:sub>
                              </m:sSub>
                              <m:r>
                                <a:rPr lang="en-US" altLang="zh-TW" sz="2800" i="1" smtClean="0">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𝑃</m:t>
                                  </m:r>
                                </m:e>
                                <m:sub>
                                  <m:r>
                                    <a:rPr lang="en-US" altLang="zh-TW" sz="2800" i="1">
                                      <a:solidFill>
                                        <a:prstClr val="black"/>
                                      </a:solidFill>
                                      <a:latin typeface="Cambria Math" panose="02040503050406030204" pitchFamily="18" charset="0"/>
                                    </a:rPr>
                                    <m:t>𝑑𝑎𝑡𝑎</m:t>
                                  </m:r>
                                </m:sub>
                              </m:sSub>
                            </m:e>
                          </m:d>
                        </m:e>
                      </m:func>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7" name="矩形 6">
                <a:extLst>
                  <a:ext uri="{FF2B5EF4-FFF2-40B4-BE49-F238E27FC236}">
                    <a16:creationId xmlns:a16="http://schemas.microsoft.com/office/drawing/2014/main" id="{F067D0AD-8208-4E5E-B963-3DD1630E2131}"/>
                  </a:ext>
                </a:extLst>
              </p:cNvPr>
              <p:cNvSpPr>
                <a:spLocks noRot="1" noChangeAspect="1" noMove="1" noResize="1" noEditPoints="1" noAdjustHandles="1" noChangeArrowheads="1" noChangeShapeType="1" noTextEdit="1"/>
              </p:cNvSpPr>
              <p:nvPr/>
            </p:nvSpPr>
            <p:spPr>
              <a:xfrm>
                <a:off x="4507346" y="670098"/>
                <a:ext cx="4636654" cy="653769"/>
              </a:xfrm>
              <a:prstGeom prst="rect">
                <a:avLst/>
              </a:prstGeom>
              <a:blipFill>
                <a:blip r:embed="rId3"/>
                <a:stretch>
                  <a:fillRect/>
                </a:stretch>
              </a:blipFill>
            </p:spPr>
            <p:txBody>
              <a:bodyPr/>
              <a:lstStyle/>
              <a:p>
                <a:r>
                  <a:rPr lang="zh-CN" altLang="en-US">
                    <a:noFill/>
                  </a:rPr>
                  <a:t> </a:t>
                </a:r>
              </a:p>
            </p:txBody>
          </p:sp>
        </mc:Fallback>
      </mc:AlternateContent>
      <p:sp>
        <p:nvSpPr>
          <p:cNvPr id="8" name="星形: 五角 7">
            <a:extLst>
              <a:ext uri="{FF2B5EF4-FFF2-40B4-BE49-F238E27FC236}">
                <a16:creationId xmlns:a16="http://schemas.microsoft.com/office/drawing/2014/main" id="{D8609703-C8E0-47D7-AA0D-68A58E346961}"/>
              </a:ext>
            </a:extLst>
          </p:cNvPr>
          <p:cNvSpPr/>
          <p:nvPr/>
        </p:nvSpPr>
        <p:spPr>
          <a:xfrm>
            <a:off x="2400700" y="2029205"/>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星形: 五角 8">
            <a:extLst>
              <a:ext uri="{FF2B5EF4-FFF2-40B4-BE49-F238E27FC236}">
                <a16:creationId xmlns:a16="http://schemas.microsoft.com/office/drawing/2014/main" id="{BE2C9B39-B437-446A-A70E-9F5097E72E8B}"/>
              </a:ext>
            </a:extLst>
          </p:cNvPr>
          <p:cNvSpPr/>
          <p:nvPr/>
        </p:nvSpPr>
        <p:spPr>
          <a:xfrm>
            <a:off x="1357322" y="2136641"/>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星形: 五角 9">
            <a:extLst>
              <a:ext uri="{FF2B5EF4-FFF2-40B4-BE49-F238E27FC236}">
                <a16:creationId xmlns:a16="http://schemas.microsoft.com/office/drawing/2014/main" id="{9DCA3E85-78DC-449C-996D-0C5C145FBE8C}"/>
              </a:ext>
            </a:extLst>
          </p:cNvPr>
          <p:cNvSpPr/>
          <p:nvPr/>
        </p:nvSpPr>
        <p:spPr>
          <a:xfrm>
            <a:off x="1837202" y="2803392"/>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星形: 五角 10">
            <a:extLst>
              <a:ext uri="{FF2B5EF4-FFF2-40B4-BE49-F238E27FC236}">
                <a16:creationId xmlns:a16="http://schemas.microsoft.com/office/drawing/2014/main" id="{8C2CB161-9EB7-472F-AE02-893D69070919}"/>
              </a:ext>
            </a:extLst>
          </p:cNvPr>
          <p:cNvSpPr/>
          <p:nvPr/>
        </p:nvSpPr>
        <p:spPr>
          <a:xfrm>
            <a:off x="3093208" y="2322158"/>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星形: 五角 11">
            <a:extLst>
              <a:ext uri="{FF2B5EF4-FFF2-40B4-BE49-F238E27FC236}">
                <a16:creationId xmlns:a16="http://schemas.microsoft.com/office/drawing/2014/main" id="{9C88E24A-5939-4BED-A0F7-A996C68D023D}"/>
              </a:ext>
            </a:extLst>
          </p:cNvPr>
          <p:cNvSpPr/>
          <p:nvPr/>
        </p:nvSpPr>
        <p:spPr>
          <a:xfrm>
            <a:off x="1043114" y="2590477"/>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星形: 五角 12">
            <a:extLst>
              <a:ext uri="{FF2B5EF4-FFF2-40B4-BE49-F238E27FC236}">
                <a16:creationId xmlns:a16="http://schemas.microsoft.com/office/drawing/2014/main" id="{8472F8AC-348E-45D9-AFF6-E79E7EE75ABF}"/>
              </a:ext>
            </a:extLst>
          </p:cNvPr>
          <p:cNvSpPr/>
          <p:nvPr/>
        </p:nvSpPr>
        <p:spPr>
          <a:xfrm>
            <a:off x="2762259" y="2658513"/>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星形: 五角 13">
            <a:extLst>
              <a:ext uri="{FF2B5EF4-FFF2-40B4-BE49-F238E27FC236}">
                <a16:creationId xmlns:a16="http://schemas.microsoft.com/office/drawing/2014/main" id="{587DEF9A-542A-45D6-94FA-C7DC0438232A}"/>
              </a:ext>
            </a:extLst>
          </p:cNvPr>
          <p:cNvSpPr/>
          <p:nvPr/>
        </p:nvSpPr>
        <p:spPr>
          <a:xfrm>
            <a:off x="2443434" y="3073900"/>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星形: 五角 14">
            <a:extLst>
              <a:ext uri="{FF2B5EF4-FFF2-40B4-BE49-F238E27FC236}">
                <a16:creationId xmlns:a16="http://schemas.microsoft.com/office/drawing/2014/main" id="{408AC123-021C-49AD-964A-85030DA9E96A}"/>
              </a:ext>
            </a:extLst>
          </p:cNvPr>
          <p:cNvSpPr/>
          <p:nvPr/>
        </p:nvSpPr>
        <p:spPr>
          <a:xfrm>
            <a:off x="2216947" y="2417114"/>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星形: 五角 15">
            <a:extLst>
              <a:ext uri="{FF2B5EF4-FFF2-40B4-BE49-F238E27FC236}">
                <a16:creationId xmlns:a16="http://schemas.microsoft.com/office/drawing/2014/main" id="{5BC4AD0E-30B1-41A0-AE10-FF28680E0D3B}"/>
              </a:ext>
            </a:extLst>
          </p:cNvPr>
          <p:cNvSpPr/>
          <p:nvPr/>
        </p:nvSpPr>
        <p:spPr>
          <a:xfrm>
            <a:off x="1381143" y="3001262"/>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5415B391-324C-45EA-9FB9-FE03229A901F}"/>
              </a:ext>
            </a:extLst>
          </p:cNvPr>
          <p:cNvSpPr/>
          <p:nvPr/>
        </p:nvSpPr>
        <p:spPr>
          <a:xfrm>
            <a:off x="6086574" y="2142708"/>
            <a:ext cx="2232478" cy="10449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Discriminator</a:t>
            </a:r>
            <a:endParaRPr kumimoji="0" lang="zh-TW" altLang="en-US" sz="2800" b="0" i="0" u="none" strike="noStrike" kern="0" cap="none" spc="0" normalizeH="0" baseline="-2500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18" name="星形: 五角 17">
            <a:extLst>
              <a:ext uri="{FF2B5EF4-FFF2-40B4-BE49-F238E27FC236}">
                <a16:creationId xmlns:a16="http://schemas.microsoft.com/office/drawing/2014/main" id="{11289875-9B01-494C-8401-C2C6FD2D4C69}"/>
              </a:ext>
            </a:extLst>
          </p:cNvPr>
          <p:cNvSpPr/>
          <p:nvPr/>
        </p:nvSpPr>
        <p:spPr>
          <a:xfrm>
            <a:off x="1036132" y="1533080"/>
            <a:ext cx="31067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星形: 五角 18">
            <a:extLst>
              <a:ext uri="{FF2B5EF4-FFF2-40B4-BE49-F238E27FC236}">
                <a16:creationId xmlns:a16="http://schemas.microsoft.com/office/drawing/2014/main" id="{EF054B5F-B5D3-4FD9-8C4A-78F3DEBAB581}"/>
              </a:ext>
            </a:extLst>
          </p:cNvPr>
          <p:cNvSpPr/>
          <p:nvPr/>
        </p:nvSpPr>
        <p:spPr>
          <a:xfrm>
            <a:off x="5053422" y="1514559"/>
            <a:ext cx="31067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0" name="文字方塊 23">
                <a:extLst>
                  <a:ext uri="{FF2B5EF4-FFF2-40B4-BE49-F238E27FC236}">
                    <a16:creationId xmlns:a16="http://schemas.microsoft.com/office/drawing/2014/main" id="{4EBBE06E-3A9A-4CD6-9BA7-2E6453DDC737}"/>
                  </a:ext>
                </a:extLst>
              </p:cNvPr>
              <p:cNvSpPr txBox="1"/>
              <p:nvPr/>
            </p:nvSpPr>
            <p:spPr>
              <a:xfrm>
                <a:off x="1346802" y="1482362"/>
                <a:ext cx="3933117" cy="461665"/>
              </a:xfrm>
              <a:prstGeom prst="rect">
                <a:avLst/>
              </a:prstGeom>
              <a:noFill/>
            </p:spPr>
            <p:txBody>
              <a:bodyPr wrap="square" rtlCol="0">
                <a:spAutoFit/>
              </a:bodyPr>
              <a:lstStyle/>
              <a:p>
                <a:pPr defTabSz="457200">
                  <a:defRPr/>
                </a:pPr>
                <a:r>
                  <a:rPr lang="en-US" altLang="zh-TW" sz="2400" dirty="0">
                    <a:solidFill>
                      <a:srgbClr val="0000FF"/>
                    </a:solidFill>
                    <a:latin typeface="Calibri" panose="020F0502020204030204"/>
                    <a:ea typeface="新細明體" panose="02020500000000000000" pitchFamily="18" charset="-120"/>
                  </a:rPr>
                  <a:t>: data sampled from </a:t>
                </a:r>
                <a14:m>
                  <m:oMath xmlns:m="http://schemas.openxmlformats.org/officeDocument/2006/math">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𝑃</m:t>
                        </m:r>
                      </m:e>
                      <m:sub>
                        <m:r>
                          <a:rPr lang="en-US" altLang="zh-TW" sz="2400" i="1">
                            <a:solidFill>
                              <a:srgbClr val="0000FF"/>
                            </a:solidFill>
                            <a:latin typeface="Cambria Math" panose="02040503050406030204" pitchFamily="18" charset="0"/>
                          </a:rPr>
                          <m:t>𝑑𝑎𝑡𝑎</m:t>
                        </m:r>
                      </m:sub>
                    </m:sSub>
                  </m:oMath>
                </a14:m>
                <a:r>
                  <a:rPr lang="en-US" altLang="zh-TW" sz="2400" dirty="0">
                    <a:solidFill>
                      <a:srgbClr val="0000FF"/>
                    </a:solidFill>
                    <a:latin typeface="Calibri" panose="020F0502020204030204"/>
                    <a:ea typeface="新細明體" panose="02020500000000000000" pitchFamily="18" charset="-120"/>
                  </a:rPr>
                  <a:t> </a:t>
                </a:r>
                <a:endParaRPr lang="zh-TW" altLang="en-US" sz="2400" dirty="0">
                  <a:solidFill>
                    <a:srgbClr val="0000FF"/>
                  </a:solidFill>
                  <a:latin typeface="Calibri" panose="020F0502020204030204"/>
                  <a:ea typeface="新細明體" panose="02020500000000000000" pitchFamily="18" charset="-120"/>
                </a:endParaRPr>
              </a:p>
            </p:txBody>
          </p:sp>
        </mc:Choice>
        <mc:Fallback xmlns="">
          <p:sp>
            <p:nvSpPr>
              <p:cNvPr id="20" name="文字方塊 23">
                <a:extLst>
                  <a:ext uri="{FF2B5EF4-FFF2-40B4-BE49-F238E27FC236}">
                    <a16:creationId xmlns:a16="http://schemas.microsoft.com/office/drawing/2014/main" id="{4EBBE06E-3A9A-4CD6-9BA7-2E6453DDC737}"/>
                  </a:ext>
                </a:extLst>
              </p:cNvPr>
              <p:cNvSpPr txBox="1">
                <a:spLocks noRot="1" noChangeAspect="1" noMove="1" noResize="1" noEditPoints="1" noAdjustHandles="1" noChangeArrowheads="1" noChangeShapeType="1" noTextEdit="1"/>
              </p:cNvSpPr>
              <p:nvPr/>
            </p:nvSpPr>
            <p:spPr>
              <a:xfrm>
                <a:off x="1346802" y="1482362"/>
                <a:ext cx="3933117" cy="461665"/>
              </a:xfrm>
              <a:prstGeom prst="rect">
                <a:avLst/>
              </a:prstGeom>
              <a:blipFill>
                <a:blip r:embed="rId4"/>
                <a:stretch>
                  <a:fillRect l="-2481"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24">
                <a:extLst>
                  <a:ext uri="{FF2B5EF4-FFF2-40B4-BE49-F238E27FC236}">
                    <a16:creationId xmlns:a16="http://schemas.microsoft.com/office/drawing/2014/main" id="{D54AD7D4-366E-4605-9E36-C1E9C40F7C24}"/>
                  </a:ext>
                </a:extLst>
              </p:cNvPr>
              <p:cNvSpPr txBox="1"/>
              <p:nvPr/>
            </p:nvSpPr>
            <p:spPr>
              <a:xfrm>
                <a:off x="5391781" y="1512352"/>
                <a:ext cx="3837024" cy="461665"/>
              </a:xfrm>
              <a:prstGeom prst="rect">
                <a:avLst/>
              </a:prstGeom>
              <a:noFill/>
            </p:spPr>
            <p:txBody>
              <a:bodyPr wrap="square" rtlCol="0">
                <a:spAutoFit/>
              </a:bodyPr>
              <a:lstStyle/>
              <a:p>
                <a:pPr defTabSz="457200">
                  <a:defRPr/>
                </a:pPr>
                <a:r>
                  <a:rPr lang="en-US" altLang="zh-TW" sz="2400" dirty="0">
                    <a:solidFill>
                      <a:srgbClr val="C00000"/>
                    </a:solidFill>
                    <a:latin typeface="Calibri" panose="020F0502020204030204"/>
                    <a:ea typeface="新細明體" panose="02020500000000000000" pitchFamily="18" charset="-120"/>
                  </a:rPr>
                  <a:t>: data sampled from </a:t>
                </a:r>
                <a14:m>
                  <m:oMath xmlns:m="http://schemas.openxmlformats.org/officeDocument/2006/math">
                    <m:sSub>
                      <m:sSubPr>
                        <m:ctrlPr>
                          <a:rPr lang="en-US" altLang="zh-TW" sz="2400" i="1">
                            <a:solidFill>
                              <a:srgbClr val="C00000"/>
                            </a:solidFill>
                            <a:latin typeface="Cambria Math" panose="02040503050406030204" pitchFamily="18" charset="0"/>
                          </a:rPr>
                        </m:ctrlPr>
                      </m:sSubPr>
                      <m:e>
                        <m:r>
                          <a:rPr lang="en-US" altLang="zh-TW" sz="2400" i="1">
                            <a:solidFill>
                              <a:srgbClr val="C00000"/>
                            </a:solidFill>
                            <a:latin typeface="Cambria Math" panose="02040503050406030204" pitchFamily="18" charset="0"/>
                          </a:rPr>
                          <m:t>𝑃</m:t>
                        </m:r>
                      </m:e>
                      <m:sub>
                        <m:r>
                          <a:rPr lang="en-US" altLang="zh-TW" sz="2400" i="1" smtClean="0">
                            <a:solidFill>
                              <a:srgbClr val="C00000"/>
                            </a:solidFill>
                            <a:latin typeface="Cambria Math" panose="02040503050406030204" pitchFamily="18" charset="0"/>
                          </a:rPr>
                          <m:t>𝐺</m:t>
                        </m:r>
                      </m:sub>
                    </m:sSub>
                  </m:oMath>
                </a14:m>
                <a:r>
                  <a:rPr lang="en-US" altLang="zh-TW" sz="2400" dirty="0">
                    <a:solidFill>
                      <a:srgbClr val="C00000"/>
                    </a:solidFill>
                    <a:latin typeface="Calibri" panose="020F0502020204030204"/>
                    <a:ea typeface="新細明體" panose="02020500000000000000" pitchFamily="18" charset="-120"/>
                  </a:rPr>
                  <a:t> </a:t>
                </a:r>
                <a:endParaRPr lang="zh-TW" altLang="en-US" sz="2400" dirty="0">
                  <a:solidFill>
                    <a:srgbClr val="C00000"/>
                  </a:solidFill>
                  <a:latin typeface="Calibri" panose="020F0502020204030204"/>
                  <a:ea typeface="新細明體" panose="02020500000000000000" pitchFamily="18" charset="-120"/>
                </a:endParaRPr>
              </a:p>
            </p:txBody>
          </p:sp>
        </mc:Choice>
        <mc:Fallback xmlns="">
          <p:sp>
            <p:nvSpPr>
              <p:cNvPr id="21" name="文字方塊 24">
                <a:extLst>
                  <a:ext uri="{FF2B5EF4-FFF2-40B4-BE49-F238E27FC236}">
                    <a16:creationId xmlns:a16="http://schemas.microsoft.com/office/drawing/2014/main" id="{D54AD7D4-366E-4605-9E36-C1E9C40F7C24}"/>
                  </a:ext>
                </a:extLst>
              </p:cNvPr>
              <p:cNvSpPr txBox="1">
                <a:spLocks noRot="1" noChangeAspect="1" noMove="1" noResize="1" noEditPoints="1" noAdjustHandles="1" noChangeArrowheads="1" noChangeShapeType="1" noTextEdit="1"/>
              </p:cNvSpPr>
              <p:nvPr/>
            </p:nvSpPr>
            <p:spPr>
              <a:xfrm>
                <a:off x="5391781" y="1512352"/>
                <a:ext cx="3837024" cy="461665"/>
              </a:xfrm>
              <a:prstGeom prst="rect">
                <a:avLst/>
              </a:prstGeom>
              <a:blipFill>
                <a:blip r:embed="rId5"/>
                <a:stretch>
                  <a:fillRect l="-2381" t="-10526" b="-28947"/>
                </a:stretch>
              </a:blipFill>
            </p:spPr>
            <p:txBody>
              <a:bodyPr/>
              <a:lstStyle/>
              <a:p>
                <a:r>
                  <a:rPr lang="zh-CN" altLang="en-US">
                    <a:noFill/>
                  </a:rPr>
                  <a:t> </a:t>
                </a:r>
              </a:p>
            </p:txBody>
          </p:sp>
        </mc:Fallback>
      </mc:AlternateContent>
      <p:cxnSp>
        <p:nvCxnSpPr>
          <p:cNvPr id="22" name="直線單箭頭接點 38">
            <a:extLst>
              <a:ext uri="{FF2B5EF4-FFF2-40B4-BE49-F238E27FC236}">
                <a16:creationId xmlns:a16="http://schemas.microsoft.com/office/drawing/2014/main" id="{1F753B44-523C-4D5D-99C8-5D45ED0B8E73}"/>
              </a:ext>
            </a:extLst>
          </p:cNvPr>
          <p:cNvCxnSpPr>
            <a:cxnSpLocks/>
          </p:cNvCxnSpPr>
          <p:nvPr/>
        </p:nvCxnSpPr>
        <p:spPr>
          <a:xfrm>
            <a:off x="3571520" y="2664634"/>
            <a:ext cx="2457507" cy="0"/>
          </a:xfrm>
          <a:prstGeom prst="straightConnector1">
            <a:avLst/>
          </a:prstGeom>
          <a:noFill/>
          <a:ln w="57150" cap="flat" cmpd="sng" algn="ctr">
            <a:solidFill>
              <a:sysClr val="windowText" lastClr="000000"/>
            </a:solidFill>
            <a:prstDash val="solid"/>
            <a:miter lim="800000"/>
            <a:tailEnd type="triangle"/>
          </a:ln>
          <a:effectLst/>
        </p:spPr>
      </p:cxnSp>
      <p:sp>
        <p:nvSpPr>
          <p:cNvPr id="23" name="文字方塊 49">
            <a:extLst>
              <a:ext uri="{FF2B5EF4-FFF2-40B4-BE49-F238E27FC236}">
                <a16:creationId xmlns:a16="http://schemas.microsoft.com/office/drawing/2014/main" id="{A213D7B4-FD3E-4935-9A1F-1467CB70284B}"/>
              </a:ext>
            </a:extLst>
          </p:cNvPr>
          <p:cNvSpPr txBox="1"/>
          <p:nvPr/>
        </p:nvSpPr>
        <p:spPr>
          <a:xfrm>
            <a:off x="4158914" y="2688484"/>
            <a:ext cx="1093088"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train</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42">
                <a:extLst>
                  <a:ext uri="{FF2B5EF4-FFF2-40B4-BE49-F238E27FC236}">
                    <a16:creationId xmlns:a16="http://schemas.microsoft.com/office/drawing/2014/main" id="{AC5C743E-8DF9-4668-9215-D7361835DF36}"/>
                  </a:ext>
                </a:extLst>
              </p:cNvPr>
              <p:cNvSpPr txBox="1"/>
              <p:nvPr/>
            </p:nvSpPr>
            <p:spPr>
              <a:xfrm>
                <a:off x="1345659" y="5433788"/>
                <a:ext cx="7288213" cy="430374"/>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𝑉</m:t>
                      </m:r>
                      <m:d>
                        <m:dPr>
                          <m:ctrlPr>
                            <a:rPr lang="en-US" altLang="zh-TW" sz="2400" i="1" smtClean="0">
                              <a:solidFill>
                                <a:srgbClr val="0000FF"/>
                              </a:solidFill>
                              <a:latin typeface="Cambria Math" panose="02040503050406030204" pitchFamily="18" charset="0"/>
                            </a:rPr>
                          </m:ctrlPr>
                        </m:dPr>
                        <m:e>
                          <m:r>
                            <a:rPr lang="en-US" altLang="zh-TW" sz="2400" i="1" smtClean="0">
                              <a:solidFill>
                                <a:srgbClr val="0000FF"/>
                              </a:solidFill>
                              <a:latin typeface="Cambria Math" panose="02040503050406030204" pitchFamily="18" charset="0"/>
                            </a:rPr>
                            <m:t>𝐺</m:t>
                          </m:r>
                          <m:r>
                            <a:rPr lang="en-US" altLang="zh-TW" sz="2400" i="1" smtClean="0">
                              <a:solidFill>
                                <a:srgbClr val="0000FF"/>
                              </a:solidFill>
                              <a:latin typeface="Cambria Math" panose="02040503050406030204" pitchFamily="18" charset="0"/>
                            </a:rPr>
                            <m:t>,</m:t>
                          </m:r>
                          <m:r>
                            <a:rPr lang="en-US" altLang="zh-TW" sz="2400" i="1" smtClean="0">
                              <a:solidFill>
                                <a:srgbClr val="0000FF"/>
                              </a:solidFill>
                              <a:latin typeface="Cambria Math" panose="02040503050406030204" pitchFamily="18" charset="0"/>
                            </a:rPr>
                            <m:t>𝐷</m:t>
                          </m:r>
                        </m:e>
                      </m:d>
                      <m:r>
                        <a:rPr lang="en-US" altLang="zh-TW" sz="2400" i="1" smtClean="0">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𝐸</m:t>
                          </m:r>
                        </m:e>
                        <m:sub>
                          <m:r>
                            <a:rPr lang="en-US" altLang="zh-TW" sz="2400" i="1" smtClean="0">
                              <a:solidFill>
                                <a:srgbClr val="0000FF"/>
                              </a:solidFill>
                              <a:latin typeface="Cambria Math" panose="02040503050406030204" pitchFamily="18" charset="0"/>
                            </a:rPr>
                            <m:t>𝑦</m:t>
                          </m:r>
                          <m:r>
                            <a:rPr lang="en-US" altLang="zh-TW" sz="2400" i="1">
                              <a:solidFill>
                                <a:srgbClr val="0000FF"/>
                              </a:solidFill>
                              <a:latin typeface="Cambria Math" panose="02040503050406030204" pitchFamily="18" charset="0"/>
                              <a:ea typeface="Cambria Math" panose="020405030504060302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rPr>
                              </m:ctrlPr>
                            </m:sSubPr>
                            <m:e>
                              <m:r>
                                <a:rPr lang="en-US" altLang="zh-TW" sz="2400" i="1">
                                  <a:solidFill>
                                    <a:srgbClr val="0000FF"/>
                                  </a:solidFill>
                                  <a:latin typeface="Cambria Math" panose="02040503050406030204" pitchFamily="18" charset="0"/>
                                  <a:ea typeface="Cambria Math" panose="02040503050406030204" pitchFamily="18" charset="0"/>
                                </a:rPr>
                                <m:t>𝑃</m:t>
                              </m:r>
                            </m:e>
                            <m:sub>
                              <m:r>
                                <a:rPr lang="en-US" altLang="zh-TW" sz="2400" i="1">
                                  <a:solidFill>
                                    <a:srgbClr val="0000FF"/>
                                  </a:solidFill>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solidFill>
                                <a:srgbClr val="0000FF"/>
                              </a:solidFill>
                              <a:latin typeface="Cambria Math" panose="02040503050406030204" pitchFamily="18" charset="0"/>
                            </a:rPr>
                          </m:ctrlPr>
                        </m:dPr>
                        <m:e>
                          <m:r>
                            <a:rPr lang="en-US" altLang="zh-TW" sz="2400" i="1">
                              <a:solidFill>
                                <a:srgbClr val="0000FF"/>
                              </a:solidFill>
                              <a:latin typeface="Cambria Math" panose="02040503050406030204" pitchFamily="18" charset="0"/>
                            </a:rPr>
                            <m:t>𝑙𝑜𝑔𝐷</m:t>
                          </m:r>
                          <m:d>
                            <m:dPr>
                              <m:ctrlPr>
                                <a:rPr lang="en-US" altLang="zh-TW" sz="2400" i="1">
                                  <a:solidFill>
                                    <a:srgbClr val="0000FF"/>
                                  </a:solidFill>
                                  <a:latin typeface="Cambria Math" panose="02040503050406030204" pitchFamily="18" charset="0"/>
                                </a:rPr>
                              </m:ctrlPr>
                            </m:dPr>
                            <m:e>
                              <m:r>
                                <a:rPr lang="en-US" altLang="zh-TW" sz="2400" i="1" smtClean="0">
                                  <a:solidFill>
                                    <a:srgbClr val="0000FF"/>
                                  </a:solidFill>
                                  <a:latin typeface="Cambria Math" panose="02040503050406030204" pitchFamily="18" charset="0"/>
                                </a:rPr>
                                <m:t>𝑦</m:t>
                              </m:r>
                            </m:e>
                          </m:d>
                        </m:e>
                      </m:d>
                      <m:r>
                        <a:rPr lang="en-US" altLang="zh-TW" sz="2400" i="1">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𝐸</m:t>
                          </m:r>
                        </m:e>
                        <m:sub>
                          <m:r>
                            <a:rPr lang="en-US" altLang="zh-TW" sz="2400" i="1" smtClean="0">
                              <a:solidFill>
                                <a:srgbClr val="0000FF"/>
                              </a:solidFill>
                              <a:latin typeface="Cambria Math" panose="02040503050406030204" pitchFamily="18" charset="0"/>
                            </a:rPr>
                            <m:t>𝑦</m:t>
                          </m:r>
                          <m:r>
                            <a:rPr lang="en-US" altLang="zh-TW" sz="2400" i="1">
                              <a:solidFill>
                                <a:srgbClr val="0000FF"/>
                              </a:solidFill>
                              <a:latin typeface="Cambria Math" panose="02040503050406030204" pitchFamily="18" charset="0"/>
                              <a:ea typeface="Cambria Math" panose="02040503050406030204" pitchFamily="18" charset="0"/>
                            </a:rPr>
                            <m:t>∼</m:t>
                          </m:r>
                          <m:sSub>
                            <m:sSubPr>
                              <m:ctrlPr>
                                <a:rPr lang="en-US" altLang="zh-TW" sz="2400" i="1">
                                  <a:solidFill>
                                    <a:srgbClr val="0000FF"/>
                                  </a:solidFill>
                                  <a:latin typeface="Cambria Math" panose="02040503050406030204" pitchFamily="18" charset="0"/>
                                  <a:ea typeface="Cambria Math" panose="02040503050406030204" pitchFamily="18" charset="0"/>
                                </a:rPr>
                              </m:ctrlPr>
                            </m:sSubPr>
                            <m:e>
                              <m:r>
                                <a:rPr lang="en-US" altLang="zh-TW" sz="2400" i="1">
                                  <a:solidFill>
                                    <a:srgbClr val="0000FF"/>
                                  </a:solidFill>
                                  <a:latin typeface="Cambria Math" panose="02040503050406030204" pitchFamily="18" charset="0"/>
                                  <a:ea typeface="Cambria Math" panose="02040503050406030204" pitchFamily="18" charset="0"/>
                                </a:rPr>
                                <m:t>𝑃</m:t>
                              </m:r>
                            </m:e>
                            <m:sub>
                              <m:r>
                                <a:rPr lang="en-US" altLang="zh-TW" sz="2400" i="1">
                                  <a:solidFill>
                                    <a:srgbClr val="0000FF"/>
                                  </a:solidFill>
                                  <a:latin typeface="Cambria Math" panose="02040503050406030204" pitchFamily="18" charset="0"/>
                                  <a:ea typeface="Cambria Math" panose="02040503050406030204" pitchFamily="18" charset="0"/>
                                </a:rPr>
                                <m:t>𝐺</m:t>
                              </m:r>
                            </m:sub>
                          </m:sSub>
                        </m:sub>
                      </m:sSub>
                      <m:d>
                        <m:dPr>
                          <m:begChr m:val="["/>
                          <m:endChr m:val="]"/>
                          <m:ctrlPr>
                            <a:rPr lang="en-US" altLang="zh-TW" sz="2400" i="1">
                              <a:solidFill>
                                <a:srgbClr val="0000FF"/>
                              </a:solidFill>
                              <a:latin typeface="Cambria Math" panose="02040503050406030204" pitchFamily="18" charset="0"/>
                            </a:rPr>
                          </m:ctrlPr>
                        </m:dPr>
                        <m:e>
                          <m:r>
                            <a:rPr lang="en-US" altLang="zh-TW" sz="2400" i="1">
                              <a:solidFill>
                                <a:srgbClr val="0000FF"/>
                              </a:solidFill>
                              <a:latin typeface="Cambria Math" panose="02040503050406030204" pitchFamily="18" charset="0"/>
                            </a:rPr>
                            <m:t>𝑙𝑜𝑔</m:t>
                          </m:r>
                          <m:d>
                            <m:dPr>
                              <m:ctrlPr>
                                <a:rPr lang="en-US" altLang="zh-TW" sz="2400" i="1">
                                  <a:solidFill>
                                    <a:srgbClr val="0000FF"/>
                                  </a:solidFill>
                                  <a:latin typeface="Cambria Math" panose="02040503050406030204" pitchFamily="18" charset="0"/>
                                </a:rPr>
                              </m:ctrlPr>
                            </m:dPr>
                            <m:e>
                              <m:r>
                                <a:rPr lang="en-US" altLang="zh-TW" sz="2400" i="1">
                                  <a:solidFill>
                                    <a:srgbClr val="0000FF"/>
                                  </a:solidFill>
                                  <a:latin typeface="Cambria Math" panose="02040503050406030204" pitchFamily="18" charset="0"/>
                                </a:rPr>
                                <m:t>1−</m:t>
                              </m:r>
                              <m:r>
                                <a:rPr lang="en-US" altLang="zh-TW" sz="2400" i="1">
                                  <a:solidFill>
                                    <a:srgbClr val="0000FF"/>
                                  </a:solidFill>
                                  <a:latin typeface="Cambria Math" panose="02040503050406030204" pitchFamily="18" charset="0"/>
                                </a:rPr>
                                <m:t>𝐷</m:t>
                              </m:r>
                              <m:d>
                                <m:dPr>
                                  <m:ctrlPr>
                                    <a:rPr lang="en-US" altLang="zh-TW" sz="2400" i="1">
                                      <a:solidFill>
                                        <a:srgbClr val="0000FF"/>
                                      </a:solidFill>
                                      <a:latin typeface="Cambria Math" panose="02040503050406030204" pitchFamily="18" charset="0"/>
                                    </a:rPr>
                                  </m:ctrlPr>
                                </m:dPr>
                                <m:e>
                                  <m:r>
                                    <a:rPr lang="en-US" altLang="zh-TW" sz="2400" i="1" smtClean="0">
                                      <a:solidFill>
                                        <a:srgbClr val="0000FF"/>
                                      </a:solidFill>
                                      <a:latin typeface="Cambria Math" panose="02040503050406030204" pitchFamily="18" charset="0"/>
                                    </a:rPr>
                                    <m:t>𝑦</m:t>
                                  </m:r>
                                </m:e>
                              </m:d>
                            </m:e>
                          </m:d>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4" name="文字方塊 42">
                <a:extLst>
                  <a:ext uri="{FF2B5EF4-FFF2-40B4-BE49-F238E27FC236}">
                    <a16:creationId xmlns:a16="http://schemas.microsoft.com/office/drawing/2014/main" id="{AC5C743E-8DF9-4668-9215-D7361835DF36}"/>
                  </a:ext>
                </a:extLst>
              </p:cNvPr>
              <p:cNvSpPr txBox="1">
                <a:spLocks noRot="1" noChangeAspect="1" noMove="1" noResize="1" noEditPoints="1" noAdjustHandles="1" noChangeArrowheads="1" noChangeShapeType="1" noTextEdit="1"/>
              </p:cNvSpPr>
              <p:nvPr/>
            </p:nvSpPr>
            <p:spPr>
              <a:xfrm>
                <a:off x="1345659" y="5433788"/>
                <a:ext cx="7288213" cy="430374"/>
              </a:xfrm>
              <a:prstGeom prst="rect">
                <a:avLst/>
              </a:prstGeom>
              <a:blipFill>
                <a:blip r:embed="rId6"/>
                <a:stretch>
                  <a:fillRect/>
                </a:stretch>
              </a:blipFill>
            </p:spPr>
            <p:txBody>
              <a:bodyPr/>
              <a:lstStyle/>
              <a:p>
                <a:r>
                  <a:rPr lang="zh-CN" altLang="en-US">
                    <a:noFill/>
                  </a:rPr>
                  <a:t> </a:t>
                </a:r>
              </a:p>
            </p:txBody>
          </p:sp>
        </mc:Fallback>
      </mc:AlternateContent>
      <p:sp>
        <p:nvSpPr>
          <p:cNvPr id="25" name="文字方塊 43">
            <a:extLst>
              <a:ext uri="{FF2B5EF4-FFF2-40B4-BE49-F238E27FC236}">
                <a16:creationId xmlns:a16="http://schemas.microsoft.com/office/drawing/2014/main" id="{92E267E0-30BC-4581-8408-FF08393773F4}"/>
              </a:ext>
            </a:extLst>
          </p:cNvPr>
          <p:cNvSpPr txBox="1"/>
          <p:nvPr/>
        </p:nvSpPr>
        <p:spPr>
          <a:xfrm>
            <a:off x="451820" y="4936076"/>
            <a:ext cx="4687485" cy="461665"/>
          </a:xfrm>
          <a:prstGeom prst="rect">
            <a:avLst/>
          </a:prstGeom>
          <a:noFill/>
        </p:spPr>
        <p:txBody>
          <a:bodyPr wrap="square" rtlCol="0">
            <a:spAutoFit/>
          </a:bodyPr>
          <a:lstStyle/>
          <a:p>
            <a:pPr defTabSz="457200">
              <a:defRPr/>
            </a:pPr>
            <a:r>
              <a:rPr lang="en-US" altLang="zh-TW" sz="2400" b="1" dirty="0">
                <a:solidFill>
                  <a:prstClr val="black"/>
                </a:solidFill>
                <a:latin typeface="Calibri" panose="020F0502020204030204"/>
                <a:ea typeface="新細明體" panose="02020500000000000000" pitchFamily="18" charset="-120"/>
              </a:rPr>
              <a:t>Objective Function</a:t>
            </a:r>
            <a:r>
              <a:rPr lang="en-US" altLang="zh-TW" sz="2400" dirty="0">
                <a:solidFill>
                  <a:prstClr val="black"/>
                </a:solidFill>
                <a:latin typeface="Calibri" panose="020F0502020204030204"/>
                <a:ea typeface="新細明體" panose="02020500000000000000" pitchFamily="18" charset="-120"/>
              </a:rPr>
              <a:t> for D</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D817DEB-6D2D-4F53-9457-214FCC323228}"/>
                  </a:ext>
                </a:extLst>
              </p:cNvPr>
              <p:cNvSpPr/>
              <p:nvPr/>
            </p:nvSpPr>
            <p:spPr>
              <a:xfrm>
                <a:off x="1604657" y="4324884"/>
                <a:ext cx="3167919" cy="573555"/>
              </a:xfrm>
              <a:prstGeom prst="rect">
                <a:avLst/>
              </a:prstGeom>
            </p:spPr>
            <p:txBody>
              <a:bodyPr wrap="none">
                <a:spAutoFit/>
              </a:bodyPr>
              <a:lstStyle/>
              <a:p>
                <a:pPr defTabSz="457200">
                  <a:defRPr/>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en-US" altLang="zh-TW" sz="2400" i="1" smtClean="0">
                              <a:solidFill>
                                <a:prstClr val="black"/>
                              </a:solidFill>
                              <a:latin typeface="Cambria Math" panose="02040503050406030204" pitchFamily="18" charset="0"/>
                            </a:rPr>
                            <m:t>𝐷</m:t>
                          </m:r>
                        </m:e>
                        <m:sup>
                          <m:r>
                            <a:rPr lang="en-US" altLang="zh-TW" sz="2400" i="1" smtClean="0">
                              <a:solidFill>
                                <a:prstClr val="black"/>
                              </a:solidFill>
                              <a:latin typeface="Cambria Math" panose="02040503050406030204" pitchFamily="18" charset="0"/>
                            </a:rPr>
                            <m:t>∗</m:t>
                          </m:r>
                        </m:sup>
                      </m:sSup>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𝑎𝑟𝑔</m:t>
                      </m:r>
                      <m:func>
                        <m:funcPr>
                          <m:ctrlPr>
                            <a:rPr lang="en-US" altLang="zh-TW" sz="2400" i="1" smtClean="0">
                              <a:solidFill>
                                <a:prstClr val="black"/>
                              </a:solidFill>
                              <a:latin typeface="Cambria Math" panose="02040503050406030204" pitchFamily="18" charset="0"/>
                            </a:rPr>
                          </m:ctrlPr>
                        </m:funcPr>
                        <m:fName>
                          <m:limLow>
                            <m:limLowPr>
                              <m:ctrlPr>
                                <a:rPr lang="en-US" altLang="zh-TW" sz="2400" i="1" smtClean="0">
                                  <a:solidFill>
                                    <a:prstClr val="black"/>
                                  </a:solidFill>
                                  <a:latin typeface="Cambria Math" panose="02040503050406030204" pitchFamily="18" charset="0"/>
                                </a:rPr>
                              </m:ctrlPr>
                            </m:limLowPr>
                            <m:e>
                              <m:r>
                                <m:rPr>
                                  <m:sty m:val="p"/>
                                </m:rPr>
                                <a:rPr lang="en-US" altLang="zh-TW" sz="2400" smtClean="0">
                                  <a:solidFill>
                                    <a:prstClr val="black"/>
                                  </a:solidFill>
                                  <a:latin typeface="Cambria Math" panose="02040503050406030204" pitchFamily="18" charset="0"/>
                                </a:rPr>
                                <m:t>max</m:t>
                              </m:r>
                            </m:e>
                            <m:lim>
                              <m:r>
                                <a:rPr lang="en-US" altLang="zh-TW" sz="2400" i="1" smtClean="0">
                                  <a:solidFill>
                                    <a:prstClr val="black"/>
                                  </a:solidFill>
                                  <a:latin typeface="Cambria Math" panose="02040503050406030204" pitchFamily="18" charset="0"/>
                                </a:rPr>
                                <m:t>𝐷</m:t>
                              </m:r>
                            </m:lim>
                          </m:limLow>
                        </m:fName>
                        <m:e>
                          <m:r>
                            <a:rPr lang="en-US" altLang="zh-TW" sz="2400" i="1" smtClean="0">
                              <a:solidFill>
                                <a:prstClr val="black"/>
                              </a:solidFill>
                              <a:latin typeface="Cambria Math" panose="02040503050406030204" pitchFamily="18" charset="0"/>
                            </a:rPr>
                            <m:t>𝑉</m:t>
                          </m:r>
                          <m:d>
                            <m:dPr>
                              <m:ctrlPr>
                                <a:rPr lang="en-US" altLang="zh-TW" sz="2400" i="1">
                                  <a:solidFill>
                                    <a:prstClr val="black"/>
                                  </a:solidFill>
                                  <a:latin typeface="Cambria Math" panose="02040503050406030204" pitchFamily="18" charset="0"/>
                                </a:rPr>
                              </m:ctrlPr>
                            </m:dPr>
                            <m:e>
                              <m:r>
                                <a:rPr lang="en-US" altLang="zh-TW" sz="2400" i="1" smtClean="0">
                                  <a:solidFill>
                                    <a:prstClr val="black"/>
                                  </a:solidFill>
                                  <a:latin typeface="Cambria Math" panose="02040503050406030204" pitchFamily="18" charset="0"/>
                                </a:rPr>
                                <m:t>𝐷</m:t>
                              </m:r>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𝐺</m:t>
                              </m:r>
                            </m:e>
                          </m:d>
                        </m:e>
                      </m:func>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6" name="矩形 25">
                <a:extLst>
                  <a:ext uri="{FF2B5EF4-FFF2-40B4-BE49-F238E27FC236}">
                    <a16:creationId xmlns:a16="http://schemas.microsoft.com/office/drawing/2014/main" id="{4D817DEB-6D2D-4F53-9457-214FCC323228}"/>
                  </a:ext>
                </a:extLst>
              </p:cNvPr>
              <p:cNvSpPr>
                <a:spLocks noRot="1" noChangeAspect="1" noMove="1" noResize="1" noEditPoints="1" noAdjustHandles="1" noChangeArrowheads="1" noChangeShapeType="1" noTextEdit="1"/>
              </p:cNvSpPr>
              <p:nvPr/>
            </p:nvSpPr>
            <p:spPr>
              <a:xfrm>
                <a:off x="1604657" y="4324884"/>
                <a:ext cx="3167919" cy="573555"/>
              </a:xfrm>
              <a:prstGeom prst="rect">
                <a:avLst/>
              </a:prstGeom>
              <a:blipFill>
                <a:blip r:embed="rId7"/>
                <a:stretch>
                  <a:fillRect b="-3158"/>
                </a:stretch>
              </a:blipFill>
            </p:spPr>
            <p:txBody>
              <a:bodyPr/>
              <a:lstStyle/>
              <a:p>
                <a:r>
                  <a:rPr lang="zh-CN" altLang="en-US">
                    <a:noFill/>
                  </a:rPr>
                  <a:t> </a:t>
                </a:r>
              </a:p>
            </p:txBody>
          </p:sp>
        </mc:Fallback>
      </mc:AlternateContent>
      <p:sp>
        <p:nvSpPr>
          <p:cNvPr id="27" name="文字方塊 50">
            <a:extLst>
              <a:ext uri="{FF2B5EF4-FFF2-40B4-BE49-F238E27FC236}">
                <a16:creationId xmlns:a16="http://schemas.microsoft.com/office/drawing/2014/main" id="{133A443C-B39E-4E10-A03F-658DAFF746F9}"/>
              </a:ext>
            </a:extLst>
          </p:cNvPr>
          <p:cNvSpPr txBox="1"/>
          <p:nvPr/>
        </p:nvSpPr>
        <p:spPr>
          <a:xfrm>
            <a:off x="419853" y="4284838"/>
            <a:ext cx="3040546" cy="461665"/>
          </a:xfrm>
          <a:prstGeom prst="rect">
            <a:avLst/>
          </a:prstGeom>
          <a:noFill/>
        </p:spPr>
        <p:txBody>
          <a:bodyPr wrap="square" rtlCol="0">
            <a:spAutoFit/>
          </a:bodyPr>
          <a:lstStyle/>
          <a:p>
            <a:pPr defTabSz="457200">
              <a:defRPr/>
            </a:pPr>
            <a:r>
              <a:rPr lang="en-US" altLang="zh-TW" sz="2400" b="1" dirty="0">
                <a:solidFill>
                  <a:prstClr val="black"/>
                </a:solidFill>
                <a:latin typeface="Calibri" panose="020F0502020204030204"/>
                <a:ea typeface="新細明體" panose="02020500000000000000" pitchFamily="18" charset="-120"/>
              </a:rPr>
              <a:t>Training:</a:t>
            </a:r>
            <a:endParaRPr lang="zh-TW" altLang="en-US" sz="2400" b="1" dirty="0">
              <a:solidFill>
                <a:prstClr val="black"/>
              </a:solidFill>
              <a:latin typeface="Calibri" panose="020F0502020204030204"/>
              <a:ea typeface="新細明體" panose="02020500000000000000" pitchFamily="18" charset="-120"/>
            </a:endParaRPr>
          </a:p>
        </p:txBody>
      </p:sp>
      <p:sp>
        <p:nvSpPr>
          <p:cNvPr id="28" name="箭號: 向下 2">
            <a:extLst>
              <a:ext uri="{FF2B5EF4-FFF2-40B4-BE49-F238E27FC236}">
                <a16:creationId xmlns:a16="http://schemas.microsoft.com/office/drawing/2014/main" id="{6EB523F4-BF4E-49D8-B844-CEA338DC9B89}"/>
              </a:ext>
            </a:extLst>
          </p:cNvPr>
          <p:cNvSpPr/>
          <p:nvPr/>
        </p:nvSpPr>
        <p:spPr>
          <a:xfrm flipV="1">
            <a:off x="4534873" y="5935637"/>
            <a:ext cx="530799" cy="266184"/>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箭號: 向下 28">
            <a:extLst>
              <a:ext uri="{FF2B5EF4-FFF2-40B4-BE49-F238E27FC236}">
                <a16:creationId xmlns:a16="http://schemas.microsoft.com/office/drawing/2014/main" id="{E1EF4CCF-31FF-480C-AF8B-99A8F9D600B5}"/>
              </a:ext>
            </a:extLst>
          </p:cNvPr>
          <p:cNvSpPr/>
          <p:nvPr/>
        </p:nvSpPr>
        <p:spPr>
          <a:xfrm flipH="1">
            <a:off x="7583200" y="5960919"/>
            <a:ext cx="530799" cy="266184"/>
          </a:xfrm>
          <a:prstGeom prst="down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箭號: 向下 34">
            <a:extLst>
              <a:ext uri="{FF2B5EF4-FFF2-40B4-BE49-F238E27FC236}">
                <a16:creationId xmlns:a16="http://schemas.microsoft.com/office/drawing/2014/main" id="{241F36C8-05E3-40EB-B61C-F19D5CD7F74B}"/>
              </a:ext>
            </a:extLst>
          </p:cNvPr>
          <p:cNvSpPr/>
          <p:nvPr/>
        </p:nvSpPr>
        <p:spPr>
          <a:xfrm flipV="1">
            <a:off x="3413817" y="2099167"/>
            <a:ext cx="451731" cy="348947"/>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箭號: 向下 35">
            <a:extLst>
              <a:ext uri="{FF2B5EF4-FFF2-40B4-BE49-F238E27FC236}">
                <a16:creationId xmlns:a16="http://schemas.microsoft.com/office/drawing/2014/main" id="{2C389847-921A-42A5-8625-F7E3A04DB7C0}"/>
              </a:ext>
            </a:extLst>
          </p:cNvPr>
          <p:cNvSpPr/>
          <p:nvPr/>
        </p:nvSpPr>
        <p:spPr>
          <a:xfrm flipH="1">
            <a:off x="821570" y="3117854"/>
            <a:ext cx="530799" cy="266184"/>
          </a:xfrm>
          <a:prstGeom prst="downArrow">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矩形 34">
            <a:extLst>
              <a:ext uri="{FF2B5EF4-FFF2-40B4-BE49-F238E27FC236}">
                <a16:creationId xmlns:a16="http://schemas.microsoft.com/office/drawing/2014/main" id="{15564AA1-7E4C-497D-B987-D6A706317E75}"/>
              </a:ext>
            </a:extLst>
          </p:cNvPr>
          <p:cNvSpPr/>
          <p:nvPr/>
        </p:nvSpPr>
        <p:spPr>
          <a:xfrm>
            <a:off x="3080831" y="2287908"/>
            <a:ext cx="377761" cy="406354"/>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矩形 35">
            <a:extLst>
              <a:ext uri="{FF2B5EF4-FFF2-40B4-BE49-F238E27FC236}">
                <a16:creationId xmlns:a16="http://schemas.microsoft.com/office/drawing/2014/main" id="{483501DD-C885-4933-A8BC-9790554861E3}"/>
              </a:ext>
            </a:extLst>
          </p:cNvPr>
          <p:cNvSpPr/>
          <p:nvPr/>
        </p:nvSpPr>
        <p:spPr>
          <a:xfrm>
            <a:off x="1344324" y="2977684"/>
            <a:ext cx="377761" cy="406354"/>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文字方塊 47">
            <a:extLst>
              <a:ext uri="{FF2B5EF4-FFF2-40B4-BE49-F238E27FC236}">
                <a16:creationId xmlns:a16="http://schemas.microsoft.com/office/drawing/2014/main" id="{9E584588-1CC0-4A91-960A-EA5127BE54E3}"/>
              </a:ext>
            </a:extLst>
          </p:cNvPr>
          <p:cNvSpPr txBox="1"/>
          <p:nvPr/>
        </p:nvSpPr>
        <p:spPr>
          <a:xfrm>
            <a:off x="3114853" y="2667887"/>
            <a:ext cx="1093088" cy="461665"/>
          </a:xfrm>
          <a:prstGeom prst="rect">
            <a:avLst/>
          </a:prstGeom>
          <a:noFill/>
        </p:spPr>
        <p:txBody>
          <a:bodyPr wrap="square" rtlCol="0">
            <a:spAutoFit/>
          </a:bodyPr>
          <a:lstStyle/>
          <a:p>
            <a:pPr algn="ctr" defTabSz="457200"/>
            <a:r>
              <a:rPr lang="en-US" altLang="zh-TW" sz="2400" dirty="0">
                <a:solidFill>
                  <a:srgbClr val="0000FF"/>
                </a:solidFill>
                <a:latin typeface="Calibri" panose="020F0502020204030204"/>
                <a:ea typeface="新細明體" panose="02020500000000000000" pitchFamily="18" charset="-120"/>
              </a:rPr>
              <a:t>class 1</a:t>
            </a:r>
            <a:endParaRPr lang="zh-TW" altLang="en-US" sz="2400" dirty="0">
              <a:solidFill>
                <a:srgbClr val="0000FF"/>
              </a:solidFill>
              <a:latin typeface="Calibri" panose="020F0502020204030204"/>
              <a:ea typeface="新細明體" panose="02020500000000000000" pitchFamily="18" charset="-120"/>
            </a:endParaRPr>
          </a:p>
        </p:txBody>
      </p:sp>
      <p:sp>
        <p:nvSpPr>
          <p:cNvPr id="43" name="文字方塊 48">
            <a:extLst>
              <a:ext uri="{FF2B5EF4-FFF2-40B4-BE49-F238E27FC236}">
                <a16:creationId xmlns:a16="http://schemas.microsoft.com/office/drawing/2014/main" id="{70E7244D-F12B-425F-BAE0-BDD8CF81A464}"/>
              </a:ext>
            </a:extLst>
          </p:cNvPr>
          <p:cNvSpPr txBox="1"/>
          <p:nvPr/>
        </p:nvSpPr>
        <p:spPr>
          <a:xfrm>
            <a:off x="992590" y="3300213"/>
            <a:ext cx="1093088" cy="461665"/>
          </a:xfrm>
          <a:prstGeom prst="rect">
            <a:avLst/>
          </a:prstGeom>
          <a:noFill/>
        </p:spPr>
        <p:txBody>
          <a:bodyPr wrap="square" rtlCol="0">
            <a:spAutoFit/>
          </a:bodyPr>
          <a:lstStyle/>
          <a:p>
            <a:pPr algn="ctr" defTabSz="457200"/>
            <a:r>
              <a:rPr lang="en-US" altLang="zh-TW" sz="2400" dirty="0">
                <a:solidFill>
                  <a:srgbClr val="C00000"/>
                </a:solidFill>
                <a:latin typeface="Calibri" panose="020F0502020204030204"/>
                <a:ea typeface="新細明體" panose="02020500000000000000" pitchFamily="18" charset="-120"/>
              </a:rPr>
              <a:t>class 2</a:t>
            </a:r>
            <a:endParaRPr lang="zh-TW" altLang="en-US" sz="2400" dirty="0">
              <a:solidFill>
                <a:srgbClr val="C00000"/>
              </a:solidFill>
              <a:latin typeface="Calibri" panose="020F0502020204030204"/>
              <a:ea typeface="新細明體" panose="02020500000000000000" pitchFamily="18" charset="-120"/>
            </a:endParaRPr>
          </a:p>
        </p:txBody>
      </p:sp>
      <p:sp>
        <p:nvSpPr>
          <p:cNvPr id="44" name="文字方塊 51">
            <a:extLst>
              <a:ext uri="{FF2B5EF4-FFF2-40B4-BE49-F238E27FC236}">
                <a16:creationId xmlns:a16="http://schemas.microsoft.com/office/drawing/2014/main" id="{ECDC2F52-ABFC-4A70-86DE-E8C244B2F551}"/>
              </a:ext>
            </a:extLst>
          </p:cNvPr>
          <p:cNvSpPr txBox="1"/>
          <p:nvPr/>
        </p:nvSpPr>
        <p:spPr>
          <a:xfrm>
            <a:off x="5726333" y="3147831"/>
            <a:ext cx="3167920" cy="461665"/>
          </a:xfrm>
          <a:prstGeom prst="rect">
            <a:avLst/>
          </a:prstGeom>
          <a:noFill/>
        </p:spPr>
        <p:txBody>
          <a:bodyPr wrap="square" rtlCol="0">
            <a:spAutoFit/>
          </a:bodyPr>
          <a:lstStyle/>
          <a:p>
            <a:pPr defTabSz="457200"/>
            <a:r>
              <a:rPr lang="en-US" altLang="zh-TW" sz="2400" b="1" dirty="0">
                <a:solidFill>
                  <a:prstClr val="black"/>
                </a:solidFill>
                <a:latin typeface="Calibri" panose="020F0502020204030204"/>
                <a:ea typeface="新細明體" panose="02020500000000000000" pitchFamily="18" charset="-120"/>
              </a:rPr>
              <a:t>Train a binary classifier </a:t>
            </a:r>
            <a:endParaRPr lang="zh-TW" altLang="en-US" sz="2400" b="1" dirty="0">
              <a:solidFill>
                <a:prstClr val="black"/>
              </a:solidFill>
              <a:latin typeface="Calibri" panose="020F0502020204030204"/>
              <a:ea typeface="新細明體" panose="02020500000000000000" pitchFamily="18" charset="-120"/>
            </a:endParaRPr>
          </a:p>
        </p:txBody>
      </p:sp>
      <p:sp>
        <p:nvSpPr>
          <p:cNvPr id="46" name="矩形 45">
            <a:extLst>
              <a:ext uri="{FF2B5EF4-FFF2-40B4-BE49-F238E27FC236}">
                <a16:creationId xmlns:a16="http://schemas.microsoft.com/office/drawing/2014/main" id="{EDBFB4C8-2D06-43A4-91E7-CB23726183B4}"/>
              </a:ext>
            </a:extLst>
          </p:cNvPr>
          <p:cNvSpPr/>
          <p:nvPr/>
        </p:nvSpPr>
        <p:spPr>
          <a:xfrm>
            <a:off x="2968873" y="4367143"/>
            <a:ext cx="1630963" cy="489626"/>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文字方塊 33">
            <a:extLst>
              <a:ext uri="{FF2B5EF4-FFF2-40B4-BE49-F238E27FC236}">
                <a16:creationId xmlns:a16="http://schemas.microsoft.com/office/drawing/2014/main" id="{8F068922-4F2C-4347-B9D7-7FDEDB2DACFB}"/>
              </a:ext>
            </a:extLst>
          </p:cNvPr>
          <p:cNvSpPr txBox="1"/>
          <p:nvPr/>
        </p:nvSpPr>
        <p:spPr>
          <a:xfrm>
            <a:off x="4745564" y="4183520"/>
            <a:ext cx="4065733" cy="830997"/>
          </a:xfrm>
          <a:prstGeom prst="rect">
            <a:avLst/>
          </a:prstGeom>
          <a:noFill/>
        </p:spPr>
        <p:txBody>
          <a:bodyPr wrap="square">
            <a:spAutoFit/>
          </a:bodyPr>
          <a:lstStyle/>
          <a:p>
            <a:pPr defTabSz="457200">
              <a:defRPr/>
            </a:pPr>
            <a:r>
              <a:rPr lang="en-US" altLang="zh-TW" sz="2400" dirty="0">
                <a:solidFill>
                  <a:srgbClr val="FF0000"/>
                </a:solidFill>
                <a:latin typeface="Calibri" panose="020F0502020204030204"/>
                <a:ea typeface="新細明體" panose="02020500000000000000" pitchFamily="18" charset="-120"/>
              </a:rPr>
              <a:t>The value is related to JS divergence.</a:t>
            </a:r>
            <a:endParaRPr lang="zh-TW" altLang="en-US" sz="2400" dirty="0">
              <a:solidFill>
                <a:srgbClr val="FF0000"/>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21467843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84</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F0E6F8E5-6581-4C9E-9C9D-DB38C2B0DEC0}"/>
              </a:ext>
            </a:extLst>
          </p:cNvPr>
          <p:cNvSpPr txBox="1">
            <a:spLocks/>
          </p:cNvSpPr>
          <p:nvPr/>
        </p:nvSpPr>
        <p:spPr>
          <a:xfrm>
            <a:off x="1236619" y="22890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Discriminator</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8BD150D-D72F-4CDC-88F0-4CE05A038190}"/>
                  </a:ext>
                </a:extLst>
              </p:cNvPr>
              <p:cNvSpPr/>
              <p:nvPr/>
            </p:nvSpPr>
            <p:spPr>
              <a:xfrm>
                <a:off x="4361947" y="605480"/>
                <a:ext cx="4737644" cy="655821"/>
              </a:xfrm>
              <a:prstGeom prst="rect">
                <a:avLst/>
              </a:prstGeom>
            </p:spPr>
            <p:txBody>
              <a:bodyPr wrap="none">
                <a:spAutoFit/>
              </a:bodyPr>
              <a:lstStyle/>
              <a:p>
                <a:pPr defTabSz="457200">
                  <a:defRPr/>
                </a:pPr>
                <a14:m>
                  <m:oMathPara xmlns:m="http://schemas.openxmlformats.org/officeDocument/2006/math">
                    <m:oMathParaPr>
                      <m:jc m:val="centerGroup"/>
                    </m:oMathParaPr>
                    <m:oMath xmlns:m="http://schemas.openxmlformats.org/officeDocument/2006/math">
                      <m:sSup>
                        <m:sSupPr>
                          <m:ctrlPr>
                            <a:rPr lang="en-US" altLang="zh-TW" sz="2800" i="1" smtClean="0">
                              <a:solidFill>
                                <a:prstClr val="black"/>
                              </a:solidFill>
                              <a:latin typeface="Cambria Math" panose="02040503050406030204" pitchFamily="18" charset="0"/>
                            </a:rPr>
                          </m:ctrlPr>
                        </m:sSupPr>
                        <m:e>
                          <m:r>
                            <a:rPr lang="en-US" altLang="zh-TW" sz="2800" i="1" smtClean="0">
                              <a:solidFill>
                                <a:prstClr val="black"/>
                              </a:solidFill>
                              <a:latin typeface="Cambria Math" panose="02040503050406030204" pitchFamily="18" charset="0"/>
                            </a:rPr>
                            <m:t>𝐺</m:t>
                          </m:r>
                        </m:e>
                        <m:sup>
                          <m:r>
                            <a:rPr lang="en-US" altLang="zh-TW" sz="2800" i="1" smtClean="0">
                              <a:solidFill>
                                <a:prstClr val="black"/>
                              </a:solidFill>
                              <a:latin typeface="Cambria Math" panose="02040503050406030204" pitchFamily="18" charset="0"/>
                            </a:rPr>
                            <m:t>∗</m:t>
                          </m:r>
                        </m:sup>
                      </m:sSup>
                      <m:r>
                        <a:rPr lang="en-US" altLang="zh-TW" sz="2800" i="1" smtClean="0">
                          <a:solidFill>
                            <a:prstClr val="black"/>
                          </a:solidFill>
                          <a:latin typeface="Cambria Math" panose="02040503050406030204" pitchFamily="18" charset="0"/>
                        </a:rPr>
                        <m:t>=</m:t>
                      </m:r>
                      <m:r>
                        <a:rPr lang="en-US" altLang="zh-TW" sz="2800" i="1" smtClean="0">
                          <a:solidFill>
                            <a:prstClr val="black"/>
                          </a:solidFill>
                          <a:latin typeface="Cambria Math" panose="02040503050406030204" pitchFamily="18" charset="0"/>
                        </a:rPr>
                        <m:t>𝑎𝑟𝑔</m:t>
                      </m:r>
                      <m:func>
                        <m:funcPr>
                          <m:ctrlPr>
                            <a:rPr lang="en-US" altLang="zh-TW" sz="2800" i="1" smtClean="0">
                              <a:solidFill>
                                <a:prstClr val="black"/>
                              </a:solidFill>
                              <a:latin typeface="Cambria Math" panose="02040503050406030204" pitchFamily="18" charset="0"/>
                            </a:rPr>
                          </m:ctrlPr>
                        </m:funcPr>
                        <m:fName>
                          <m:limLow>
                            <m:limLowPr>
                              <m:ctrlPr>
                                <a:rPr lang="en-US" altLang="zh-TW" sz="2800" b="1" i="1" smtClean="0">
                                  <a:solidFill>
                                    <a:srgbClr val="FF0000"/>
                                  </a:solidFill>
                                  <a:latin typeface="Cambria Math" panose="02040503050406030204" pitchFamily="18" charset="0"/>
                                </a:rPr>
                              </m:ctrlPr>
                            </m:limLowPr>
                            <m:e>
                              <m:r>
                                <a:rPr lang="en-US" altLang="zh-TW" sz="2800" b="1" i="1" smtClean="0">
                                  <a:solidFill>
                                    <a:srgbClr val="FF0000"/>
                                  </a:solidFill>
                                  <a:latin typeface="Cambria Math" panose="02040503050406030204" pitchFamily="18" charset="0"/>
                                </a:rPr>
                                <m:t>𝒎𝒊𝒏</m:t>
                              </m:r>
                            </m:e>
                            <m:lim>
                              <m:r>
                                <a:rPr lang="en-US" altLang="zh-TW" sz="2800" b="1" i="1" smtClean="0">
                                  <a:solidFill>
                                    <a:srgbClr val="FF0000"/>
                                  </a:solidFill>
                                  <a:latin typeface="Cambria Math" panose="02040503050406030204" pitchFamily="18" charset="0"/>
                                </a:rPr>
                                <m:t>𝑮</m:t>
                              </m:r>
                            </m:lim>
                          </m:limLow>
                        </m:fName>
                        <m:e>
                          <m:r>
                            <a:rPr lang="en-US" altLang="zh-TW" sz="2800" i="1" smtClean="0">
                              <a:solidFill>
                                <a:prstClr val="black"/>
                              </a:solidFill>
                              <a:latin typeface="Cambria Math" panose="02040503050406030204" pitchFamily="18" charset="0"/>
                            </a:rPr>
                            <m:t>𝐷𝑖𝑣</m:t>
                          </m:r>
                          <m:d>
                            <m:dPr>
                              <m:ctrlPr>
                                <a:rPr lang="en-US" altLang="zh-TW" sz="2800" i="1">
                                  <a:solidFill>
                                    <a:prstClr val="black"/>
                                  </a:solidFill>
                                  <a:latin typeface="Cambria Math" panose="02040503050406030204" pitchFamily="18" charset="0"/>
                                </a:rPr>
                              </m:ctrlPr>
                            </m:dPr>
                            <m:e>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𝑃</m:t>
                                  </m:r>
                                </m:e>
                                <m:sub>
                                  <m:r>
                                    <a:rPr lang="en-US" altLang="zh-TW" sz="2800" i="1">
                                      <a:solidFill>
                                        <a:prstClr val="black"/>
                                      </a:solidFill>
                                      <a:latin typeface="Cambria Math" panose="02040503050406030204" pitchFamily="18" charset="0"/>
                                    </a:rPr>
                                    <m:t>𝐺</m:t>
                                  </m:r>
                                </m:sub>
                              </m:sSub>
                              <m:r>
                                <a:rPr lang="en-US" altLang="zh-TW" sz="2800" i="1" smtClean="0">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𝑃</m:t>
                                  </m:r>
                                </m:e>
                                <m:sub>
                                  <m:r>
                                    <a:rPr lang="en-US" altLang="zh-TW" sz="2800" i="1">
                                      <a:solidFill>
                                        <a:prstClr val="black"/>
                                      </a:solidFill>
                                      <a:latin typeface="Cambria Math" panose="02040503050406030204" pitchFamily="18" charset="0"/>
                                    </a:rPr>
                                    <m:t>𝑑𝑎𝑡𝑎</m:t>
                                  </m:r>
                                </m:sub>
                              </m:sSub>
                            </m:e>
                          </m:d>
                        </m:e>
                      </m:func>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7" name="矩形 6">
                <a:extLst>
                  <a:ext uri="{FF2B5EF4-FFF2-40B4-BE49-F238E27FC236}">
                    <a16:creationId xmlns:a16="http://schemas.microsoft.com/office/drawing/2014/main" id="{D8BD150D-D72F-4CDC-88F0-4CE05A038190}"/>
                  </a:ext>
                </a:extLst>
              </p:cNvPr>
              <p:cNvSpPr>
                <a:spLocks noRot="1" noChangeAspect="1" noMove="1" noResize="1" noEditPoints="1" noAdjustHandles="1" noChangeArrowheads="1" noChangeShapeType="1" noTextEdit="1"/>
              </p:cNvSpPr>
              <p:nvPr/>
            </p:nvSpPr>
            <p:spPr>
              <a:xfrm>
                <a:off x="4361947" y="605480"/>
                <a:ext cx="4737644" cy="655821"/>
              </a:xfrm>
              <a:prstGeom prst="rect">
                <a:avLst/>
              </a:prstGeom>
              <a:blipFill>
                <a:blip r:embed="rId3"/>
                <a:stretch>
                  <a:fillRect/>
                </a:stretch>
              </a:blipFill>
            </p:spPr>
            <p:txBody>
              <a:bodyPr/>
              <a:lstStyle/>
              <a:p>
                <a:r>
                  <a:rPr lang="zh-CN" altLang="en-US">
                    <a:noFill/>
                  </a:rPr>
                  <a:t> </a:t>
                </a:r>
              </a:p>
            </p:txBody>
          </p:sp>
        </mc:Fallback>
      </mc:AlternateContent>
      <p:sp>
        <p:nvSpPr>
          <p:cNvPr id="8" name="星形: 五角 7">
            <a:extLst>
              <a:ext uri="{FF2B5EF4-FFF2-40B4-BE49-F238E27FC236}">
                <a16:creationId xmlns:a16="http://schemas.microsoft.com/office/drawing/2014/main" id="{C69EC5CD-5F1D-45B9-806E-9C70D3AD383F}"/>
              </a:ext>
            </a:extLst>
          </p:cNvPr>
          <p:cNvSpPr/>
          <p:nvPr/>
        </p:nvSpPr>
        <p:spPr>
          <a:xfrm>
            <a:off x="2504067" y="2533931"/>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星形: 五角 8">
            <a:extLst>
              <a:ext uri="{FF2B5EF4-FFF2-40B4-BE49-F238E27FC236}">
                <a16:creationId xmlns:a16="http://schemas.microsoft.com/office/drawing/2014/main" id="{317CB813-12E5-49B5-800C-0757825FCC3B}"/>
              </a:ext>
            </a:extLst>
          </p:cNvPr>
          <p:cNvSpPr/>
          <p:nvPr/>
        </p:nvSpPr>
        <p:spPr>
          <a:xfrm>
            <a:off x="1460689" y="2641367"/>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星形: 五角 9">
            <a:extLst>
              <a:ext uri="{FF2B5EF4-FFF2-40B4-BE49-F238E27FC236}">
                <a16:creationId xmlns:a16="http://schemas.microsoft.com/office/drawing/2014/main" id="{D530B609-7E84-40F0-9AD5-438F16C6EE76}"/>
              </a:ext>
            </a:extLst>
          </p:cNvPr>
          <p:cNvSpPr/>
          <p:nvPr/>
        </p:nvSpPr>
        <p:spPr>
          <a:xfrm>
            <a:off x="1940569" y="3308118"/>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星形: 五角 10">
            <a:extLst>
              <a:ext uri="{FF2B5EF4-FFF2-40B4-BE49-F238E27FC236}">
                <a16:creationId xmlns:a16="http://schemas.microsoft.com/office/drawing/2014/main" id="{3811F4B0-75AE-4F1B-88B2-50E1F3A12D79}"/>
              </a:ext>
            </a:extLst>
          </p:cNvPr>
          <p:cNvSpPr/>
          <p:nvPr/>
        </p:nvSpPr>
        <p:spPr>
          <a:xfrm>
            <a:off x="3196575" y="2826884"/>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星形: 五角 11">
            <a:extLst>
              <a:ext uri="{FF2B5EF4-FFF2-40B4-BE49-F238E27FC236}">
                <a16:creationId xmlns:a16="http://schemas.microsoft.com/office/drawing/2014/main" id="{EFCB6C4B-E262-4451-A069-DF178CDFD9E2}"/>
              </a:ext>
            </a:extLst>
          </p:cNvPr>
          <p:cNvSpPr/>
          <p:nvPr/>
        </p:nvSpPr>
        <p:spPr>
          <a:xfrm>
            <a:off x="1146481" y="3095203"/>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星形: 五角 12">
            <a:extLst>
              <a:ext uri="{FF2B5EF4-FFF2-40B4-BE49-F238E27FC236}">
                <a16:creationId xmlns:a16="http://schemas.microsoft.com/office/drawing/2014/main" id="{68B28455-02D3-4561-953B-E96336558B42}"/>
              </a:ext>
            </a:extLst>
          </p:cNvPr>
          <p:cNvSpPr/>
          <p:nvPr/>
        </p:nvSpPr>
        <p:spPr>
          <a:xfrm>
            <a:off x="2865626" y="3163239"/>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星形: 五角 13">
            <a:extLst>
              <a:ext uri="{FF2B5EF4-FFF2-40B4-BE49-F238E27FC236}">
                <a16:creationId xmlns:a16="http://schemas.microsoft.com/office/drawing/2014/main" id="{393A8849-2F4C-4063-9B03-703C941AEC62}"/>
              </a:ext>
            </a:extLst>
          </p:cNvPr>
          <p:cNvSpPr/>
          <p:nvPr/>
        </p:nvSpPr>
        <p:spPr>
          <a:xfrm>
            <a:off x="2546801" y="3578626"/>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effectLst/>
              <a:uLnTx/>
              <a:uFillTx/>
              <a:latin typeface="Calibri" panose="020F0502020204030204"/>
              <a:ea typeface="新細明體" panose="02020500000000000000" pitchFamily="18" charset="-120"/>
              <a:cs typeface="+mn-cs"/>
            </a:endParaRPr>
          </a:p>
        </p:txBody>
      </p:sp>
      <p:sp>
        <p:nvSpPr>
          <p:cNvPr id="15" name="星形: 五角 14">
            <a:extLst>
              <a:ext uri="{FF2B5EF4-FFF2-40B4-BE49-F238E27FC236}">
                <a16:creationId xmlns:a16="http://schemas.microsoft.com/office/drawing/2014/main" id="{5C3671FD-BE5F-4AEF-9ADC-5F97098630B2}"/>
              </a:ext>
            </a:extLst>
          </p:cNvPr>
          <p:cNvSpPr/>
          <p:nvPr/>
        </p:nvSpPr>
        <p:spPr>
          <a:xfrm>
            <a:off x="2320314" y="2921840"/>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星形: 五角 15">
            <a:extLst>
              <a:ext uri="{FF2B5EF4-FFF2-40B4-BE49-F238E27FC236}">
                <a16:creationId xmlns:a16="http://schemas.microsoft.com/office/drawing/2014/main" id="{01280A15-F9E4-4362-85EC-C762DDAA4C57}"/>
              </a:ext>
            </a:extLst>
          </p:cNvPr>
          <p:cNvSpPr/>
          <p:nvPr/>
        </p:nvSpPr>
        <p:spPr>
          <a:xfrm>
            <a:off x="1484510" y="3505988"/>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effectLst/>
              <a:uLnTx/>
              <a:uFillTx/>
              <a:latin typeface="Calibri" panose="020F05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F9F81DF3-085F-4D3D-BD65-9646DB6136DA}"/>
              </a:ext>
            </a:extLst>
          </p:cNvPr>
          <p:cNvSpPr/>
          <p:nvPr/>
        </p:nvSpPr>
        <p:spPr>
          <a:xfrm>
            <a:off x="6189941" y="2792579"/>
            <a:ext cx="2232478" cy="10449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Discriminator</a:t>
            </a:r>
            <a:endParaRPr kumimoji="0" lang="zh-TW" altLang="en-US" sz="2800" b="0" i="0" u="none" strike="noStrike" kern="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星形: 五角 17">
            <a:extLst>
              <a:ext uri="{FF2B5EF4-FFF2-40B4-BE49-F238E27FC236}">
                <a16:creationId xmlns:a16="http://schemas.microsoft.com/office/drawing/2014/main" id="{04474910-AC22-4D16-8573-5F23F718A6A6}"/>
              </a:ext>
            </a:extLst>
          </p:cNvPr>
          <p:cNvSpPr/>
          <p:nvPr/>
        </p:nvSpPr>
        <p:spPr>
          <a:xfrm>
            <a:off x="1139499" y="1457234"/>
            <a:ext cx="31067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星形: 五角 18">
            <a:extLst>
              <a:ext uri="{FF2B5EF4-FFF2-40B4-BE49-F238E27FC236}">
                <a16:creationId xmlns:a16="http://schemas.microsoft.com/office/drawing/2014/main" id="{A96AECA6-60A4-4686-A5AB-2DC59BFF2E29}"/>
              </a:ext>
            </a:extLst>
          </p:cNvPr>
          <p:cNvSpPr/>
          <p:nvPr/>
        </p:nvSpPr>
        <p:spPr>
          <a:xfrm>
            <a:off x="1139499" y="1904560"/>
            <a:ext cx="31067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0" name="文字方塊 23">
                <a:extLst>
                  <a:ext uri="{FF2B5EF4-FFF2-40B4-BE49-F238E27FC236}">
                    <a16:creationId xmlns:a16="http://schemas.microsoft.com/office/drawing/2014/main" id="{D4D2AA77-20B9-4F99-8742-789EC091BD48}"/>
                  </a:ext>
                </a:extLst>
              </p:cNvPr>
              <p:cNvSpPr txBox="1"/>
              <p:nvPr/>
            </p:nvSpPr>
            <p:spPr>
              <a:xfrm>
                <a:off x="1450169" y="1406516"/>
                <a:ext cx="3933117" cy="461665"/>
              </a:xfrm>
              <a:prstGeom prst="rect">
                <a:avLst/>
              </a:prstGeom>
              <a:noFill/>
            </p:spPr>
            <p:txBody>
              <a:bodyPr wrap="square" rtlCol="0">
                <a:spAutoFit/>
              </a:bodyPr>
              <a:lstStyle/>
              <a:p>
                <a:pPr defTabSz="457200">
                  <a:defRPr/>
                </a:pPr>
                <a:r>
                  <a:rPr lang="en-US" altLang="zh-TW" sz="2400" dirty="0">
                    <a:solidFill>
                      <a:srgbClr val="0000FF"/>
                    </a:solidFill>
                    <a:latin typeface="Calibri" panose="020F0502020204030204"/>
                    <a:ea typeface="新細明體" panose="02020500000000000000" pitchFamily="18" charset="-120"/>
                  </a:rPr>
                  <a:t>: data sampled from </a:t>
                </a:r>
                <a14:m>
                  <m:oMath xmlns:m="http://schemas.openxmlformats.org/officeDocument/2006/math">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𝑃</m:t>
                        </m:r>
                      </m:e>
                      <m:sub>
                        <m:r>
                          <a:rPr lang="en-US" altLang="zh-TW" sz="2400" i="1">
                            <a:solidFill>
                              <a:srgbClr val="0000FF"/>
                            </a:solidFill>
                            <a:latin typeface="Cambria Math" panose="02040503050406030204" pitchFamily="18" charset="0"/>
                          </a:rPr>
                          <m:t>𝑑𝑎𝑡𝑎</m:t>
                        </m:r>
                      </m:sub>
                    </m:sSub>
                  </m:oMath>
                </a14:m>
                <a:r>
                  <a:rPr lang="en-US" altLang="zh-TW" sz="2400" dirty="0">
                    <a:solidFill>
                      <a:srgbClr val="0000FF"/>
                    </a:solidFill>
                    <a:latin typeface="Calibri" panose="020F0502020204030204"/>
                    <a:ea typeface="新細明體" panose="02020500000000000000" pitchFamily="18" charset="-120"/>
                  </a:rPr>
                  <a:t> </a:t>
                </a:r>
                <a:endParaRPr lang="zh-TW" altLang="en-US" sz="2400" dirty="0">
                  <a:solidFill>
                    <a:srgbClr val="0000FF"/>
                  </a:solidFill>
                  <a:latin typeface="Calibri" panose="020F0502020204030204"/>
                  <a:ea typeface="新細明體" panose="02020500000000000000" pitchFamily="18" charset="-120"/>
                </a:endParaRPr>
              </a:p>
            </p:txBody>
          </p:sp>
        </mc:Choice>
        <mc:Fallback xmlns="">
          <p:sp>
            <p:nvSpPr>
              <p:cNvPr id="20" name="文字方塊 23">
                <a:extLst>
                  <a:ext uri="{FF2B5EF4-FFF2-40B4-BE49-F238E27FC236}">
                    <a16:creationId xmlns:a16="http://schemas.microsoft.com/office/drawing/2014/main" id="{D4D2AA77-20B9-4F99-8742-789EC091BD48}"/>
                  </a:ext>
                </a:extLst>
              </p:cNvPr>
              <p:cNvSpPr txBox="1">
                <a:spLocks noRot="1" noChangeAspect="1" noMove="1" noResize="1" noEditPoints="1" noAdjustHandles="1" noChangeArrowheads="1" noChangeShapeType="1" noTextEdit="1"/>
              </p:cNvSpPr>
              <p:nvPr/>
            </p:nvSpPr>
            <p:spPr>
              <a:xfrm>
                <a:off x="1450169" y="1406516"/>
                <a:ext cx="3933117" cy="461665"/>
              </a:xfrm>
              <a:prstGeom prst="rect">
                <a:avLst/>
              </a:prstGeom>
              <a:blipFill>
                <a:blip r:embed="rId4"/>
                <a:stretch>
                  <a:fillRect l="-2481"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24">
                <a:extLst>
                  <a:ext uri="{FF2B5EF4-FFF2-40B4-BE49-F238E27FC236}">
                    <a16:creationId xmlns:a16="http://schemas.microsoft.com/office/drawing/2014/main" id="{55694C76-8AEE-48A7-A5BA-5D95A499D36C}"/>
                  </a:ext>
                </a:extLst>
              </p:cNvPr>
              <p:cNvSpPr txBox="1"/>
              <p:nvPr/>
            </p:nvSpPr>
            <p:spPr>
              <a:xfrm>
                <a:off x="1450169" y="1832931"/>
                <a:ext cx="3837024" cy="461665"/>
              </a:xfrm>
              <a:prstGeom prst="rect">
                <a:avLst/>
              </a:prstGeom>
              <a:noFill/>
            </p:spPr>
            <p:txBody>
              <a:bodyPr wrap="square" rtlCol="0">
                <a:spAutoFit/>
              </a:bodyPr>
              <a:lstStyle/>
              <a:p>
                <a:pPr defTabSz="457200">
                  <a:defRPr/>
                </a:pPr>
                <a:r>
                  <a:rPr lang="en-US" altLang="zh-TW" sz="2400" dirty="0">
                    <a:solidFill>
                      <a:srgbClr val="C00000"/>
                    </a:solidFill>
                    <a:latin typeface="Calibri" panose="020F0502020204030204"/>
                    <a:ea typeface="新細明體" panose="02020500000000000000" pitchFamily="18" charset="-120"/>
                  </a:rPr>
                  <a:t>: data sampled from </a:t>
                </a:r>
                <a14:m>
                  <m:oMath xmlns:m="http://schemas.openxmlformats.org/officeDocument/2006/math">
                    <m:sSub>
                      <m:sSubPr>
                        <m:ctrlPr>
                          <a:rPr lang="en-US" altLang="zh-TW" sz="2400" i="1">
                            <a:solidFill>
                              <a:srgbClr val="C00000"/>
                            </a:solidFill>
                            <a:latin typeface="Cambria Math" panose="02040503050406030204" pitchFamily="18" charset="0"/>
                          </a:rPr>
                        </m:ctrlPr>
                      </m:sSubPr>
                      <m:e>
                        <m:r>
                          <a:rPr lang="en-US" altLang="zh-TW" sz="2400" i="1">
                            <a:solidFill>
                              <a:srgbClr val="C00000"/>
                            </a:solidFill>
                            <a:latin typeface="Cambria Math" panose="02040503050406030204" pitchFamily="18" charset="0"/>
                          </a:rPr>
                          <m:t>𝑃</m:t>
                        </m:r>
                      </m:e>
                      <m:sub>
                        <m:r>
                          <a:rPr lang="en-US" altLang="zh-TW" sz="2400" i="1" smtClean="0">
                            <a:solidFill>
                              <a:srgbClr val="C00000"/>
                            </a:solidFill>
                            <a:latin typeface="Cambria Math" panose="02040503050406030204" pitchFamily="18" charset="0"/>
                          </a:rPr>
                          <m:t>𝐺</m:t>
                        </m:r>
                      </m:sub>
                    </m:sSub>
                  </m:oMath>
                </a14:m>
                <a:r>
                  <a:rPr lang="en-US" altLang="zh-TW" sz="2400" dirty="0">
                    <a:solidFill>
                      <a:srgbClr val="C00000"/>
                    </a:solidFill>
                    <a:latin typeface="Calibri" panose="020F0502020204030204"/>
                    <a:ea typeface="新細明體" panose="02020500000000000000" pitchFamily="18" charset="-120"/>
                  </a:rPr>
                  <a:t> </a:t>
                </a:r>
                <a:endParaRPr lang="zh-TW" altLang="en-US" sz="2400" dirty="0">
                  <a:solidFill>
                    <a:srgbClr val="C00000"/>
                  </a:solidFill>
                  <a:latin typeface="Calibri" panose="020F0502020204030204"/>
                  <a:ea typeface="新細明體" panose="02020500000000000000" pitchFamily="18" charset="-120"/>
                </a:endParaRPr>
              </a:p>
            </p:txBody>
          </p:sp>
        </mc:Choice>
        <mc:Fallback xmlns="">
          <p:sp>
            <p:nvSpPr>
              <p:cNvPr id="21" name="文字方塊 24">
                <a:extLst>
                  <a:ext uri="{FF2B5EF4-FFF2-40B4-BE49-F238E27FC236}">
                    <a16:creationId xmlns:a16="http://schemas.microsoft.com/office/drawing/2014/main" id="{55694C76-8AEE-48A7-A5BA-5D95A499D36C}"/>
                  </a:ext>
                </a:extLst>
              </p:cNvPr>
              <p:cNvSpPr txBox="1">
                <a:spLocks noRot="1" noChangeAspect="1" noMove="1" noResize="1" noEditPoints="1" noAdjustHandles="1" noChangeArrowheads="1" noChangeShapeType="1" noTextEdit="1"/>
              </p:cNvSpPr>
              <p:nvPr/>
            </p:nvSpPr>
            <p:spPr>
              <a:xfrm>
                <a:off x="1450169" y="1832931"/>
                <a:ext cx="3837024" cy="461665"/>
              </a:xfrm>
              <a:prstGeom prst="rect">
                <a:avLst/>
              </a:prstGeom>
              <a:blipFill>
                <a:blip r:embed="rId5"/>
                <a:stretch>
                  <a:fillRect l="-2544" t="-10667" b="-30667"/>
                </a:stretch>
              </a:blipFill>
            </p:spPr>
            <p:txBody>
              <a:bodyPr/>
              <a:lstStyle/>
              <a:p>
                <a:r>
                  <a:rPr lang="zh-CN" altLang="en-US">
                    <a:noFill/>
                  </a:rPr>
                  <a:t> </a:t>
                </a:r>
              </a:p>
            </p:txBody>
          </p:sp>
        </mc:Fallback>
      </mc:AlternateContent>
      <p:cxnSp>
        <p:nvCxnSpPr>
          <p:cNvPr id="22" name="直線單箭頭接點 38">
            <a:extLst>
              <a:ext uri="{FF2B5EF4-FFF2-40B4-BE49-F238E27FC236}">
                <a16:creationId xmlns:a16="http://schemas.microsoft.com/office/drawing/2014/main" id="{E4ECBDFE-59C7-4C52-A3BC-EA12ABB2D57C}"/>
              </a:ext>
            </a:extLst>
          </p:cNvPr>
          <p:cNvCxnSpPr>
            <a:cxnSpLocks/>
          </p:cNvCxnSpPr>
          <p:nvPr/>
        </p:nvCxnSpPr>
        <p:spPr>
          <a:xfrm>
            <a:off x="3674887" y="3314505"/>
            <a:ext cx="2457507" cy="0"/>
          </a:xfrm>
          <a:prstGeom prst="straightConnector1">
            <a:avLst/>
          </a:prstGeom>
          <a:noFill/>
          <a:ln w="57150" cap="flat" cmpd="sng" algn="ctr">
            <a:solidFill>
              <a:sysClr val="windowText" lastClr="000000"/>
            </a:solidFill>
            <a:prstDash val="solid"/>
            <a:miter lim="800000"/>
            <a:tailEnd type="triangle"/>
          </a:ln>
          <a:effectLst/>
        </p:spPr>
      </p:cxnSp>
      <p:sp>
        <p:nvSpPr>
          <p:cNvPr id="23" name="文字方塊 49">
            <a:extLst>
              <a:ext uri="{FF2B5EF4-FFF2-40B4-BE49-F238E27FC236}">
                <a16:creationId xmlns:a16="http://schemas.microsoft.com/office/drawing/2014/main" id="{2DC7374B-108F-4883-87B8-3A2935AB69D1}"/>
              </a:ext>
            </a:extLst>
          </p:cNvPr>
          <p:cNvSpPr txBox="1"/>
          <p:nvPr/>
        </p:nvSpPr>
        <p:spPr>
          <a:xfrm>
            <a:off x="4262281" y="3338355"/>
            <a:ext cx="1093088"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train</a:t>
            </a:r>
            <a:endParaRPr lang="zh-TW" altLang="en-US" sz="2400" dirty="0">
              <a:solidFill>
                <a:prstClr val="black"/>
              </a:solidFill>
              <a:latin typeface="Calibri" panose="020F0502020204030204"/>
              <a:ea typeface="新細明體" panose="02020500000000000000" pitchFamily="18" charset="-120"/>
            </a:endParaRPr>
          </a:p>
        </p:txBody>
      </p:sp>
      <p:sp>
        <p:nvSpPr>
          <p:cNvPr id="24" name="文字方塊 27">
            <a:extLst>
              <a:ext uri="{FF2B5EF4-FFF2-40B4-BE49-F238E27FC236}">
                <a16:creationId xmlns:a16="http://schemas.microsoft.com/office/drawing/2014/main" id="{C003C0BC-5342-48C1-941C-262D8D7BFF58}"/>
              </a:ext>
            </a:extLst>
          </p:cNvPr>
          <p:cNvSpPr txBox="1"/>
          <p:nvPr/>
        </p:nvSpPr>
        <p:spPr>
          <a:xfrm>
            <a:off x="5865597" y="3832877"/>
            <a:ext cx="2932043" cy="461665"/>
          </a:xfrm>
          <a:prstGeom prst="rect">
            <a:avLst/>
          </a:prstGeom>
          <a:noFill/>
        </p:spPr>
        <p:txBody>
          <a:bodyPr wrap="square" rtlCol="0">
            <a:spAutoFit/>
          </a:bodyPr>
          <a:lstStyle/>
          <a:p>
            <a:pPr algn="ctr" defTabSz="457200">
              <a:defRPr/>
            </a:pPr>
            <a:r>
              <a:rPr lang="en-US" altLang="zh-TW" sz="2400" dirty="0">
                <a:solidFill>
                  <a:srgbClr val="0000FF"/>
                </a:solidFill>
                <a:latin typeface="Calibri" panose="020F0502020204030204"/>
                <a:ea typeface="新細明體" panose="02020500000000000000" pitchFamily="18" charset="-120"/>
              </a:rPr>
              <a:t>hard to discriminate</a:t>
            </a:r>
            <a:endParaRPr lang="zh-TW" altLang="en-US" sz="2400" dirty="0">
              <a:solidFill>
                <a:srgbClr val="0000FF"/>
              </a:solidFill>
              <a:latin typeface="Calibri" panose="020F0502020204030204"/>
              <a:ea typeface="新細明體" panose="02020500000000000000" pitchFamily="18" charset="-120"/>
            </a:endParaRPr>
          </a:p>
        </p:txBody>
      </p:sp>
      <p:sp>
        <p:nvSpPr>
          <p:cNvPr id="25" name="文字方塊 29">
            <a:extLst>
              <a:ext uri="{FF2B5EF4-FFF2-40B4-BE49-F238E27FC236}">
                <a16:creationId xmlns:a16="http://schemas.microsoft.com/office/drawing/2014/main" id="{AA32B96C-C2BB-4528-A7F3-DE3CDB23702C}"/>
              </a:ext>
            </a:extLst>
          </p:cNvPr>
          <p:cNvSpPr txBox="1"/>
          <p:nvPr/>
        </p:nvSpPr>
        <p:spPr>
          <a:xfrm>
            <a:off x="950378" y="3909065"/>
            <a:ext cx="2932043" cy="461665"/>
          </a:xfrm>
          <a:prstGeom prst="rect">
            <a:avLst/>
          </a:prstGeom>
          <a:noFill/>
        </p:spPr>
        <p:txBody>
          <a:bodyPr wrap="square" rtlCol="0">
            <a:spAutoFit/>
          </a:bodyPr>
          <a:lstStyle/>
          <a:p>
            <a:pPr algn="ctr" defTabSz="457200">
              <a:defRPr/>
            </a:pPr>
            <a:r>
              <a:rPr lang="en-US" altLang="zh-TW" sz="2400" b="1" dirty="0">
                <a:latin typeface="Calibri" panose="020F0502020204030204"/>
                <a:ea typeface="新細明體" panose="02020500000000000000" pitchFamily="18" charset="-120"/>
              </a:rPr>
              <a:t>small divergence</a:t>
            </a:r>
            <a:endParaRPr lang="zh-TW" altLang="en-US" sz="2400" b="1" dirty="0">
              <a:latin typeface="Calibri" panose="020F0502020204030204"/>
              <a:ea typeface="新細明體" panose="02020500000000000000" pitchFamily="18" charset="-120"/>
            </a:endParaRPr>
          </a:p>
        </p:txBody>
      </p:sp>
      <p:grpSp>
        <p:nvGrpSpPr>
          <p:cNvPr id="26" name="群組 30">
            <a:extLst>
              <a:ext uri="{FF2B5EF4-FFF2-40B4-BE49-F238E27FC236}">
                <a16:creationId xmlns:a16="http://schemas.microsoft.com/office/drawing/2014/main" id="{1F808C0E-2C30-422C-9315-419F5EE5084B}"/>
              </a:ext>
            </a:extLst>
          </p:cNvPr>
          <p:cNvGrpSpPr/>
          <p:nvPr/>
        </p:nvGrpSpPr>
        <p:grpSpPr>
          <a:xfrm>
            <a:off x="1024166" y="4537430"/>
            <a:ext cx="2495926" cy="1353989"/>
            <a:chOff x="553763" y="4063586"/>
            <a:chExt cx="2495926" cy="1353989"/>
          </a:xfrm>
        </p:grpSpPr>
        <p:sp>
          <p:nvSpPr>
            <p:cNvPr id="27" name="星形: 五角 26">
              <a:extLst>
                <a:ext uri="{FF2B5EF4-FFF2-40B4-BE49-F238E27FC236}">
                  <a16:creationId xmlns:a16="http://schemas.microsoft.com/office/drawing/2014/main" id="{0CDB568D-0FC4-4D97-9C00-78EE1FD6A19A}"/>
                </a:ext>
              </a:extLst>
            </p:cNvPr>
            <p:cNvSpPr/>
            <p:nvPr/>
          </p:nvSpPr>
          <p:spPr>
            <a:xfrm>
              <a:off x="2093090" y="4242629"/>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effectLst/>
                <a:uLnTx/>
                <a:uFillTx/>
                <a:latin typeface="Calibri" panose="020F0502020204030204"/>
                <a:ea typeface="新細明體" panose="02020500000000000000" pitchFamily="18" charset="-120"/>
                <a:cs typeface="+mn-cs"/>
              </a:endParaRPr>
            </a:p>
          </p:txBody>
        </p:sp>
        <p:sp>
          <p:nvSpPr>
            <p:cNvPr id="28" name="星形: 五角 27">
              <a:extLst>
                <a:ext uri="{FF2B5EF4-FFF2-40B4-BE49-F238E27FC236}">
                  <a16:creationId xmlns:a16="http://schemas.microsoft.com/office/drawing/2014/main" id="{32A5A6B8-C005-4130-B0CA-649AA5E0DB99}"/>
                </a:ext>
              </a:extLst>
            </p:cNvPr>
            <p:cNvSpPr/>
            <p:nvPr/>
          </p:nvSpPr>
          <p:spPr>
            <a:xfrm>
              <a:off x="1268271" y="4063586"/>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effectLst/>
                <a:uLnTx/>
                <a:uFillTx/>
                <a:latin typeface="Calibri" panose="020F0502020204030204"/>
                <a:ea typeface="新細明體" panose="02020500000000000000" pitchFamily="18" charset="-120"/>
                <a:cs typeface="+mn-cs"/>
              </a:endParaRPr>
            </a:p>
          </p:txBody>
        </p:sp>
        <p:sp>
          <p:nvSpPr>
            <p:cNvPr id="29" name="星形: 五角 28">
              <a:extLst>
                <a:ext uri="{FF2B5EF4-FFF2-40B4-BE49-F238E27FC236}">
                  <a16:creationId xmlns:a16="http://schemas.microsoft.com/office/drawing/2014/main" id="{921827F5-DCB7-423B-90F6-FF207A21BA1C}"/>
                </a:ext>
              </a:extLst>
            </p:cNvPr>
            <p:cNvSpPr/>
            <p:nvPr/>
          </p:nvSpPr>
          <p:spPr>
            <a:xfrm>
              <a:off x="2444609" y="4429959"/>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effectLst/>
                <a:uLnTx/>
                <a:uFillTx/>
                <a:latin typeface="Calibri" panose="020F0502020204030204"/>
                <a:ea typeface="新細明體" panose="02020500000000000000" pitchFamily="18" charset="-120"/>
                <a:cs typeface="+mn-cs"/>
              </a:endParaRPr>
            </a:p>
          </p:txBody>
        </p:sp>
        <p:sp>
          <p:nvSpPr>
            <p:cNvPr id="30" name="星形: 五角 29">
              <a:extLst>
                <a:ext uri="{FF2B5EF4-FFF2-40B4-BE49-F238E27FC236}">
                  <a16:creationId xmlns:a16="http://schemas.microsoft.com/office/drawing/2014/main" id="{991F30B0-5D05-4016-9FAE-2BAF6550B21D}"/>
                </a:ext>
              </a:extLst>
            </p:cNvPr>
            <p:cNvSpPr/>
            <p:nvPr/>
          </p:nvSpPr>
          <p:spPr>
            <a:xfrm>
              <a:off x="2623532" y="4999190"/>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effectLst/>
                <a:uLnTx/>
                <a:uFillTx/>
                <a:latin typeface="Calibri" panose="020F0502020204030204"/>
                <a:ea typeface="新細明體" panose="02020500000000000000" pitchFamily="18" charset="-120"/>
                <a:cs typeface="+mn-cs"/>
              </a:endParaRPr>
            </a:p>
          </p:txBody>
        </p:sp>
        <p:sp>
          <p:nvSpPr>
            <p:cNvPr id="31" name="星形: 五角 30">
              <a:extLst>
                <a:ext uri="{FF2B5EF4-FFF2-40B4-BE49-F238E27FC236}">
                  <a16:creationId xmlns:a16="http://schemas.microsoft.com/office/drawing/2014/main" id="{8BE96DCC-9BDD-477B-868A-F090870421CD}"/>
                </a:ext>
              </a:extLst>
            </p:cNvPr>
            <p:cNvSpPr/>
            <p:nvPr/>
          </p:nvSpPr>
          <p:spPr>
            <a:xfrm>
              <a:off x="2718129" y="4192288"/>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effectLst/>
                <a:uLnTx/>
                <a:uFillTx/>
                <a:latin typeface="Calibri" panose="020F0502020204030204"/>
                <a:ea typeface="新細明體" panose="02020500000000000000" pitchFamily="18" charset="-120"/>
                <a:cs typeface="+mn-cs"/>
              </a:endParaRPr>
            </a:p>
          </p:txBody>
        </p:sp>
        <p:sp>
          <p:nvSpPr>
            <p:cNvPr id="32" name="星形: 五角 31">
              <a:extLst>
                <a:ext uri="{FF2B5EF4-FFF2-40B4-BE49-F238E27FC236}">
                  <a16:creationId xmlns:a16="http://schemas.microsoft.com/office/drawing/2014/main" id="{570F99C2-5220-4F05-82E2-425371DAFCE5}"/>
                </a:ext>
              </a:extLst>
            </p:cNvPr>
            <p:cNvSpPr/>
            <p:nvPr/>
          </p:nvSpPr>
          <p:spPr>
            <a:xfrm>
              <a:off x="2424650" y="4714160"/>
              <a:ext cx="331560" cy="331560"/>
            </a:xfrm>
            <a:prstGeom prst="star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effectLst/>
                <a:uLnTx/>
                <a:uFillTx/>
                <a:latin typeface="Calibri" panose="020F0502020204030204"/>
                <a:ea typeface="新細明體" panose="02020500000000000000" pitchFamily="18" charset="-120"/>
                <a:cs typeface="+mn-cs"/>
              </a:endParaRPr>
            </a:p>
          </p:txBody>
        </p:sp>
        <p:sp>
          <p:nvSpPr>
            <p:cNvPr id="33" name="星形: 五角 32">
              <a:extLst>
                <a:ext uri="{FF2B5EF4-FFF2-40B4-BE49-F238E27FC236}">
                  <a16:creationId xmlns:a16="http://schemas.microsoft.com/office/drawing/2014/main" id="{8B5CEC45-7B11-4E81-92B2-05ACA3ED86C6}"/>
                </a:ext>
              </a:extLst>
            </p:cNvPr>
            <p:cNvSpPr/>
            <p:nvPr/>
          </p:nvSpPr>
          <p:spPr>
            <a:xfrm>
              <a:off x="985177" y="4697870"/>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effectLst/>
                <a:uLnTx/>
                <a:uFillTx/>
                <a:latin typeface="Calibri" panose="020F0502020204030204"/>
                <a:ea typeface="新細明體" panose="02020500000000000000" pitchFamily="18" charset="-120"/>
                <a:cs typeface="+mn-cs"/>
              </a:endParaRPr>
            </a:p>
          </p:txBody>
        </p:sp>
        <p:sp>
          <p:nvSpPr>
            <p:cNvPr id="34" name="星形: 五角 33">
              <a:extLst>
                <a:ext uri="{FF2B5EF4-FFF2-40B4-BE49-F238E27FC236}">
                  <a16:creationId xmlns:a16="http://schemas.microsoft.com/office/drawing/2014/main" id="{CADD6AF6-86D2-42F1-AB7C-9B91E985CC68}"/>
                </a:ext>
              </a:extLst>
            </p:cNvPr>
            <p:cNvSpPr/>
            <p:nvPr/>
          </p:nvSpPr>
          <p:spPr>
            <a:xfrm>
              <a:off x="553763" y="4445487"/>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effectLst/>
                <a:uLnTx/>
                <a:uFillTx/>
                <a:latin typeface="Calibri" panose="020F0502020204030204"/>
                <a:ea typeface="新細明體" panose="02020500000000000000" pitchFamily="18" charset="-120"/>
                <a:cs typeface="+mn-cs"/>
              </a:endParaRPr>
            </a:p>
          </p:txBody>
        </p:sp>
        <p:sp>
          <p:nvSpPr>
            <p:cNvPr id="35" name="星形: 五角 34">
              <a:extLst>
                <a:ext uri="{FF2B5EF4-FFF2-40B4-BE49-F238E27FC236}">
                  <a16:creationId xmlns:a16="http://schemas.microsoft.com/office/drawing/2014/main" id="{94832D28-FD1C-4098-AFA2-7621C720AA60}"/>
                </a:ext>
              </a:extLst>
            </p:cNvPr>
            <p:cNvSpPr/>
            <p:nvPr/>
          </p:nvSpPr>
          <p:spPr>
            <a:xfrm>
              <a:off x="1172926" y="5086015"/>
              <a:ext cx="331560" cy="331560"/>
            </a:xfrm>
            <a:prstGeom prst="star5">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effectLst/>
                <a:uLnTx/>
                <a:uFillTx/>
                <a:latin typeface="Calibri" panose="020F0502020204030204"/>
                <a:ea typeface="新細明體" panose="02020500000000000000" pitchFamily="18" charset="-120"/>
                <a:cs typeface="+mn-cs"/>
              </a:endParaRPr>
            </a:p>
          </p:txBody>
        </p:sp>
      </p:grpSp>
      <p:sp>
        <p:nvSpPr>
          <p:cNvPr id="36" name="矩形 35">
            <a:extLst>
              <a:ext uri="{FF2B5EF4-FFF2-40B4-BE49-F238E27FC236}">
                <a16:creationId xmlns:a16="http://schemas.microsoft.com/office/drawing/2014/main" id="{D72A36AA-482F-4C0D-9FB6-12859A3ECB5E}"/>
              </a:ext>
            </a:extLst>
          </p:cNvPr>
          <p:cNvSpPr/>
          <p:nvPr/>
        </p:nvSpPr>
        <p:spPr>
          <a:xfrm>
            <a:off x="6161711" y="4904245"/>
            <a:ext cx="2232478" cy="10449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Discriminator</a:t>
            </a:r>
            <a:endParaRPr kumimoji="0" lang="zh-TW" altLang="en-US" sz="2800" b="0" i="0" u="none" strike="noStrike" kern="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7" name="直線單箭頭接點 44">
            <a:extLst>
              <a:ext uri="{FF2B5EF4-FFF2-40B4-BE49-F238E27FC236}">
                <a16:creationId xmlns:a16="http://schemas.microsoft.com/office/drawing/2014/main" id="{EE9DB493-4849-4371-8355-B746BC7D803E}"/>
              </a:ext>
            </a:extLst>
          </p:cNvPr>
          <p:cNvCxnSpPr>
            <a:cxnSpLocks/>
          </p:cNvCxnSpPr>
          <p:nvPr/>
        </p:nvCxnSpPr>
        <p:spPr>
          <a:xfrm>
            <a:off x="3646657" y="5426171"/>
            <a:ext cx="2457507" cy="0"/>
          </a:xfrm>
          <a:prstGeom prst="straightConnector1">
            <a:avLst/>
          </a:prstGeom>
          <a:noFill/>
          <a:ln w="57150" cap="flat" cmpd="sng" algn="ctr">
            <a:solidFill>
              <a:sysClr val="windowText" lastClr="000000"/>
            </a:solidFill>
            <a:prstDash val="solid"/>
            <a:miter lim="800000"/>
            <a:tailEnd type="triangle"/>
          </a:ln>
          <a:effectLst/>
        </p:spPr>
      </p:cxnSp>
      <p:sp>
        <p:nvSpPr>
          <p:cNvPr id="38" name="文字方塊 47">
            <a:extLst>
              <a:ext uri="{FF2B5EF4-FFF2-40B4-BE49-F238E27FC236}">
                <a16:creationId xmlns:a16="http://schemas.microsoft.com/office/drawing/2014/main" id="{20AE1871-178C-4BD5-830E-321A45828CE3}"/>
              </a:ext>
            </a:extLst>
          </p:cNvPr>
          <p:cNvSpPr txBox="1"/>
          <p:nvPr/>
        </p:nvSpPr>
        <p:spPr>
          <a:xfrm>
            <a:off x="4234051" y="5450021"/>
            <a:ext cx="1093088" cy="461665"/>
          </a:xfrm>
          <a:prstGeom prst="rect">
            <a:avLst/>
          </a:prstGeom>
          <a:noFill/>
        </p:spPr>
        <p:txBody>
          <a:bodyPr wrap="square" rtlCol="0">
            <a:spAutoFit/>
          </a:bodyPr>
          <a:lstStyle/>
          <a:p>
            <a:pPr algn="ctr" defTabSz="457200">
              <a:defRPr/>
            </a:pPr>
            <a:r>
              <a:rPr lang="en-US" altLang="zh-TW" sz="2400" dirty="0">
                <a:solidFill>
                  <a:prstClr val="black"/>
                </a:solidFill>
                <a:latin typeface="Calibri" panose="020F0502020204030204"/>
                <a:ea typeface="新細明體" panose="02020500000000000000" pitchFamily="18" charset="-120"/>
              </a:rPr>
              <a:t>train</a:t>
            </a:r>
            <a:endParaRPr lang="zh-TW" altLang="en-US" sz="2400" dirty="0">
              <a:solidFill>
                <a:prstClr val="black"/>
              </a:solidFill>
              <a:latin typeface="Calibri" panose="020F0502020204030204"/>
              <a:ea typeface="新細明體" panose="02020500000000000000" pitchFamily="18" charset="-120"/>
            </a:endParaRPr>
          </a:p>
        </p:txBody>
      </p:sp>
      <p:sp>
        <p:nvSpPr>
          <p:cNvPr id="39" name="文字方塊 48">
            <a:extLst>
              <a:ext uri="{FF2B5EF4-FFF2-40B4-BE49-F238E27FC236}">
                <a16:creationId xmlns:a16="http://schemas.microsoft.com/office/drawing/2014/main" id="{F62BEFB8-6340-4738-9374-1673A0260B61}"/>
              </a:ext>
            </a:extLst>
          </p:cNvPr>
          <p:cNvSpPr txBox="1"/>
          <p:nvPr/>
        </p:nvSpPr>
        <p:spPr>
          <a:xfrm>
            <a:off x="5811928" y="5900266"/>
            <a:ext cx="2932043" cy="461665"/>
          </a:xfrm>
          <a:prstGeom prst="rect">
            <a:avLst/>
          </a:prstGeom>
          <a:noFill/>
        </p:spPr>
        <p:txBody>
          <a:bodyPr wrap="square" rtlCol="0">
            <a:spAutoFit/>
          </a:bodyPr>
          <a:lstStyle/>
          <a:p>
            <a:pPr algn="ctr" defTabSz="457200">
              <a:defRPr/>
            </a:pPr>
            <a:r>
              <a:rPr lang="en-US" altLang="zh-TW" sz="2400" dirty="0">
                <a:solidFill>
                  <a:srgbClr val="0000FF"/>
                </a:solidFill>
                <a:latin typeface="Calibri" panose="020F0502020204030204"/>
                <a:ea typeface="新細明體" panose="02020500000000000000" pitchFamily="18" charset="-120"/>
              </a:rPr>
              <a:t>easy to discriminate</a:t>
            </a:r>
            <a:endParaRPr lang="zh-TW" altLang="en-US" sz="2400" dirty="0">
              <a:solidFill>
                <a:srgbClr val="0000FF"/>
              </a:solidFill>
              <a:latin typeface="Calibri" panose="020F0502020204030204"/>
              <a:ea typeface="新細明體" panose="02020500000000000000" pitchFamily="18" charset="-120"/>
            </a:endParaRPr>
          </a:p>
        </p:txBody>
      </p:sp>
      <p:sp>
        <p:nvSpPr>
          <p:cNvPr id="40" name="文字方塊 51">
            <a:extLst>
              <a:ext uri="{FF2B5EF4-FFF2-40B4-BE49-F238E27FC236}">
                <a16:creationId xmlns:a16="http://schemas.microsoft.com/office/drawing/2014/main" id="{89F781A7-0B31-460E-A844-09B9EC01EA11}"/>
              </a:ext>
            </a:extLst>
          </p:cNvPr>
          <p:cNvSpPr txBox="1"/>
          <p:nvPr/>
        </p:nvSpPr>
        <p:spPr>
          <a:xfrm>
            <a:off x="951163" y="5830073"/>
            <a:ext cx="2932043" cy="461665"/>
          </a:xfrm>
          <a:prstGeom prst="rect">
            <a:avLst/>
          </a:prstGeom>
          <a:noFill/>
        </p:spPr>
        <p:txBody>
          <a:bodyPr wrap="square" rtlCol="0">
            <a:spAutoFit/>
          </a:bodyPr>
          <a:lstStyle/>
          <a:p>
            <a:pPr algn="ctr" defTabSz="457200">
              <a:defRPr/>
            </a:pPr>
            <a:r>
              <a:rPr lang="en-US" altLang="zh-TW" sz="2400" b="1" dirty="0">
                <a:latin typeface="Calibri" panose="020F0502020204030204"/>
                <a:ea typeface="新細明體" panose="02020500000000000000" pitchFamily="18" charset="-120"/>
              </a:rPr>
              <a:t>large divergence</a:t>
            </a:r>
            <a:endParaRPr lang="zh-TW" altLang="en-US" sz="2400" b="1" dirty="0">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457FBC54-41C6-41B9-802C-79302EBF029E}"/>
                  </a:ext>
                </a:extLst>
              </p:cNvPr>
              <p:cNvSpPr/>
              <p:nvPr/>
            </p:nvSpPr>
            <p:spPr>
              <a:xfrm>
                <a:off x="5465759" y="1843521"/>
                <a:ext cx="3265702" cy="573490"/>
              </a:xfrm>
              <a:prstGeom prst="rect">
                <a:avLst/>
              </a:prstGeom>
            </p:spPr>
            <p:txBody>
              <a:bodyPr wrap="none">
                <a:spAutoFit/>
              </a:bodyPr>
              <a:lstStyle/>
              <a:p>
                <a:pPr defTabSz="457200">
                  <a:defRPr/>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en-US" altLang="zh-TW" sz="2400" i="1" smtClean="0">
                              <a:solidFill>
                                <a:prstClr val="black"/>
                              </a:solidFill>
                              <a:latin typeface="Cambria Math" panose="02040503050406030204" pitchFamily="18" charset="0"/>
                            </a:rPr>
                            <m:t>𝐷</m:t>
                          </m:r>
                        </m:e>
                        <m:sup>
                          <m:r>
                            <a:rPr lang="en-US" altLang="zh-TW" sz="2400" i="1" smtClean="0">
                              <a:solidFill>
                                <a:prstClr val="black"/>
                              </a:solidFill>
                              <a:latin typeface="Cambria Math" panose="02040503050406030204" pitchFamily="18" charset="0"/>
                            </a:rPr>
                            <m:t>∗</m:t>
                          </m:r>
                        </m:sup>
                      </m:sSup>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𝑎𝑟𝑔</m:t>
                      </m:r>
                      <m:func>
                        <m:funcPr>
                          <m:ctrlPr>
                            <a:rPr lang="en-US" altLang="zh-TW" sz="2400" i="1" smtClean="0">
                              <a:solidFill>
                                <a:prstClr val="black"/>
                              </a:solidFill>
                              <a:latin typeface="Cambria Math" panose="02040503050406030204" pitchFamily="18" charset="0"/>
                            </a:rPr>
                          </m:ctrlPr>
                        </m:funcPr>
                        <m:fName>
                          <m:limLow>
                            <m:limLowPr>
                              <m:ctrlPr>
                                <a:rPr lang="en-US" altLang="zh-TW" sz="2400" b="1" i="1" smtClean="0">
                                  <a:solidFill>
                                    <a:srgbClr val="FF0000"/>
                                  </a:solidFill>
                                  <a:latin typeface="Cambria Math" panose="02040503050406030204" pitchFamily="18" charset="0"/>
                                </a:rPr>
                              </m:ctrlPr>
                            </m:limLowPr>
                            <m:e>
                              <m:r>
                                <a:rPr lang="en-US" altLang="zh-TW" sz="2400" b="1" i="1" smtClean="0">
                                  <a:solidFill>
                                    <a:srgbClr val="FF0000"/>
                                  </a:solidFill>
                                  <a:latin typeface="Cambria Math" panose="02040503050406030204" pitchFamily="18" charset="0"/>
                                </a:rPr>
                                <m:t>𝒎𝒂𝒙</m:t>
                              </m:r>
                            </m:e>
                            <m:lim>
                              <m:r>
                                <a:rPr lang="en-US" altLang="zh-TW" sz="2400" b="1" i="1" smtClean="0">
                                  <a:solidFill>
                                    <a:srgbClr val="FF0000"/>
                                  </a:solidFill>
                                  <a:latin typeface="Cambria Math" panose="02040503050406030204" pitchFamily="18" charset="0"/>
                                </a:rPr>
                                <m:t>𝑫</m:t>
                              </m:r>
                            </m:lim>
                          </m:limLow>
                        </m:fName>
                        <m:e>
                          <m:r>
                            <a:rPr lang="en-US" altLang="zh-TW" sz="2400" i="1" smtClean="0">
                              <a:solidFill>
                                <a:prstClr val="black"/>
                              </a:solidFill>
                              <a:latin typeface="Cambria Math" panose="02040503050406030204" pitchFamily="18" charset="0"/>
                            </a:rPr>
                            <m:t>𝑉</m:t>
                          </m:r>
                          <m:d>
                            <m:dPr>
                              <m:ctrlPr>
                                <a:rPr lang="en-US" altLang="zh-TW" sz="2400" i="1">
                                  <a:solidFill>
                                    <a:prstClr val="black"/>
                                  </a:solidFill>
                                  <a:latin typeface="Cambria Math" panose="02040503050406030204" pitchFamily="18" charset="0"/>
                                </a:rPr>
                              </m:ctrlPr>
                            </m:dPr>
                            <m:e>
                              <m:r>
                                <a:rPr lang="en-US" altLang="zh-TW" sz="2400" i="1" smtClean="0">
                                  <a:solidFill>
                                    <a:prstClr val="black"/>
                                  </a:solidFill>
                                  <a:latin typeface="Cambria Math" panose="02040503050406030204" pitchFamily="18" charset="0"/>
                                </a:rPr>
                                <m:t>𝐷</m:t>
                              </m:r>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𝐺</m:t>
                              </m:r>
                            </m:e>
                          </m:d>
                        </m:e>
                      </m:func>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1" name="矩形 40">
                <a:extLst>
                  <a:ext uri="{FF2B5EF4-FFF2-40B4-BE49-F238E27FC236}">
                    <a16:creationId xmlns:a16="http://schemas.microsoft.com/office/drawing/2014/main" id="{457FBC54-41C6-41B9-802C-79302EBF029E}"/>
                  </a:ext>
                </a:extLst>
              </p:cNvPr>
              <p:cNvSpPr>
                <a:spLocks noRot="1" noChangeAspect="1" noMove="1" noResize="1" noEditPoints="1" noAdjustHandles="1" noChangeArrowheads="1" noChangeShapeType="1" noTextEdit="1"/>
              </p:cNvSpPr>
              <p:nvPr/>
            </p:nvSpPr>
            <p:spPr>
              <a:xfrm>
                <a:off x="5465759" y="1843521"/>
                <a:ext cx="3265702" cy="573490"/>
              </a:xfrm>
              <a:prstGeom prst="rect">
                <a:avLst/>
              </a:prstGeom>
              <a:blipFill>
                <a:blip r:embed="rId6"/>
                <a:stretch>
                  <a:fillRect b="-5319"/>
                </a:stretch>
              </a:blipFill>
            </p:spPr>
            <p:txBody>
              <a:bodyPr/>
              <a:lstStyle/>
              <a:p>
                <a:r>
                  <a:rPr lang="zh-CN" altLang="en-US">
                    <a:noFill/>
                  </a:rPr>
                  <a:t> </a:t>
                </a:r>
              </a:p>
            </p:txBody>
          </p:sp>
        </mc:Fallback>
      </mc:AlternateContent>
      <p:sp>
        <p:nvSpPr>
          <p:cNvPr id="42" name="文字方塊 43">
            <a:extLst>
              <a:ext uri="{FF2B5EF4-FFF2-40B4-BE49-F238E27FC236}">
                <a16:creationId xmlns:a16="http://schemas.microsoft.com/office/drawing/2014/main" id="{6D13C90C-DD07-4D0C-8843-00EE486DB2D1}"/>
              </a:ext>
            </a:extLst>
          </p:cNvPr>
          <p:cNvSpPr txBox="1"/>
          <p:nvPr/>
        </p:nvSpPr>
        <p:spPr>
          <a:xfrm>
            <a:off x="5367313" y="1417188"/>
            <a:ext cx="3040546" cy="461665"/>
          </a:xfrm>
          <a:prstGeom prst="rect">
            <a:avLst/>
          </a:prstGeom>
          <a:noFill/>
        </p:spPr>
        <p:txBody>
          <a:bodyPr wrap="square" rtlCol="0">
            <a:spAutoFit/>
          </a:bodyPr>
          <a:lstStyle/>
          <a:p>
            <a:pPr defTabSz="457200">
              <a:defRPr/>
            </a:pPr>
            <a:r>
              <a:rPr lang="en-US" altLang="zh-TW" sz="2400" b="1" dirty="0">
                <a:solidFill>
                  <a:prstClr val="black"/>
                </a:solidFill>
                <a:latin typeface="Calibri" panose="020F0502020204030204"/>
                <a:ea typeface="新細明體" panose="02020500000000000000" pitchFamily="18" charset="-120"/>
              </a:rPr>
              <a:t>Training:</a:t>
            </a:r>
            <a:endParaRPr lang="zh-TW" altLang="en-US" sz="2400" b="1" dirty="0">
              <a:solidFill>
                <a:prstClr val="black"/>
              </a:solidFill>
              <a:latin typeface="Calibri" panose="020F0502020204030204"/>
              <a:ea typeface="新細明體" panose="02020500000000000000" pitchFamily="18" charset="-120"/>
            </a:endParaRPr>
          </a:p>
        </p:txBody>
      </p:sp>
      <p:sp>
        <p:nvSpPr>
          <p:cNvPr id="43" name="矩形 42">
            <a:extLst>
              <a:ext uri="{FF2B5EF4-FFF2-40B4-BE49-F238E27FC236}">
                <a16:creationId xmlns:a16="http://schemas.microsoft.com/office/drawing/2014/main" id="{E276C30E-041F-40B6-B3EA-403066531E23}"/>
              </a:ext>
            </a:extLst>
          </p:cNvPr>
          <p:cNvSpPr/>
          <p:nvPr/>
        </p:nvSpPr>
        <p:spPr>
          <a:xfrm>
            <a:off x="6889805" y="1818449"/>
            <a:ext cx="1630963" cy="598627"/>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244D116D-CCBD-4D6B-AC16-B4AC292582F0}"/>
                  </a:ext>
                </a:extLst>
              </p:cNvPr>
              <p:cNvSpPr/>
              <p:nvPr/>
            </p:nvSpPr>
            <p:spPr>
              <a:xfrm>
                <a:off x="6058172" y="4229583"/>
                <a:ext cx="2516266" cy="573555"/>
              </a:xfrm>
              <a:prstGeom prst="rect">
                <a:avLst/>
              </a:prstGeom>
            </p:spPr>
            <p:txBody>
              <a:bodyPr wrap="none">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Small </a:t>
                </a:r>
                <a14:m>
                  <m:oMath xmlns:m="http://schemas.openxmlformats.org/officeDocument/2006/math">
                    <m:func>
                      <m:funcPr>
                        <m:ctrlPr>
                          <a:rPr lang="en-US" altLang="zh-TW" sz="2400" i="1" smtClean="0">
                            <a:solidFill>
                              <a:prstClr val="black"/>
                            </a:solidFill>
                            <a:latin typeface="Cambria Math" panose="02040503050406030204" pitchFamily="18" charset="0"/>
                          </a:rPr>
                        </m:ctrlPr>
                      </m:funcPr>
                      <m:fName>
                        <m:limLow>
                          <m:limLowPr>
                            <m:ctrlPr>
                              <a:rPr lang="en-US" altLang="zh-TW" sz="2400" i="1" smtClean="0">
                                <a:solidFill>
                                  <a:prstClr val="black"/>
                                </a:solidFill>
                                <a:latin typeface="Cambria Math" panose="02040503050406030204" pitchFamily="18" charset="0"/>
                              </a:rPr>
                            </m:ctrlPr>
                          </m:limLowPr>
                          <m:e>
                            <m:r>
                              <m:rPr>
                                <m:sty m:val="p"/>
                              </m:rPr>
                              <a:rPr lang="en-US" altLang="zh-TW" sz="2400" smtClean="0">
                                <a:solidFill>
                                  <a:prstClr val="black"/>
                                </a:solidFill>
                                <a:latin typeface="Cambria Math" panose="02040503050406030204" pitchFamily="18" charset="0"/>
                              </a:rPr>
                              <m:t>max</m:t>
                            </m:r>
                          </m:e>
                          <m:lim>
                            <m:r>
                              <a:rPr lang="en-US" altLang="zh-TW" sz="2400" i="1" smtClean="0">
                                <a:solidFill>
                                  <a:prstClr val="black"/>
                                </a:solidFill>
                                <a:latin typeface="Cambria Math" panose="02040503050406030204" pitchFamily="18" charset="0"/>
                              </a:rPr>
                              <m:t>𝐷</m:t>
                            </m:r>
                          </m:lim>
                        </m:limLow>
                      </m:fName>
                      <m:e>
                        <m:r>
                          <a:rPr lang="en-US" altLang="zh-TW" sz="2400" i="1" smtClean="0">
                            <a:solidFill>
                              <a:prstClr val="black"/>
                            </a:solidFill>
                            <a:latin typeface="Cambria Math" panose="02040503050406030204" pitchFamily="18" charset="0"/>
                          </a:rPr>
                          <m:t>𝑉</m:t>
                        </m:r>
                        <m:d>
                          <m:dPr>
                            <m:ctrlPr>
                              <a:rPr lang="en-US" altLang="zh-TW" sz="2400" i="1">
                                <a:solidFill>
                                  <a:prstClr val="black"/>
                                </a:solidFill>
                                <a:latin typeface="Cambria Math" panose="02040503050406030204" pitchFamily="18" charset="0"/>
                              </a:rPr>
                            </m:ctrlPr>
                          </m:dPr>
                          <m:e>
                            <m:r>
                              <a:rPr lang="en-US" altLang="zh-TW" sz="2400" i="1" smtClean="0">
                                <a:solidFill>
                                  <a:prstClr val="black"/>
                                </a:solidFill>
                                <a:latin typeface="Cambria Math" panose="02040503050406030204" pitchFamily="18" charset="0"/>
                              </a:rPr>
                              <m:t>𝐷</m:t>
                            </m:r>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𝐺</m:t>
                            </m:r>
                          </m:e>
                        </m:d>
                      </m:e>
                    </m:func>
                  </m:oMath>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4" name="矩形 43">
                <a:extLst>
                  <a:ext uri="{FF2B5EF4-FFF2-40B4-BE49-F238E27FC236}">
                    <a16:creationId xmlns:a16="http://schemas.microsoft.com/office/drawing/2014/main" id="{244D116D-CCBD-4D6B-AC16-B4AC292582F0}"/>
                  </a:ext>
                </a:extLst>
              </p:cNvPr>
              <p:cNvSpPr>
                <a:spLocks noRot="1" noChangeAspect="1" noMove="1" noResize="1" noEditPoints="1" noAdjustHandles="1" noChangeArrowheads="1" noChangeShapeType="1" noTextEdit="1"/>
              </p:cNvSpPr>
              <p:nvPr/>
            </p:nvSpPr>
            <p:spPr>
              <a:xfrm>
                <a:off x="6058172" y="4229583"/>
                <a:ext cx="2516266" cy="573555"/>
              </a:xfrm>
              <a:prstGeom prst="rect">
                <a:avLst/>
              </a:prstGeom>
              <a:blipFill>
                <a:blip r:embed="rId7"/>
                <a:stretch>
                  <a:fillRect l="-3874" t="-7447" b="-5319"/>
                </a:stretch>
              </a:blipFill>
            </p:spPr>
            <p:txBody>
              <a:bodyPr/>
              <a:lstStyle/>
              <a:p>
                <a:r>
                  <a:rPr lang="zh-CN" altLang="en-US">
                    <a:noFill/>
                  </a:rPr>
                  <a:t> </a:t>
                </a:r>
              </a:p>
            </p:txBody>
          </p:sp>
        </mc:Fallback>
      </mc:AlternateContent>
      <p:sp>
        <p:nvSpPr>
          <p:cNvPr id="45" name="矩形 44">
            <a:extLst>
              <a:ext uri="{FF2B5EF4-FFF2-40B4-BE49-F238E27FC236}">
                <a16:creationId xmlns:a16="http://schemas.microsoft.com/office/drawing/2014/main" id="{B5180A4B-D03F-4C7A-A47D-837ED14FE84E}"/>
              </a:ext>
            </a:extLst>
          </p:cNvPr>
          <p:cNvSpPr/>
          <p:nvPr/>
        </p:nvSpPr>
        <p:spPr>
          <a:xfrm>
            <a:off x="6874634" y="4288116"/>
            <a:ext cx="1630963" cy="522951"/>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0619198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85</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 name="標題 1">
            <a:extLst>
              <a:ext uri="{FF2B5EF4-FFF2-40B4-BE49-F238E27FC236}">
                <a16:creationId xmlns:a16="http://schemas.microsoft.com/office/drawing/2014/main" id="{F2D03B4E-EEB4-401F-84CC-434A1A88427B}"/>
              </a:ext>
            </a:extLst>
          </p:cNvPr>
          <p:cNvSpPr txBox="1">
            <a:spLocks/>
          </p:cNvSpPr>
          <p:nvPr/>
        </p:nvSpPr>
        <p:spPr>
          <a:xfrm>
            <a:off x="1366736" y="486480"/>
            <a:ext cx="2567381" cy="81847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36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Our Objective </a:t>
            </a:r>
            <a:endParaRPr kumimoji="0" lang="zh-TW" altLang="en-US" sz="36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9C5629F2-963B-4034-AD61-734D22D07B6D}"/>
                  </a:ext>
                </a:extLst>
              </p:cNvPr>
              <p:cNvSpPr/>
              <p:nvPr/>
            </p:nvSpPr>
            <p:spPr>
              <a:xfrm>
                <a:off x="2138009" y="1454201"/>
                <a:ext cx="4636654" cy="653769"/>
              </a:xfrm>
              <a:prstGeom prst="rect">
                <a:avLst/>
              </a:prstGeom>
            </p:spPr>
            <p:txBody>
              <a:bodyPr wrap="none">
                <a:spAutoFit/>
              </a:bodyPr>
              <a:lstStyle/>
              <a:p>
                <a:pPr defTabSz="457200">
                  <a:defRPr/>
                </a:pPr>
                <a14:m>
                  <m:oMathPara xmlns:m="http://schemas.openxmlformats.org/officeDocument/2006/math">
                    <m:oMathParaPr>
                      <m:jc m:val="centerGroup"/>
                    </m:oMathParaPr>
                    <m:oMath xmlns:m="http://schemas.openxmlformats.org/officeDocument/2006/math">
                      <m:sSup>
                        <m:sSupPr>
                          <m:ctrlPr>
                            <a:rPr lang="en-US" altLang="zh-TW" sz="2800" i="1" smtClean="0">
                              <a:solidFill>
                                <a:prstClr val="black"/>
                              </a:solidFill>
                              <a:latin typeface="Cambria Math" panose="02040503050406030204" pitchFamily="18" charset="0"/>
                            </a:rPr>
                          </m:ctrlPr>
                        </m:sSupPr>
                        <m:e>
                          <m:r>
                            <a:rPr lang="en-US" altLang="zh-TW" sz="2800" i="1" smtClean="0">
                              <a:solidFill>
                                <a:prstClr val="black"/>
                              </a:solidFill>
                              <a:latin typeface="Cambria Math" panose="02040503050406030204" pitchFamily="18" charset="0"/>
                            </a:rPr>
                            <m:t>𝐺</m:t>
                          </m:r>
                        </m:e>
                        <m:sup>
                          <m:r>
                            <a:rPr lang="en-US" altLang="zh-TW" sz="2800" i="1" smtClean="0">
                              <a:solidFill>
                                <a:prstClr val="black"/>
                              </a:solidFill>
                              <a:latin typeface="Cambria Math" panose="02040503050406030204" pitchFamily="18" charset="0"/>
                            </a:rPr>
                            <m:t>∗</m:t>
                          </m:r>
                        </m:sup>
                      </m:sSup>
                      <m:r>
                        <a:rPr lang="en-US" altLang="zh-TW" sz="2800" i="1" smtClean="0">
                          <a:solidFill>
                            <a:prstClr val="black"/>
                          </a:solidFill>
                          <a:latin typeface="Cambria Math" panose="02040503050406030204" pitchFamily="18" charset="0"/>
                        </a:rPr>
                        <m:t>=</m:t>
                      </m:r>
                      <m:r>
                        <a:rPr lang="en-US" altLang="zh-TW" sz="2800" i="1" smtClean="0">
                          <a:solidFill>
                            <a:prstClr val="black"/>
                          </a:solidFill>
                          <a:latin typeface="Cambria Math" panose="02040503050406030204" pitchFamily="18" charset="0"/>
                        </a:rPr>
                        <m:t>𝑎𝑟𝑔</m:t>
                      </m:r>
                      <m:func>
                        <m:funcPr>
                          <m:ctrlPr>
                            <a:rPr lang="en-US" altLang="zh-TW" sz="2800" i="1" smtClean="0">
                              <a:solidFill>
                                <a:prstClr val="black"/>
                              </a:solidFill>
                              <a:latin typeface="Cambria Math" panose="02040503050406030204" pitchFamily="18" charset="0"/>
                            </a:rPr>
                          </m:ctrlPr>
                        </m:funcPr>
                        <m:fName>
                          <m:limLow>
                            <m:limLowPr>
                              <m:ctrlPr>
                                <a:rPr lang="en-US" altLang="zh-TW" sz="2800" i="1" smtClean="0">
                                  <a:solidFill>
                                    <a:srgbClr val="0000FF"/>
                                  </a:solidFill>
                                  <a:latin typeface="Cambria Math" panose="02040503050406030204" pitchFamily="18" charset="0"/>
                                </a:rPr>
                              </m:ctrlPr>
                            </m:limLowPr>
                            <m:e>
                              <m:r>
                                <m:rPr>
                                  <m:sty m:val="p"/>
                                </m:rPr>
                                <a:rPr lang="en-US" altLang="zh-TW" sz="2800" smtClean="0">
                                  <a:solidFill>
                                    <a:srgbClr val="0000FF"/>
                                  </a:solidFill>
                                  <a:latin typeface="Cambria Math" panose="02040503050406030204" pitchFamily="18" charset="0"/>
                                </a:rPr>
                                <m:t>min</m:t>
                              </m:r>
                            </m:e>
                            <m:lim>
                              <m:r>
                                <a:rPr lang="en-US" altLang="zh-TW" sz="2800" i="1" smtClean="0">
                                  <a:solidFill>
                                    <a:srgbClr val="0000FF"/>
                                  </a:solidFill>
                                  <a:latin typeface="Cambria Math" panose="02040503050406030204" pitchFamily="18" charset="0"/>
                                </a:rPr>
                                <m:t>𝐺</m:t>
                              </m:r>
                            </m:lim>
                          </m:limLow>
                        </m:fName>
                        <m:e>
                          <m:r>
                            <a:rPr lang="en-US" altLang="zh-TW" sz="2800" i="1" smtClean="0">
                              <a:solidFill>
                                <a:prstClr val="black"/>
                              </a:solidFill>
                              <a:latin typeface="Cambria Math" panose="02040503050406030204" pitchFamily="18" charset="0"/>
                            </a:rPr>
                            <m:t>𝐷𝑖𝑣</m:t>
                          </m:r>
                          <m:d>
                            <m:dPr>
                              <m:ctrlPr>
                                <a:rPr lang="en-US" altLang="zh-TW" sz="2800" i="1">
                                  <a:solidFill>
                                    <a:prstClr val="black"/>
                                  </a:solidFill>
                                  <a:latin typeface="Cambria Math" panose="02040503050406030204" pitchFamily="18" charset="0"/>
                                </a:rPr>
                              </m:ctrlPr>
                            </m:dPr>
                            <m:e>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𝑃</m:t>
                                  </m:r>
                                </m:e>
                                <m:sub>
                                  <m:r>
                                    <a:rPr lang="en-US" altLang="zh-TW" sz="2800" i="1">
                                      <a:solidFill>
                                        <a:prstClr val="black"/>
                                      </a:solidFill>
                                      <a:latin typeface="Cambria Math" panose="02040503050406030204" pitchFamily="18" charset="0"/>
                                    </a:rPr>
                                    <m:t>𝐺</m:t>
                                  </m:r>
                                </m:sub>
                              </m:sSub>
                              <m:r>
                                <a:rPr lang="en-US" altLang="zh-TW" sz="2800" i="1" smtClean="0">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𝑃</m:t>
                                  </m:r>
                                </m:e>
                                <m:sub>
                                  <m:r>
                                    <a:rPr lang="en-US" altLang="zh-TW" sz="2800" i="1">
                                      <a:solidFill>
                                        <a:prstClr val="black"/>
                                      </a:solidFill>
                                      <a:latin typeface="Cambria Math" panose="02040503050406030204" pitchFamily="18" charset="0"/>
                                    </a:rPr>
                                    <m:t>𝑑𝑎𝑡𝑎</m:t>
                                  </m:r>
                                </m:sub>
                              </m:sSub>
                            </m:e>
                          </m:d>
                        </m:e>
                      </m:func>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30" name="矩形 29">
                <a:extLst>
                  <a:ext uri="{FF2B5EF4-FFF2-40B4-BE49-F238E27FC236}">
                    <a16:creationId xmlns:a16="http://schemas.microsoft.com/office/drawing/2014/main" id="{9C5629F2-963B-4034-AD61-734D22D07B6D}"/>
                  </a:ext>
                </a:extLst>
              </p:cNvPr>
              <p:cNvSpPr>
                <a:spLocks noRot="1" noChangeAspect="1" noMove="1" noResize="1" noEditPoints="1" noAdjustHandles="1" noChangeArrowheads="1" noChangeShapeType="1" noTextEdit="1"/>
              </p:cNvSpPr>
              <p:nvPr/>
            </p:nvSpPr>
            <p:spPr>
              <a:xfrm>
                <a:off x="2138009" y="1454201"/>
                <a:ext cx="4636654" cy="65376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15">
                <a:extLst>
                  <a:ext uri="{FF2B5EF4-FFF2-40B4-BE49-F238E27FC236}">
                    <a16:creationId xmlns:a16="http://schemas.microsoft.com/office/drawing/2014/main" id="{D0E03070-E955-4E38-B956-40DDCFB64DD2}"/>
                  </a:ext>
                </a:extLst>
              </p:cNvPr>
              <p:cNvSpPr txBox="1"/>
              <p:nvPr/>
            </p:nvSpPr>
            <p:spPr>
              <a:xfrm>
                <a:off x="4456336" y="1472554"/>
                <a:ext cx="2138717" cy="561372"/>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altLang="zh-TW" sz="2800" b="0" i="1" u="none" strike="noStrike" kern="0" cap="none" spc="0" normalizeH="0" baseline="0" noProof="0">
                              <a:ln>
                                <a:noFill/>
                              </a:ln>
                              <a:solidFill>
                                <a:prstClr val="black"/>
                              </a:solidFill>
                              <a:effectLst/>
                              <a:uLnTx/>
                              <a:uFillTx/>
                              <a:latin typeface="Cambria Math" panose="02040503050406030204" pitchFamily="18" charset="0"/>
                              <a:cs typeface="+mn-cs"/>
                            </a:rPr>
                          </m:ctrlPr>
                        </m:funcPr>
                        <m:fName>
                          <m:limLow>
                            <m:limLowPr>
                              <m:ctrlPr>
                                <a:rPr kumimoji="0" lang="en-US" altLang="zh-TW" sz="2800" b="0" i="1" u="none" strike="noStrike" kern="0" cap="none" spc="0" normalizeH="0" baseline="0" noProof="0" smtClean="0">
                                  <a:ln>
                                    <a:noFill/>
                                  </a:ln>
                                  <a:solidFill>
                                    <a:srgbClr val="0000FF"/>
                                  </a:solidFill>
                                  <a:effectLst/>
                                  <a:uLnTx/>
                                  <a:uFillTx/>
                                  <a:latin typeface="Cambria Math" panose="02040503050406030204" pitchFamily="18" charset="0"/>
                                  <a:cs typeface="+mn-cs"/>
                                </a:rPr>
                              </m:ctrlPr>
                            </m:limLowPr>
                            <m:e>
                              <m:r>
                                <m:rPr>
                                  <m:sty m:val="p"/>
                                </m:rPr>
                                <a:rPr kumimoji="0" lang="en-US" altLang="zh-TW" sz="2800" b="0" i="0" u="none" strike="noStrike" kern="0" cap="none" spc="0" normalizeH="0" baseline="0" noProof="0" smtClean="0">
                                  <a:ln>
                                    <a:noFill/>
                                  </a:ln>
                                  <a:solidFill>
                                    <a:srgbClr val="0000FF"/>
                                  </a:solidFill>
                                  <a:effectLst/>
                                  <a:uLnTx/>
                                  <a:uFillTx/>
                                  <a:latin typeface="Cambria Math" panose="02040503050406030204" pitchFamily="18" charset="0"/>
                                  <a:cs typeface="+mn-cs"/>
                                </a:rPr>
                                <m:t>max</m:t>
                              </m:r>
                            </m:e>
                            <m:lim>
                              <m:r>
                                <a:rPr kumimoji="0" lang="en-US" altLang="zh-TW" sz="2800" b="0" i="1" u="none" strike="noStrike" kern="0" cap="none" spc="0" normalizeH="0" baseline="0" noProof="0">
                                  <a:ln>
                                    <a:noFill/>
                                  </a:ln>
                                  <a:solidFill>
                                    <a:srgbClr val="0000FF"/>
                                  </a:solidFill>
                                  <a:effectLst/>
                                  <a:uLnTx/>
                                  <a:uFillTx/>
                                  <a:latin typeface="Cambria Math" panose="02040503050406030204" pitchFamily="18" charset="0"/>
                                  <a:cs typeface="+mn-cs"/>
                                </a:rPr>
                                <m:t>𝐷</m:t>
                              </m:r>
                            </m:lim>
                          </m:limLow>
                        </m:fName>
                        <m:e>
                          <m:r>
                            <a:rPr kumimoji="0" lang="en-US" altLang="zh-TW" sz="2800" b="0" i="1" u="none" strike="noStrike" kern="0" cap="none" spc="0" normalizeH="0" baseline="0" noProof="0">
                              <a:ln>
                                <a:noFill/>
                              </a:ln>
                              <a:solidFill>
                                <a:prstClr val="black"/>
                              </a:solidFill>
                              <a:effectLst/>
                              <a:uLnTx/>
                              <a:uFillTx/>
                              <a:latin typeface="Cambria Math" panose="02040503050406030204" pitchFamily="18" charset="0"/>
                              <a:cs typeface="+mn-cs"/>
                            </a:rPr>
                            <m:t>𝑉</m:t>
                          </m:r>
                          <m:d>
                            <m:dPr>
                              <m:ctrlPr>
                                <a:rPr kumimoji="0" lang="en-US" altLang="zh-TW" sz="2800" b="0" i="1" u="none" strike="noStrike" kern="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800" b="0" i="1" u="none" strike="noStrike" kern="0" cap="none" spc="0" normalizeH="0" baseline="0" noProof="0">
                                  <a:ln>
                                    <a:noFill/>
                                  </a:ln>
                                  <a:solidFill>
                                    <a:prstClr val="black"/>
                                  </a:solidFill>
                                  <a:effectLst/>
                                  <a:uLnTx/>
                                  <a:uFillTx/>
                                  <a:latin typeface="Cambria Math" panose="02040503050406030204" pitchFamily="18" charset="0"/>
                                  <a:cs typeface="+mn-cs"/>
                                </a:rPr>
                                <m:t>𝐺</m:t>
                              </m:r>
                              <m:r>
                                <a:rPr kumimoji="0" lang="en-US" altLang="zh-TW" sz="2800" b="0" i="1" u="none" strike="noStrike" kern="0" cap="none" spc="0" normalizeH="0" baseline="0" noProof="0">
                                  <a:ln>
                                    <a:noFill/>
                                  </a:ln>
                                  <a:solidFill>
                                    <a:prstClr val="black"/>
                                  </a:solidFill>
                                  <a:effectLst/>
                                  <a:uLnTx/>
                                  <a:uFillTx/>
                                  <a:latin typeface="Cambria Math" panose="02040503050406030204" pitchFamily="18" charset="0"/>
                                  <a:cs typeface="+mn-cs"/>
                                </a:rPr>
                                <m:t>,</m:t>
                              </m:r>
                              <m:r>
                                <a:rPr kumimoji="0" lang="en-US" altLang="zh-TW" sz="2800" b="0" i="1" u="none" strike="noStrike" kern="0" cap="none" spc="0" normalizeH="0" baseline="0" noProof="0">
                                  <a:ln>
                                    <a:noFill/>
                                  </a:ln>
                                  <a:solidFill>
                                    <a:prstClr val="black"/>
                                  </a:solidFill>
                                  <a:effectLst/>
                                  <a:uLnTx/>
                                  <a:uFillTx/>
                                  <a:latin typeface="Cambria Math" panose="02040503050406030204" pitchFamily="18" charset="0"/>
                                  <a:cs typeface="+mn-cs"/>
                                </a:rPr>
                                <m:t>𝐷</m:t>
                              </m:r>
                            </m:e>
                          </m:d>
                        </m:e>
                      </m:func>
                    </m:oMath>
                  </m:oMathPara>
                </a14:m>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1" name="文字方塊 15">
                <a:extLst>
                  <a:ext uri="{FF2B5EF4-FFF2-40B4-BE49-F238E27FC236}">
                    <a16:creationId xmlns:a16="http://schemas.microsoft.com/office/drawing/2014/main" id="{D0E03070-E955-4E38-B956-40DDCFB64DD2}"/>
                  </a:ext>
                </a:extLst>
              </p:cNvPr>
              <p:cNvSpPr txBox="1">
                <a:spLocks noRot="1" noChangeAspect="1" noMove="1" noResize="1" noEditPoints="1" noAdjustHandles="1" noChangeArrowheads="1" noChangeShapeType="1" noTextEdit="1"/>
              </p:cNvSpPr>
              <p:nvPr/>
            </p:nvSpPr>
            <p:spPr>
              <a:xfrm>
                <a:off x="4456336" y="1472554"/>
                <a:ext cx="2138717" cy="561372"/>
              </a:xfrm>
              <a:prstGeom prst="rect">
                <a:avLst/>
              </a:prstGeom>
              <a:blipFill>
                <a:blip r:embed="rId4"/>
                <a:stretch>
                  <a:fillRect/>
                </a:stretch>
              </a:blipFill>
              <a:ln w="6350" cap="flat" cmpd="sng" algn="ctr">
                <a:solidFill>
                  <a:srgbClr val="ED7D31"/>
                </a:solidFill>
                <a:prstDash val="solid"/>
                <a:miter lim="800000"/>
              </a:ln>
              <a:effectLst/>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3E42CDA5-F511-4094-AC72-A5CE96A5F34B}"/>
              </a:ext>
            </a:extLst>
          </p:cNvPr>
          <p:cNvSpPr/>
          <p:nvPr/>
        </p:nvSpPr>
        <p:spPr>
          <a:xfrm>
            <a:off x="4476656" y="2301640"/>
            <a:ext cx="3993225" cy="830997"/>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maximum objective value is related to JS divergence.</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18">
            <a:extLst>
              <a:ext uri="{FF2B5EF4-FFF2-40B4-BE49-F238E27FC236}">
                <a16:creationId xmlns:a16="http://schemas.microsoft.com/office/drawing/2014/main" id="{4AD6573D-FB9F-4FB1-8453-D872596F7CC6}"/>
              </a:ext>
            </a:extLst>
          </p:cNvPr>
          <p:cNvSpPr txBox="1"/>
          <p:nvPr/>
        </p:nvSpPr>
        <p:spPr>
          <a:xfrm>
            <a:off x="1919224" y="4757260"/>
            <a:ext cx="7150427" cy="461665"/>
          </a:xfrm>
          <a:prstGeom prst="rect">
            <a:avLst/>
          </a:prstGeom>
          <a:noFill/>
        </p:spPr>
        <p:txBody>
          <a:bodyPr wrap="square" rtlCol="0">
            <a:spAutoFit/>
          </a:bodyPr>
          <a:lstStyle/>
          <a:p>
            <a:pPr defTabSz="457200">
              <a:defRPr/>
            </a:pPr>
            <a:r>
              <a:rPr lang="en-US" altLang="zh-TW" sz="2400" b="1" i="1" u="sng" dirty="0">
                <a:solidFill>
                  <a:prstClr val="black"/>
                </a:solidFill>
                <a:latin typeface="Calibri" panose="020F0502020204030204"/>
                <a:ea typeface="新細明體" panose="02020500000000000000" pitchFamily="18" charset="-120"/>
              </a:rPr>
              <a:t>Step 1</a:t>
            </a:r>
            <a:r>
              <a:rPr lang="en-US" altLang="zh-TW" sz="2400" dirty="0">
                <a:solidFill>
                  <a:prstClr val="black"/>
                </a:solidFill>
                <a:latin typeface="Calibri" panose="020F0502020204030204"/>
                <a:ea typeface="新細明體" panose="02020500000000000000" pitchFamily="18" charset="-120"/>
              </a:rPr>
              <a:t>: Fix generator G, and update discriminator D</a:t>
            </a:r>
            <a:endParaRPr lang="zh-TW" altLang="en-US" sz="2400" dirty="0">
              <a:solidFill>
                <a:prstClr val="black"/>
              </a:solidFill>
              <a:latin typeface="Calibri" panose="020F0502020204030204"/>
              <a:ea typeface="新細明體" panose="02020500000000000000" pitchFamily="18" charset="-120"/>
            </a:endParaRPr>
          </a:p>
        </p:txBody>
      </p:sp>
      <p:sp>
        <p:nvSpPr>
          <p:cNvPr id="34" name="文字方塊 19">
            <a:extLst>
              <a:ext uri="{FF2B5EF4-FFF2-40B4-BE49-F238E27FC236}">
                <a16:creationId xmlns:a16="http://schemas.microsoft.com/office/drawing/2014/main" id="{9B0EC57D-0C78-4EA2-8167-2BD67962BB7C}"/>
              </a:ext>
            </a:extLst>
          </p:cNvPr>
          <p:cNvSpPr txBox="1"/>
          <p:nvPr/>
        </p:nvSpPr>
        <p:spPr>
          <a:xfrm>
            <a:off x="1919224" y="5284697"/>
            <a:ext cx="7281760" cy="461665"/>
          </a:xfrm>
          <a:prstGeom prst="rect">
            <a:avLst/>
          </a:prstGeom>
          <a:noFill/>
        </p:spPr>
        <p:txBody>
          <a:bodyPr wrap="square" rtlCol="0">
            <a:spAutoFit/>
          </a:bodyPr>
          <a:lstStyle/>
          <a:p>
            <a:pPr defTabSz="457200">
              <a:defRPr/>
            </a:pPr>
            <a:r>
              <a:rPr lang="en-US" altLang="zh-TW" sz="2400" b="1" i="1" u="sng" dirty="0">
                <a:solidFill>
                  <a:prstClr val="black"/>
                </a:solidFill>
                <a:latin typeface="Calibri" panose="020F0502020204030204"/>
                <a:ea typeface="新細明體" panose="02020500000000000000" pitchFamily="18" charset="-120"/>
              </a:rPr>
              <a:t>Step 2</a:t>
            </a:r>
            <a:r>
              <a:rPr lang="en-US" altLang="zh-TW" sz="2400" dirty="0">
                <a:solidFill>
                  <a:prstClr val="black"/>
                </a:solidFill>
                <a:latin typeface="Calibri" panose="020F0502020204030204"/>
                <a:ea typeface="新細明體" panose="02020500000000000000" pitchFamily="18" charset="-120"/>
              </a:rPr>
              <a:t>: Fix discriminator D, and update generator G</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8FDFDA1F-B418-4AED-9EBC-C3EF5B208F36}"/>
                  </a:ext>
                </a:extLst>
              </p:cNvPr>
              <p:cNvSpPr/>
              <p:nvPr/>
            </p:nvSpPr>
            <p:spPr>
              <a:xfrm>
                <a:off x="1203794" y="2404191"/>
                <a:ext cx="3167919" cy="573555"/>
              </a:xfrm>
              <a:prstGeom prst="rect">
                <a:avLst/>
              </a:prstGeom>
            </p:spPr>
            <p:txBody>
              <a:bodyPr wrap="none">
                <a:spAutoFit/>
              </a:bodyPr>
              <a:lstStyle/>
              <a:p>
                <a:pPr defTabSz="457200">
                  <a:defRPr/>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en-US" altLang="zh-TW" sz="2400" i="1" smtClean="0">
                              <a:solidFill>
                                <a:prstClr val="black"/>
                              </a:solidFill>
                              <a:latin typeface="Cambria Math" panose="02040503050406030204" pitchFamily="18" charset="0"/>
                            </a:rPr>
                            <m:t>𝐷</m:t>
                          </m:r>
                        </m:e>
                        <m:sup>
                          <m:r>
                            <a:rPr lang="en-US" altLang="zh-TW" sz="2400" i="1" smtClean="0">
                              <a:solidFill>
                                <a:prstClr val="black"/>
                              </a:solidFill>
                              <a:latin typeface="Cambria Math" panose="02040503050406030204" pitchFamily="18" charset="0"/>
                            </a:rPr>
                            <m:t>∗</m:t>
                          </m:r>
                        </m:sup>
                      </m:sSup>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𝑎𝑟𝑔</m:t>
                      </m:r>
                      <m:func>
                        <m:funcPr>
                          <m:ctrlPr>
                            <a:rPr lang="en-US" altLang="zh-TW" sz="2400" i="1" smtClean="0">
                              <a:solidFill>
                                <a:prstClr val="black"/>
                              </a:solidFill>
                              <a:latin typeface="Cambria Math" panose="02040503050406030204" pitchFamily="18" charset="0"/>
                            </a:rPr>
                          </m:ctrlPr>
                        </m:funcPr>
                        <m:fName>
                          <m:limLow>
                            <m:limLowPr>
                              <m:ctrlPr>
                                <a:rPr lang="en-US" altLang="zh-TW" sz="2400" i="1" smtClean="0">
                                  <a:solidFill>
                                    <a:prstClr val="black"/>
                                  </a:solidFill>
                                  <a:latin typeface="Cambria Math" panose="02040503050406030204" pitchFamily="18" charset="0"/>
                                </a:rPr>
                              </m:ctrlPr>
                            </m:limLowPr>
                            <m:e>
                              <m:r>
                                <m:rPr>
                                  <m:sty m:val="p"/>
                                </m:rPr>
                                <a:rPr lang="en-US" altLang="zh-TW" sz="2400" smtClean="0">
                                  <a:solidFill>
                                    <a:prstClr val="black"/>
                                  </a:solidFill>
                                  <a:latin typeface="Cambria Math" panose="02040503050406030204" pitchFamily="18" charset="0"/>
                                </a:rPr>
                                <m:t>max</m:t>
                              </m:r>
                            </m:e>
                            <m:lim>
                              <m:r>
                                <a:rPr lang="en-US" altLang="zh-TW" sz="2400" i="1" smtClean="0">
                                  <a:solidFill>
                                    <a:prstClr val="black"/>
                                  </a:solidFill>
                                  <a:latin typeface="Cambria Math" panose="02040503050406030204" pitchFamily="18" charset="0"/>
                                </a:rPr>
                                <m:t>𝐷</m:t>
                              </m:r>
                            </m:lim>
                          </m:limLow>
                        </m:fName>
                        <m:e>
                          <m:r>
                            <a:rPr lang="en-US" altLang="zh-TW" sz="2400" i="1" smtClean="0">
                              <a:solidFill>
                                <a:prstClr val="black"/>
                              </a:solidFill>
                              <a:latin typeface="Cambria Math" panose="02040503050406030204" pitchFamily="18" charset="0"/>
                            </a:rPr>
                            <m:t>𝑉</m:t>
                          </m:r>
                          <m:d>
                            <m:dPr>
                              <m:ctrlPr>
                                <a:rPr lang="en-US" altLang="zh-TW" sz="2400" i="1">
                                  <a:solidFill>
                                    <a:prstClr val="black"/>
                                  </a:solidFill>
                                  <a:latin typeface="Cambria Math" panose="02040503050406030204" pitchFamily="18" charset="0"/>
                                </a:rPr>
                              </m:ctrlPr>
                            </m:dPr>
                            <m:e>
                              <m:r>
                                <a:rPr lang="en-US" altLang="zh-TW" sz="2400" i="1" smtClean="0">
                                  <a:solidFill>
                                    <a:prstClr val="black"/>
                                  </a:solidFill>
                                  <a:latin typeface="Cambria Math" panose="02040503050406030204" pitchFamily="18" charset="0"/>
                                </a:rPr>
                                <m:t>𝐷</m:t>
                              </m:r>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𝐺</m:t>
                              </m:r>
                            </m:e>
                          </m:d>
                        </m:e>
                      </m:func>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35" name="矩形 34">
                <a:extLst>
                  <a:ext uri="{FF2B5EF4-FFF2-40B4-BE49-F238E27FC236}">
                    <a16:creationId xmlns:a16="http://schemas.microsoft.com/office/drawing/2014/main" id="{8FDFDA1F-B418-4AED-9EBC-C3EF5B208F36}"/>
                  </a:ext>
                </a:extLst>
              </p:cNvPr>
              <p:cNvSpPr>
                <a:spLocks noRot="1" noChangeAspect="1" noMove="1" noResize="1" noEditPoints="1" noAdjustHandles="1" noChangeArrowheads="1" noChangeShapeType="1" noTextEdit="1"/>
              </p:cNvSpPr>
              <p:nvPr/>
            </p:nvSpPr>
            <p:spPr>
              <a:xfrm>
                <a:off x="1203794" y="2404191"/>
                <a:ext cx="3167919" cy="573555"/>
              </a:xfrm>
              <a:prstGeom prst="rect">
                <a:avLst/>
              </a:prstGeom>
              <a:blipFill>
                <a:blip r:embed="rId5"/>
                <a:stretch>
                  <a:fillRect b="-4255"/>
                </a:stretch>
              </a:blipFill>
            </p:spPr>
            <p:txBody>
              <a:bodyPr/>
              <a:lstStyle/>
              <a:p>
                <a:r>
                  <a:rPr lang="zh-CN" altLang="en-US">
                    <a:noFill/>
                  </a:rPr>
                  <a:t> </a:t>
                </a:r>
              </a:p>
            </p:txBody>
          </p:sp>
        </mc:Fallback>
      </mc:AlternateContent>
      <p:sp>
        <p:nvSpPr>
          <p:cNvPr id="36" name="矩形 35">
            <a:extLst>
              <a:ext uri="{FF2B5EF4-FFF2-40B4-BE49-F238E27FC236}">
                <a16:creationId xmlns:a16="http://schemas.microsoft.com/office/drawing/2014/main" id="{28DFFE13-1C48-4BAA-9261-C7B70B45F302}"/>
              </a:ext>
            </a:extLst>
          </p:cNvPr>
          <p:cNvSpPr/>
          <p:nvPr/>
        </p:nvSpPr>
        <p:spPr>
          <a:xfrm>
            <a:off x="2613376" y="2419165"/>
            <a:ext cx="1630963" cy="598627"/>
          </a:xfrm>
          <a:prstGeom prst="rect">
            <a:avLst/>
          </a:prstGeom>
          <a:noFill/>
          <a:ln w="381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矩形 36">
            <a:extLst>
              <a:ext uri="{FF2B5EF4-FFF2-40B4-BE49-F238E27FC236}">
                <a16:creationId xmlns:a16="http://schemas.microsoft.com/office/drawing/2014/main" id="{EA8E260A-A385-479C-8EF5-972FE98C105E}"/>
              </a:ext>
            </a:extLst>
          </p:cNvPr>
          <p:cNvSpPr/>
          <p:nvPr/>
        </p:nvSpPr>
        <p:spPr>
          <a:xfrm>
            <a:off x="1203794" y="3633765"/>
            <a:ext cx="7529830" cy="2293892"/>
          </a:xfrm>
          <a:prstGeom prst="rect">
            <a:avLst/>
          </a:prstGeom>
          <a:noFill/>
          <a:ln w="571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8" name="直線接點 5">
            <a:extLst>
              <a:ext uri="{FF2B5EF4-FFF2-40B4-BE49-F238E27FC236}">
                <a16:creationId xmlns:a16="http://schemas.microsoft.com/office/drawing/2014/main" id="{9145903A-0521-48A8-8F1D-D10E98AAA779}"/>
              </a:ext>
            </a:extLst>
          </p:cNvPr>
          <p:cNvCxnSpPr>
            <a:cxnSpLocks/>
          </p:cNvCxnSpPr>
          <p:nvPr/>
        </p:nvCxnSpPr>
        <p:spPr>
          <a:xfrm flipH="1" flipV="1">
            <a:off x="585304" y="1747078"/>
            <a:ext cx="1562865" cy="0"/>
          </a:xfrm>
          <a:prstGeom prst="line">
            <a:avLst/>
          </a:prstGeom>
          <a:noFill/>
          <a:ln w="38100" cap="flat" cmpd="sng" algn="ctr">
            <a:solidFill>
              <a:srgbClr val="4472C4"/>
            </a:solidFill>
            <a:prstDash val="solid"/>
            <a:miter lim="800000"/>
          </a:ln>
          <a:effectLst/>
        </p:spPr>
      </p:cxnSp>
      <p:cxnSp>
        <p:nvCxnSpPr>
          <p:cNvPr id="39" name="直線接點 23">
            <a:extLst>
              <a:ext uri="{FF2B5EF4-FFF2-40B4-BE49-F238E27FC236}">
                <a16:creationId xmlns:a16="http://schemas.microsoft.com/office/drawing/2014/main" id="{EA18301B-03E4-43B7-B155-8126C6776A28}"/>
              </a:ext>
            </a:extLst>
          </p:cNvPr>
          <p:cNvCxnSpPr>
            <a:cxnSpLocks/>
          </p:cNvCxnSpPr>
          <p:nvPr/>
        </p:nvCxnSpPr>
        <p:spPr>
          <a:xfrm flipV="1">
            <a:off x="551901" y="1747078"/>
            <a:ext cx="0" cy="3010182"/>
          </a:xfrm>
          <a:prstGeom prst="line">
            <a:avLst/>
          </a:prstGeom>
          <a:noFill/>
          <a:ln w="38100" cap="flat" cmpd="sng" algn="ctr">
            <a:solidFill>
              <a:srgbClr val="4472C4"/>
            </a:solidFill>
            <a:prstDash val="solid"/>
            <a:miter lim="800000"/>
          </a:ln>
          <a:effectLst/>
        </p:spPr>
      </p:cxnSp>
      <p:cxnSp>
        <p:nvCxnSpPr>
          <p:cNvPr id="40" name="直線接點 24">
            <a:extLst>
              <a:ext uri="{FF2B5EF4-FFF2-40B4-BE49-F238E27FC236}">
                <a16:creationId xmlns:a16="http://schemas.microsoft.com/office/drawing/2014/main" id="{43C1D2C8-EF06-4E11-989E-8D6733F274EE}"/>
              </a:ext>
            </a:extLst>
          </p:cNvPr>
          <p:cNvCxnSpPr>
            <a:cxnSpLocks/>
          </p:cNvCxnSpPr>
          <p:nvPr/>
        </p:nvCxnSpPr>
        <p:spPr>
          <a:xfrm flipH="1">
            <a:off x="551901" y="4757260"/>
            <a:ext cx="651894" cy="0"/>
          </a:xfrm>
          <a:prstGeom prst="line">
            <a:avLst/>
          </a:prstGeom>
          <a:noFill/>
          <a:ln w="38100" cap="flat" cmpd="sng" algn="ctr">
            <a:solidFill>
              <a:srgbClr val="4472C4"/>
            </a:solidFill>
            <a:prstDash val="solid"/>
            <a:miter lim="800000"/>
            <a:headEnd type="triangle" w="med" len="med"/>
            <a:tailEnd type="none" w="med" len="med"/>
          </a:ln>
          <a:effectLst/>
        </p:spPr>
      </p:cxnSp>
      <p:sp>
        <p:nvSpPr>
          <p:cNvPr id="41" name="內容版面配置區 2">
            <a:extLst>
              <a:ext uri="{FF2B5EF4-FFF2-40B4-BE49-F238E27FC236}">
                <a16:creationId xmlns:a16="http://schemas.microsoft.com/office/drawing/2014/main" id="{A8CD5486-7FCC-44AA-A159-A0AE3B0981FB}"/>
              </a:ext>
            </a:extLst>
          </p:cNvPr>
          <p:cNvSpPr txBox="1">
            <a:spLocks/>
          </p:cNvSpPr>
          <p:nvPr/>
        </p:nvSpPr>
        <p:spPr>
          <a:xfrm>
            <a:off x="1226820" y="3677338"/>
            <a:ext cx="7886700" cy="40832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Initialize generator and discriminator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In each training iteration: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4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74590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p:bldP spid="35" grpId="0"/>
      <p:bldP spid="36" grpId="0" animBg="1"/>
      <p:bldP spid="37" grpId="0" animBg="1"/>
      <p:bldP spid="41"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86</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圖片 36">
            <a:extLst>
              <a:ext uri="{FF2B5EF4-FFF2-40B4-BE49-F238E27FC236}">
                <a16:creationId xmlns:a16="http://schemas.microsoft.com/office/drawing/2014/main" id="{0B25C9B1-9B7D-4F56-A72E-2B063FFD8374}"/>
              </a:ext>
            </a:extLst>
          </p:cNvPr>
          <p:cNvPicPr>
            <a:picLocks noChangeAspect="1"/>
          </p:cNvPicPr>
          <p:nvPr/>
        </p:nvPicPr>
        <p:blipFill>
          <a:blip r:embed="rId3"/>
          <a:stretch>
            <a:fillRect/>
          </a:stretch>
        </p:blipFill>
        <p:spPr>
          <a:xfrm>
            <a:off x="1142505" y="2919353"/>
            <a:ext cx="1403884" cy="1384654"/>
          </a:xfrm>
          <a:prstGeom prst="rect">
            <a:avLst/>
          </a:prstGeom>
        </p:spPr>
      </p:pic>
      <p:pic>
        <p:nvPicPr>
          <p:cNvPr id="7" name="圖片 60">
            <a:extLst>
              <a:ext uri="{FF2B5EF4-FFF2-40B4-BE49-F238E27FC236}">
                <a16:creationId xmlns:a16="http://schemas.microsoft.com/office/drawing/2014/main" id="{14ED584D-51D1-48FE-8798-B70CA477A110}"/>
              </a:ext>
            </a:extLst>
          </p:cNvPr>
          <p:cNvPicPr>
            <a:picLocks noChangeAspect="1"/>
          </p:cNvPicPr>
          <p:nvPr/>
        </p:nvPicPr>
        <p:blipFill>
          <a:blip r:embed="rId4"/>
          <a:stretch>
            <a:fillRect/>
          </a:stretch>
        </p:blipFill>
        <p:spPr>
          <a:xfrm>
            <a:off x="5784265" y="1384072"/>
            <a:ext cx="2531945" cy="3072094"/>
          </a:xfrm>
          <a:prstGeom prst="rect">
            <a:avLst/>
          </a:prstGeom>
        </p:spPr>
      </p:pic>
      <p:sp>
        <p:nvSpPr>
          <p:cNvPr id="8" name="矩形: 圓角 8">
            <a:extLst>
              <a:ext uri="{FF2B5EF4-FFF2-40B4-BE49-F238E27FC236}">
                <a16:creationId xmlns:a16="http://schemas.microsoft.com/office/drawing/2014/main" id="{C68FBB59-E28E-4D00-A5C3-5BBCFFA0E798}"/>
              </a:ext>
            </a:extLst>
          </p:cNvPr>
          <p:cNvSpPr/>
          <p:nvPr/>
        </p:nvSpPr>
        <p:spPr>
          <a:xfrm>
            <a:off x="3312431" y="1916237"/>
            <a:ext cx="1893371" cy="1125578"/>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Generator</a:t>
            </a:r>
            <a:endParaRPr kumimoji="0" lang="zh-TW" altLang="en-US" sz="2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 name="直線單箭頭接點 42">
            <a:extLst>
              <a:ext uri="{FF2B5EF4-FFF2-40B4-BE49-F238E27FC236}">
                <a16:creationId xmlns:a16="http://schemas.microsoft.com/office/drawing/2014/main" id="{32023695-18FB-4500-A24F-4990BFDEAA58}"/>
              </a:ext>
            </a:extLst>
          </p:cNvPr>
          <p:cNvCxnSpPr>
            <a:cxnSpLocks/>
          </p:cNvCxnSpPr>
          <p:nvPr/>
        </p:nvCxnSpPr>
        <p:spPr>
          <a:xfrm>
            <a:off x="2309067" y="1881600"/>
            <a:ext cx="996419" cy="295807"/>
          </a:xfrm>
          <a:prstGeom prst="straightConnector1">
            <a:avLst/>
          </a:prstGeom>
          <a:noFill/>
          <a:ln w="57150" cap="flat" cmpd="sng" algn="ctr">
            <a:solidFill>
              <a:sysClr val="windowText" lastClr="000000"/>
            </a:solidFill>
            <a:prstDash val="solid"/>
            <a:miter lim="800000"/>
            <a:tailEnd type="triangle"/>
          </a:ln>
          <a:effectLst/>
        </p:spPr>
      </p:cxnSp>
      <p:cxnSp>
        <p:nvCxnSpPr>
          <p:cNvPr id="10" name="直線單箭頭接點 43">
            <a:extLst>
              <a:ext uri="{FF2B5EF4-FFF2-40B4-BE49-F238E27FC236}">
                <a16:creationId xmlns:a16="http://schemas.microsoft.com/office/drawing/2014/main" id="{3592E997-A2B8-45AA-9A3E-7905A9B2E42A}"/>
              </a:ext>
            </a:extLst>
          </p:cNvPr>
          <p:cNvCxnSpPr>
            <a:cxnSpLocks/>
          </p:cNvCxnSpPr>
          <p:nvPr/>
        </p:nvCxnSpPr>
        <p:spPr>
          <a:xfrm>
            <a:off x="5222294" y="2422814"/>
            <a:ext cx="684229" cy="0"/>
          </a:xfrm>
          <a:prstGeom prst="straightConnector1">
            <a:avLst/>
          </a:prstGeom>
          <a:noFill/>
          <a:ln w="57150" cap="flat" cmpd="sng" algn="ctr">
            <a:solidFill>
              <a:sysClr val="windowText" lastClr="000000"/>
            </a:solidFill>
            <a:prstDash val="solid"/>
            <a:miter lim="800000"/>
            <a:tailEnd type="triangle"/>
          </a:ln>
          <a:effectLst/>
        </p:spPr>
      </p:cxnSp>
      <p:grpSp>
        <p:nvGrpSpPr>
          <p:cNvPr id="11" name="群組 13">
            <a:extLst>
              <a:ext uri="{FF2B5EF4-FFF2-40B4-BE49-F238E27FC236}">
                <a16:creationId xmlns:a16="http://schemas.microsoft.com/office/drawing/2014/main" id="{8F924EB2-5AFB-4773-9301-EBA8A615A51B}"/>
              </a:ext>
            </a:extLst>
          </p:cNvPr>
          <p:cNvGrpSpPr/>
          <p:nvPr/>
        </p:nvGrpSpPr>
        <p:grpSpPr>
          <a:xfrm>
            <a:off x="1685101" y="3563794"/>
            <a:ext cx="407932" cy="570546"/>
            <a:chOff x="4514434" y="1884736"/>
            <a:chExt cx="407932" cy="570546"/>
          </a:xfrm>
        </p:grpSpPr>
        <mc:AlternateContent xmlns:mc="http://schemas.openxmlformats.org/markup-compatibility/2006" xmlns:a14="http://schemas.microsoft.com/office/drawing/2010/main">
          <mc:Choice Requires="a14">
            <p:sp>
              <p:nvSpPr>
                <p:cNvPr id="12" name="文字方塊 44">
                  <a:extLst>
                    <a:ext uri="{FF2B5EF4-FFF2-40B4-BE49-F238E27FC236}">
                      <a16:creationId xmlns:a16="http://schemas.microsoft.com/office/drawing/2014/main" id="{E03273EC-FFD4-4CAD-BD47-F03B427340F8}"/>
                    </a:ext>
                  </a:extLst>
                </p:cNvPr>
                <p:cNvSpPr txBox="1"/>
                <p:nvPr/>
              </p:nvSpPr>
              <p:spPr>
                <a:xfrm>
                  <a:off x="4514434" y="1993617"/>
                  <a:ext cx="407932" cy="461665"/>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𝑧</m:t>
                        </m:r>
                      </m:oMath>
                    </m:oMathPara>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45" name="文字方塊 44">
                  <a:extLst>
                    <a:ext uri="{FF2B5EF4-FFF2-40B4-BE49-F238E27FC236}">
                      <a16:creationId xmlns:a16="http://schemas.microsoft.com/office/drawing/2014/main" id="{1438F61D-C9DD-411E-872E-FC5505107237}"/>
                    </a:ext>
                  </a:extLst>
                </p:cNvPr>
                <p:cNvSpPr txBox="1">
                  <a:spLocks noRot="1" noChangeAspect="1" noMove="1" noResize="1" noEditPoints="1" noAdjustHandles="1" noChangeArrowheads="1" noChangeShapeType="1" noTextEdit="1"/>
                </p:cNvSpPr>
                <p:nvPr/>
              </p:nvSpPr>
              <p:spPr>
                <a:xfrm>
                  <a:off x="4514434" y="1993617"/>
                  <a:ext cx="407932" cy="461665"/>
                </a:xfrm>
                <a:prstGeom prst="rect">
                  <a:avLst/>
                </a:prstGeom>
                <a:blipFill>
                  <a:blip r:embed="rId5"/>
                  <a:stretch>
                    <a:fillRect/>
                  </a:stretch>
                </a:blipFill>
              </p:spPr>
              <p:txBody>
                <a:bodyPr/>
                <a:lstStyle/>
                <a:p>
                  <a:r>
                    <a:rPr lang="zh-TW" altLang="en-US">
                      <a:noFill/>
                    </a:rPr>
                    <a:t> </a:t>
                  </a:r>
                </a:p>
              </p:txBody>
            </p:sp>
          </mc:Fallback>
        </mc:AlternateContent>
        <p:sp>
          <p:nvSpPr>
            <p:cNvPr id="13" name="橢圓 46">
              <a:extLst>
                <a:ext uri="{FF2B5EF4-FFF2-40B4-BE49-F238E27FC236}">
                  <a16:creationId xmlns:a16="http://schemas.microsoft.com/office/drawing/2014/main" id="{CD44E028-381E-4D2C-BB50-367FC807DFB6}"/>
                </a:ext>
              </a:extLst>
            </p:cNvPr>
            <p:cNvSpPr/>
            <p:nvPr/>
          </p:nvSpPr>
          <p:spPr>
            <a:xfrm>
              <a:off x="4608344" y="1884736"/>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14" name="文字方塊 45">
                <a:extLst>
                  <a:ext uri="{FF2B5EF4-FFF2-40B4-BE49-F238E27FC236}">
                    <a16:creationId xmlns:a16="http://schemas.microsoft.com/office/drawing/2014/main" id="{B46D8841-40F1-47E5-B2B2-4A2E30A599A0}"/>
                  </a:ext>
                </a:extLst>
              </p:cNvPr>
              <p:cNvSpPr txBox="1"/>
              <p:nvPr/>
            </p:nvSpPr>
            <p:spPr>
              <a:xfrm>
                <a:off x="5988018" y="2172502"/>
                <a:ext cx="430374" cy="461665"/>
              </a:xfrm>
              <a:prstGeom prst="rect">
                <a:avLst/>
              </a:prstGeom>
              <a:noFill/>
            </p:spPr>
            <p:txBody>
              <a:bodyPr wrap="none" rtlCol="0">
                <a:spAutoFit/>
              </a:bodyPr>
              <a:lstStyle/>
              <a:p>
                <a:pPr defTabSz="457200">
                  <a:defRPr/>
                </a:pPr>
                <a14:m>
                  <m:oMathPara xmlns:m="http://schemas.openxmlformats.org/officeDocument/2006/math">
                    <m:oMathParaPr>
                      <m:jc m:val="center"/>
                    </m:oMathParaPr>
                    <m:oMath xmlns:m="http://schemas.openxmlformats.org/officeDocument/2006/math">
                      <m:r>
                        <a:rPr lang="en-US" altLang="zh-TW" sz="2400" i="1" smtClean="0">
                          <a:solidFill>
                            <a:prstClr val="black"/>
                          </a:solidFill>
                          <a:latin typeface="Cambria Math" panose="02040503050406030204" pitchFamily="18" charset="0"/>
                        </a:rPr>
                        <m:t>𝑦</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4" name="文字方塊 45">
                <a:extLst>
                  <a:ext uri="{FF2B5EF4-FFF2-40B4-BE49-F238E27FC236}">
                    <a16:creationId xmlns:a16="http://schemas.microsoft.com/office/drawing/2014/main" id="{B46D8841-40F1-47E5-B2B2-4A2E30A599A0}"/>
                  </a:ext>
                </a:extLst>
              </p:cNvPr>
              <p:cNvSpPr txBox="1">
                <a:spLocks noRot="1" noChangeAspect="1" noMove="1" noResize="1" noEditPoints="1" noAdjustHandles="1" noChangeArrowheads="1" noChangeShapeType="1" noTextEdit="1"/>
              </p:cNvSpPr>
              <p:nvPr/>
            </p:nvSpPr>
            <p:spPr>
              <a:xfrm>
                <a:off x="5988018" y="2172502"/>
                <a:ext cx="430374" cy="461665"/>
              </a:xfrm>
              <a:prstGeom prst="rect">
                <a:avLst/>
              </a:prstGeom>
              <a:blipFill>
                <a:blip r:embed="rId6"/>
                <a:stretch>
                  <a:fillRect b="-10526"/>
                </a:stretch>
              </a:blipFill>
            </p:spPr>
            <p:txBody>
              <a:bodyPr/>
              <a:lstStyle/>
              <a:p>
                <a:r>
                  <a:rPr lang="zh-CN" altLang="en-US">
                    <a:noFill/>
                  </a:rPr>
                  <a:t> </a:t>
                </a:r>
              </a:p>
            </p:txBody>
          </p:sp>
        </mc:Fallback>
      </mc:AlternateContent>
      <p:sp>
        <p:nvSpPr>
          <p:cNvPr id="15" name="橢圓 47">
            <a:extLst>
              <a:ext uri="{FF2B5EF4-FFF2-40B4-BE49-F238E27FC236}">
                <a16:creationId xmlns:a16="http://schemas.microsoft.com/office/drawing/2014/main" id="{CEAD52C4-16C2-40FF-A403-1DCDB7E50110}"/>
              </a:ext>
            </a:extLst>
          </p:cNvPr>
          <p:cNvSpPr/>
          <p:nvPr/>
        </p:nvSpPr>
        <p:spPr>
          <a:xfrm>
            <a:off x="6526765" y="2317436"/>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橢圓 37">
            <a:extLst>
              <a:ext uri="{FF2B5EF4-FFF2-40B4-BE49-F238E27FC236}">
                <a16:creationId xmlns:a16="http://schemas.microsoft.com/office/drawing/2014/main" id="{01D03C04-78D4-48EF-B853-06984D4DE9D9}"/>
              </a:ext>
            </a:extLst>
          </p:cNvPr>
          <p:cNvSpPr/>
          <p:nvPr/>
        </p:nvSpPr>
        <p:spPr>
          <a:xfrm>
            <a:off x="2160117" y="3626695"/>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橢圓 50">
            <a:extLst>
              <a:ext uri="{FF2B5EF4-FFF2-40B4-BE49-F238E27FC236}">
                <a16:creationId xmlns:a16="http://schemas.microsoft.com/office/drawing/2014/main" id="{AA4590CB-CBBB-464E-8035-42BD3A8B2160}"/>
              </a:ext>
            </a:extLst>
          </p:cNvPr>
          <p:cNvSpPr/>
          <p:nvPr/>
        </p:nvSpPr>
        <p:spPr>
          <a:xfrm>
            <a:off x="1475551" y="3268701"/>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橢圓 51">
            <a:extLst>
              <a:ext uri="{FF2B5EF4-FFF2-40B4-BE49-F238E27FC236}">
                <a16:creationId xmlns:a16="http://schemas.microsoft.com/office/drawing/2014/main" id="{6614C93D-7723-4B67-92A8-1713C5375ED3}"/>
              </a:ext>
            </a:extLst>
          </p:cNvPr>
          <p:cNvSpPr/>
          <p:nvPr/>
        </p:nvSpPr>
        <p:spPr>
          <a:xfrm>
            <a:off x="1402198" y="3623047"/>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橢圓 53">
            <a:extLst>
              <a:ext uri="{FF2B5EF4-FFF2-40B4-BE49-F238E27FC236}">
                <a16:creationId xmlns:a16="http://schemas.microsoft.com/office/drawing/2014/main" id="{50CE7299-EC2F-4400-8E3F-9DC5293E5E9B}"/>
              </a:ext>
            </a:extLst>
          </p:cNvPr>
          <p:cNvSpPr/>
          <p:nvPr/>
        </p:nvSpPr>
        <p:spPr>
          <a:xfrm>
            <a:off x="1950567" y="3244902"/>
            <a:ext cx="209550" cy="209550"/>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橢圓 54">
            <a:extLst>
              <a:ext uri="{FF2B5EF4-FFF2-40B4-BE49-F238E27FC236}">
                <a16:creationId xmlns:a16="http://schemas.microsoft.com/office/drawing/2014/main" id="{698BA8B1-9393-45E1-89C7-1352E1F4620B}"/>
              </a:ext>
            </a:extLst>
          </p:cNvPr>
          <p:cNvSpPr/>
          <p:nvPr/>
        </p:nvSpPr>
        <p:spPr>
          <a:xfrm>
            <a:off x="6420354" y="3490029"/>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橢圓 56">
            <a:extLst>
              <a:ext uri="{FF2B5EF4-FFF2-40B4-BE49-F238E27FC236}">
                <a16:creationId xmlns:a16="http://schemas.microsoft.com/office/drawing/2014/main" id="{63A7E0B9-9448-410C-BB42-FD75C84BBE70}"/>
              </a:ext>
            </a:extLst>
          </p:cNvPr>
          <p:cNvSpPr/>
          <p:nvPr/>
        </p:nvSpPr>
        <p:spPr>
          <a:xfrm>
            <a:off x="6003156" y="1859165"/>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橢圓 58">
            <a:extLst>
              <a:ext uri="{FF2B5EF4-FFF2-40B4-BE49-F238E27FC236}">
                <a16:creationId xmlns:a16="http://schemas.microsoft.com/office/drawing/2014/main" id="{2904BA92-C063-434D-8AC8-30AF3619745B}"/>
              </a:ext>
            </a:extLst>
          </p:cNvPr>
          <p:cNvSpPr/>
          <p:nvPr/>
        </p:nvSpPr>
        <p:spPr>
          <a:xfrm>
            <a:off x="7330393" y="1859165"/>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橢圓 59">
            <a:extLst>
              <a:ext uri="{FF2B5EF4-FFF2-40B4-BE49-F238E27FC236}">
                <a16:creationId xmlns:a16="http://schemas.microsoft.com/office/drawing/2014/main" id="{759B6593-34B5-41E8-BD56-243FDD7353FC}"/>
              </a:ext>
            </a:extLst>
          </p:cNvPr>
          <p:cNvSpPr/>
          <p:nvPr/>
        </p:nvSpPr>
        <p:spPr>
          <a:xfrm>
            <a:off x="7330393" y="2482144"/>
            <a:ext cx="209550" cy="209550"/>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4" name="文字方塊 62">
                <a:extLst>
                  <a:ext uri="{FF2B5EF4-FFF2-40B4-BE49-F238E27FC236}">
                    <a16:creationId xmlns:a16="http://schemas.microsoft.com/office/drawing/2014/main" id="{0868A7B4-3AFB-4124-8095-64555D9C06E9}"/>
                  </a:ext>
                </a:extLst>
              </p:cNvPr>
              <p:cNvSpPr txBox="1"/>
              <p:nvPr/>
            </p:nvSpPr>
            <p:spPr>
              <a:xfrm>
                <a:off x="1903875" y="1380679"/>
                <a:ext cx="426399" cy="461665"/>
              </a:xfrm>
              <a:prstGeom prst="rect">
                <a:avLst/>
              </a:prstGeom>
              <a:noFill/>
            </p:spPr>
            <p:txBody>
              <a:bodyPr wrap="none" rtlCol="0">
                <a:spAutoFit/>
              </a:bodyPr>
              <a:lstStyle/>
              <a:p>
                <a:pPr defTabSz="457200">
                  <a:defRPr/>
                </a:pPr>
                <a14:m>
                  <m:oMathPara xmlns:m="http://schemas.openxmlformats.org/officeDocument/2006/math">
                    <m:oMathParaPr>
                      <m:jc m:val="center"/>
                    </m:oMathParaPr>
                    <m:oMath xmlns:m="http://schemas.openxmlformats.org/officeDocument/2006/math">
                      <m:r>
                        <a:rPr lang="en-US" altLang="zh-TW" sz="2400" i="1" smtClean="0">
                          <a:solidFill>
                            <a:prstClr val="black"/>
                          </a:solidFill>
                          <a:latin typeface="Cambria Math" panose="02040503050406030204" pitchFamily="18" charset="0"/>
                        </a:rPr>
                        <m:t>𝑥</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4" name="文字方塊 62">
                <a:extLst>
                  <a:ext uri="{FF2B5EF4-FFF2-40B4-BE49-F238E27FC236}">
                    <a16:creationId xmlns:a16="http://schemas.microsoft.com/office/drawing/2014/main" id="{0868A7B4-3AFB-4124-8095-64555D9C06E9}"/>
                  </a:ext>
                </a:extLst>
              </p:cNvPr>
              <p:cNvSpPr txBox="1">
                <a:spLocks noRot="1" noChangeAspect="1" noMove="1" noResize="1" noEditPoints="1" noAdjustHandles="1" noChangeArrowheads="1" noChangeShapeType="1" noTextEdit="1"/>
              </p:cNvSpPr>
              <p:nvPr/>
            </p:nvSpPr>
            <p:spPr>
              <a:xfrm>
                <a:off x="1903875" y="1380679"/>
                <a:ext cx="426399" cy="461665"/>
              </a:xfrm>
              <a:prstGeom prst="rect">
                <a:avLst/>
              </a:prstGeom>
              <a:blipFill>
                <a:blip r:embed="rId7"/>
                <a:stretch>
                  <a:fillRect/>
                </a:stretch>
              </a:blipFill>
            </p:spPr>
            <p:txBody>
              <a:bodyPr/>
              <a:lstStyle/>
              <a:p>
                <a:r>
                  <a:rPr lang="zh-CN" altLang="en-US">
                    <a:noFill/>
                  </a:rPr>
                  <a:t> </a:t>
                </a:r>
              </a:p>
            </p:txBody>
          </p:sp>
        </mc:Fallback>
      </mc:AlternateContent>
      <p:cxnSp>
        <p:nvCxnSpPr>
          <p:cNvPr id="25" name="直線單箭頭接點 63">
            <a:extLst>
              <a:ext uri="{FF2B5EF4-FFF2-40B4-BE49-F238E27FC236}">
                <a16:creationId xmlns:a16="http://schemas.microsoft.com/office/drawing/2014/main" id="{78EAD976-AFD5-4E75-893C-12EE7373C5EB}"/>
              </a:ext>
            </a:extLst>
          </p:cNvPr>
          <p:cNvCxnSpPr>
            <a:cxnSpLocks/>
          </p:cNvCxnSpPr>
          <p:nvPr/>
        </p:nvCxnSpPr>
        <p:spPr>
          <a:xfrm flipV="1">
            <a:off x="2518058" y="2870273"/>
            <a:ext cx="836393" cy="584179"/>
          </a:xfrm>
          <a:prstGeom prst="straightConnector1">
            <a:avLst/>
          </a:prstGeom>
          <a:noFill/>
          <a:ln w="57150" cap="flat" cmpd="sng" algn="ctr">
            <a:solidFill>
              <a:sysClr val="windowText" lastClr="000000"/>
            </a:solidFill>
            <a:prstDash val="solid"/>
            <a:miter lim="800000"/>
            <a:tailEnd type="triangle"/>
          </a:ln>
          <a:effectLst/>
        </p:spPr>
      </p:cxnSp>
      <p:cxnSp>
        <p:nvCxnSpPr>
          <p:cNvPr id="26" name="直線單箭頭接點 48">
            <a:extLst>
              <a:ext uri="{FF2B5EF4-FFF2-40B4-BE49-F238E27FC236}">
                <a16:creationId xmlns:a16="http://schemas.microsoft.com/office/drawing/2014/main" id="{7D730042-4FF7-49B6-887F-C897FF239F32}"/>
              </a:ext>
            </a:extLst>
          </p:cNvPr>
          <p:cNvCxnSpPr>
            <a:cxnSpLocks/>
          </p:cNvCxnSpPr>
          <p:nvPr/>
        </p:nvCxnSpPr>
        <p:spPr>
          <a:xfrm>
            <a:off x="7542428" y="2716709"/>
            <a:ext cx="336320" cy="599752"/>
          </a:xfrm>
          <a:prstGeom prst="straightConnector1">
            <a:avLst/>
          </a:prstGeom>
          <a:noFill/>
          <a:ln w="38100" cap="flat" cmpd="sng" algn="ctr">
            <a:solidFill>
              <a:sysClr val="windowText" lastClr="000000"/>
            </a:solidFill>
            <a:prstDash val="sysDot"/>
            <a:miter lim="800000"/>
            <a:tailEnd type="triangle"/>
          </a:ln>
          <a:effectLst/>
        </p:spPr>
      </p:cxnSp>
      <p:sp>
        <p:nvSpPr>
          <p:cNvPr id="27" name="投影片編號版面配置區 3">
            <a:extLst>
              <a:ext uri="{FF2B5EF4-FFF2-40B4-BE49-F238E27FC236}">
                <a16:creationId xmlns:a16="http://schemas.microsoft.com/office/drawing/2014/main" id="{7AD90F3E-2CEA-48D1-A688-5740176603A7}"/>
              </a:ext>
            </a:extLst>
          </p:cNvPr>
          <p:cNvSpPr txBox="1">
            <a:spLocks/>
          </p:cNvSpPr>
          <p:nvPr/>
        </p:nvSpPr>
        <p:spPr>
          <a:xfrm>
            <a:off x="6677505" y="627628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218D97-057B-4649-A039-448A1754A34D}" type="slidenum">
              <a:rPr lang="zh-TW" altLang="en-US" smtClean="0">
                <a:solidFill>
                  <a:prstClr val="black">
                    <a:tint val="75000"/>
                  </a:prstClr>
                </a:solidFill>
                <a:latin typeface="Calibri" panose="020F0502020204030204"/>
                <a:ea typeface="新細明體" panose="02020500000000000000" pitchFamily="18" charset="-120"/>
              </a:rPr>
              <a:pPr/>
              <a:t>86</a:t>
            </a:fld>
            <a:endParaRPr lang="zh-TW" altLang="en-US">
              <a:solidFill>
                <a:prstClr val="black">
                  <a:tint val="75000"/>
                </a:prstClr>
              </a:solidFill>
              <a:latin typeface="Calibri" panose="020F0502020204030204"/>
              <a:ea typeface="新細明體" panose="02020500000000000000" pitchFamily="18" charset="-120"/>
            </a:endParaRPr>
          </a:p>
        </p:txBody>
      </p:sp>
      <p:cxnSp>
        <p:nvCxnSpPr>
          <p:cNvPr id="28" name="直線單箭頭接點 55">
            <a:extLst>
              <a:ext uri="{FF2B5EF4-FFF2-40B4-BE49-F238E27FC236}">
                <a16:creationId xmlns:a16="http://schemas.microsoft.com/office/drawing/2014/main" id="{CCB0B97B-01F5-41CB-960D-1D8AD873038D}"/>
              </a:ext>
            </a:extLst>
          </p:cNvPr>
          <p:cNvCxnSpPr>
            <a:cxnSpLocks/>
          </p:cNvCxnSpPr>
          <p:nvPr/>
        </p:nvCxnSpPr>
        <p:spPr>
          <a:xfrm flipH="1">
            <a:off x="5906523" y="3635353"/>
            <a:ext cx="477204" cy="209550"/>
          </a:xfrm>
          <a:prstGeom prst="straightConnector1">
            <a:avLst/>
          </a:prstGeom>
          <a:noFill/>
          <a:ln w="38100" cap="flat" cmpd="sng" algn="ctr">
            <a:solidFill>
              <a:sysClr val="windowText" lastClr="000000"/>
            </a:solidFill>
            <a:prstDash val="sysDot"/>
            <a:miter lim="800000"/>
            <a:tailEnd type="triangle"/>
          </a:ln>
          <a:effectLst/>
        </p:spPr>
      </p:cxnSp>
      <p:sp>
        <p:nvSpPr>
          <p:cNvPr id="29" name="文字方塊 5">
            <a:extLst>
              <a:ext uri="{FF2B5EF4-FFF2-40B4-BE49-F238E27FC236}">
                <a16:creationId xmlns:a16="http://schemas.microsoft.com/office/drawing/2014/main" id="{50A769CB-C759-4BDE-B054-69BBC5D710FD}"/>
              </a:ext>
            </a:extLst>
          </p:cNvPr>
          <p:cNvSpPr txBox="1"/>
          <p:nvPr/>
        </p:nvSpPr>
        <p:spPr>
          <a:xfrm>
            <a:off x="750888" y="1811923"/>
            <a:ext cx="1951658"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red eyes</a:t>
            </a:r>
            <a:endParaRPr lang="zh-TW" altLang="en-US" sz="2400" dirty="0">
              <a:solidFill>
                <a:prstClr val="black"/>
              </a:solidFill>
              <a:latin typeface="Calibri" panose="020F0502020204030204"/>
              <a:ea typeface="新細明體" panose="02020500000000000000" pitchFamily="18" charset="-120"/>
            </a:endParaRPr>
          </a:p>
        </p:txBody>
      </p:sp>
      <p:pic>
        <p:nvPicPr>
          <p:cNvPr id="30" name="Picture 2" descr="輝夜姬想讓人告白- 輝夜姬想讓人告白a changé sa photo de profil. | Facebook">
            <a:extLst>
              <a:ext uri="{FF2B5EF4-FFF2-40B4-BE49-F238E27FC236}">
                <a16:creationId xmlns:a16="http://schemas.microsoft.com/office/drawing/2014/main" id="{0E1E14B7-AB98-4FD3-BF4A-EDC40904B9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5861" y="3393136"/>
            <a:ext cx="853313" cy="8533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獵人暗黑大陸篇大綱（至380話）--等了多年，酷拉皮卡終於當上主角@ 亞特的動漫花園:: 痞客邦::">
            <a:extLst>
              <a:ext uri="{FF2B5EF4-FFF2-40B4-BE49-F238E27FC236}">
                <a16:creationId xmlns:a16="http://schemas.microsoft.com/office/drawing/2014/main" id="{9F49D2C3-5F9E-42D4-933C-898597A09AB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58371" y="3270435"/>
            <a:ext cx="1075405" cy="92383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群組 7">
            <a:extLst>
              <a:ext uri="{FF2B5EF4-FFF2-40B4-BE49-F238E27FC236}">
                <a16:creationId xmlns:a16="http://schemas.microsoft.com/office/drawing/2014/main" id="{18367F06-222A-4989-B30A-9C5CB57AA72C}"/>
              </a:ext>
            </a:extLst>
          </p:cNvPr>
          <p:cNvGrpSpPr/>
          <p:nvPr/>
        </p:nvGrpSpPr>
        <p:grpSpPr>
          <a:xfrm>
            <a:off x="3754099" y="261265"/>
            <a:ext cx="5542060" cy="976070"/>
            <a:chOff x="3516356" y="1908331"/>
            <a:chExt cx="5542060" cy="976070"/>
          </a:xfrm>
        </p:grpSpPr>
        <p:pic>
          <p:nvPicPr>
            <p:cNvPr id="33" name="圖片 11">
              <a:extLst>
                <a:ext uri="{FF2B5EF4-FFF2-40B4-BE49-F238E27FC236}">
                  <a16:creationId xmlns:a16="http://schemas.microsoft.com/office/drawing/2014/main" id="{2BCB8431-9544-4C50-980F-08145486BA49}"/>
                </a:ext>
              </a:extLst>
            </p:cNvPr>
            <p:cNvPicPr>
              <a:picLocks noChangeAspect="1"/>
            </p:cNvPicPr>
            <p:nvPr/>
          </p:nvPicPr>
          <p:blipFill>
            <a:blip r:embed="rId10"/>
            <a:stretch>
              <a:fillRect/>
            </a:stretch>
          </p:blipFill>
          <p:spPr>
            <a:xfrm>
              <a:off x="3516356" y="1908331"/>
              <a:ext cx="1056431" cy="976070"/>
            </a:xfrm>
            <a:prstGeom prst="rect">
              <a:avLst/>
            </a:prstGeom>
          </p:spPr>
        </p:pic>
        <p:sp>
          <p:nvSpPr>
            <p:cNvPr id="34" name="文字方塊 71">
              <a:extLst>
                <a:ext uri="{FF2B5EF4-FFF2-40B4-BE49-F238E27FC236}">
                  <a16:creationId xmlns:a16="http://schemas.microsoft.com/office/drawing/2014/main" id="{DA5E9BC2-858A-417E-B875-3D877E45C550}"/>
                </a:ext>
              </a:extLst>
            </p:cNvPr>
            <p:cNvSpPr txBox="1"/>
            <p:nvPr/>
          </p:nvSpPr>
          <p:spPr>
            <a:xfrm>
              <a:off x="4488159" y="1961183"/>
              <a:ext cx="1463796"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red eyes</a:t>
              </a:r>
              <a:endParaRPr lang="zh-TW" altLang="en-US" sz="2400" dirty="0">
                <a:solidFill>
                  <a:prstClr val="black"/>
                </a:solidFill>
                <a:latin typeface="Calibri" panose="020F0502020204030204"/>
                <a:ea typeface="新細明體" panose="02020500000000000000" pitchFamily="18" charset="-120"/>
              </a:endParaRPr>
            </a:p>
          </p:txBody>
        </p:sp>
        <p:sp>
          <p:nvSpPr>
            <p:cNvPr id="35" name="文字方塊 72">
              <a:extLst>
                <a:ext uri="{FF2B5EF4-FFF2-40B4-BE49-F238E27FC236}">
                  <a16:creationId xmlns:a16="http://schemas.microsoft.com/office/drawing/2014/main" id="{69A51843-048B-4607-8808-89EAD292EC75}"/>
                </a:ext>
              </a:extLst>
            </p:cNvPr>
            <p:cNvSpPr txBox="1"/>
            <p:nvPr/>
          </p:nvSpPr>
          <p:spPr>
            <a:xfrm>
              <a:off x="4498335" y="2388440"/>
              <a:ext cx="1463796"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black hair</a:t>
              </a:r>
              <a:endParaRPr lang="zh-TW" altLang="en-US" sz="2400" dirty="0">
                <a:solidFill>
                  <a:prstClr val="black"/>
                </a:solidFill>
                <a:latin typeface="Calibri" panose="020F0502020204030204"/>
                <a:ea typeface="新細明體" panose="02020500000000000000" pitchFamily="18" charset="-120"/>
              </a:endParaRPr>
            </a:p>
          </p:txBody>
        </p:sp>
        <p:pic>
          <p:nvPicPr>
            <p:cNvPr id="36" name="圖片 6">
              <a:extLst>
                <a:ext uri="{FF2B5EF4-FFF2-40B4-BE49-F238E27FC236}">
                  <a16:creationId xmlns:a16="http://schemas.microsoft.com/office/drawing/2014/main" id="{D9B8E2A8-C925-4F82-901B-403725E70C8B}"/>
                </a:ext>
              </a:extLst>
            </p:cNvPr>
            <p:cNvPicPr>
              <a:picLocks noChangeAspect="1"/>
            </p:cNvPicPr>
            <p:nvPr/>
          </p:nvPicPr>
          <p:blipFill>
            <a:blip r:embed="rId11"/>
            <a:stretch>
              <a:fillRect/>
            </a:stretch>
          </p:blipFill>
          <p:spPr>
            <a:xfrm>
              <a:off x="6047465" y="1954167"/>
              <a:ext cx="1123874" cy="864256"/>
            </a:xfrm>
            <a:prstGeom prst="rect">
              <a:avLst/>
            </a:prstGeom>
          </p:spPr>
        </p:pic>
        <p:sp>
          <p:nvSpPr>
            <p:cNvPr id="37" name="文字方塊 34">
              <a:extLst>
                <a:ext uri="{FF2B5EF4-FFF2-40B4-BE49-F238E27FC236}">
                  <a16:creationId xmlns:a16="http://schemas.microsoft.com/office/drawing/2014/main" id="{F1F7E9DF-4A6F-49B7-A27A-43EDD49195F3}"/>
                </a:ext>
              </a:extLst>
            </p:cNvPr>
            <p:cNvSpPr txBox="1"/>
            <p:nvPr/>
          </p:nvSpPr>
          <p:spPr>
            <a:xfrm>
              <a:off x="7257787" y="1922439"/>
              <a:ext cx="1790453"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yellow hair</a:t>
              </a:r>
              <a:endParaRPr lang="zh-TW" altLang="en-US" sz="2400" dirty="0">
                <a:solidFill>
                  <a:prstClr val="black"/>
                </a:solidFill>
                <a:latin typeface="Calibri" panose="020F0502020204030204"/>
                <a:ea typeface="新細明體" panose="02020500000000000000" pitchFamily="18" charset="-120"/>
              </a:endParaRPr>
            </a:p>
          </p:txBody>
        </p:sp>
        <p:sp>
          <p:nvSpPr>
            <p:cNvPr id="38" name="文字方塊 35">
              <a:extLst>
                <a:ext uri="{FF2B5EF4-FFF2-40B4-BE49-F238E27FC236}">
                  <a16:creationId xmlns:a16="http://schemas.microsoft.com/office/drawing/2014/main" id="{992A72E1-F914-46E3-9CE0-63E37E0EC03E}"/>
                </a:ext>
              </a:extLst>
            </p:cNvPr>
            <p:cNvSpPr txBox="1"/>
            <p:nvPr/>
          </p:nvSpPr>
          <p:spPr>
            <a:xfrm>
              <a:off x="7267963" y="2349696"/>
              <a:ext cx="1790453"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dark circles</a:t>
              </a:r>
              <a:endParaRPr lang="zh-TW" altLang="en-US" sz="2400" dirty="0">
                <a:solidFill>
                  <a:prstClr val="black"/>
                </a:solidFill>
                <a:latin typeface="Calibri" panose="020F0502020204030204"/>
                <a:ea typeface="新細明體" panose="02020500000000000000" pitchFamily="18" charset="-120"/>
              </a:endParaRPr>
            </a:p>
          </p:txBody>
        </p:sp>
      </p:grpSp>
      <p:sp>
        <p:nvSpPr>
          <p:cNvPr id="39" name="文字方塊 39">
            <a:extLst>
              <a:ext uri="{FF2B5EF4-FFF2-40B4-BE49-F238E27FC236}">
                <a16:creationId xmlns:a16="http://schemas.microsoft.com/office/drawing/2014/main" id="{4CFE2BE0-98AF-4B04-BD6A-B15B6ED39867}"/>
              </a:ext>
            </a:extLst>
          </p:cNvPr>
          <p:cNvSpPr txBox="1"/>
          <p:nvPr/>
        </p:nvSpPr>
        <p:spPr>
          <a:xfrm>
            <a:off x="1142505" y="678177"/>
            <a:ext cx="2589258" cy="584775"/>
          </a:xfrm>
          <a:prstGeom prst="rect">
            <a:avLst/>
          </a:prstGeom>
          <a:noFill/>
        </p:spPr>
        <p:txBody>
          <a:bodyPr wrap="square">
            <a:spAutoFit/>
          </a:bodyPr>
          <a:lstStyle/>
          <a:p>
            <a:pPr defTabSz="457200"/>
            <a:r>
              <a:rPr lang="en-US" altLang="zh-TW" sz="3200" b="1" i="1" u="sng" dirty="0">
                <a:solidFill>
                  <a:prstClr val="black"/>
                </a:solidFill>
                <a:latin typeface="Calibri" panose="020F0502020204030204"/>
                <a:ea typeface="新細明體" panose="02020500000000000000" pitchFamily="18" charset="-120"/>
              </a:rPr>
              <a:t>Text-to-image</a:t>
            </a:r>
            <a:endParaRPr lang="zh-TW" altLang="en-US" sz="3200" i="1" u="sng" dirty="0">
              <a:solidFill>
                <a:prstClr val="black"/>
              </a:solidFill>
              <a:latin typeface="Calibri" panose="020F0502020204030204"/>
              <a:ea typeface="新細明體" panose="02020500000000000000" pitchFamily="18" charset="-120"/>
            </a:endParaRPr>
          </a:p>
        </p:txBody>
      </p:sp>
      <p:pic>
        <p:nvPicPr>
          <p:cNvPr id="40" name="圖片 49">
            <a:extLst>
              <a:ext uri="{FF2B5EF4-FFF2-40B4-BE49-F238E27FC236}">
                <a16:creationId xmlns:a16="http://schemas.microsoft.com/office/drawing/2014/main" id="{8A194C93-2609-48FF-899E-620F667D9E4A}"/>
              </a:ext>
            </a:extLst>
          </p:cNvPr>
          <p:cNvPicPr>
            <a:picLocks noChangeAspect="1"/>
          </p:cNvPicPr>
          <p:nvPr/>
        </p:nvPicPr>
        <p:blipFill>
          <a:blip r:embed="rId12"/>
          <a:stretch>
            <a:fillRect/>
          </a:stretch>
        </p:blipFill>
        <p:spPr>
          <a:xfrm>
            <a:off x="2666645" y="5389858"/>
            <a:ext cx="4778615" cy="838117"/>
          </a:xfrm>
          <a:prstGeom prst="rect">
            <a:avLst/>
          </a:prstGeom>
        </p:spPr>
      </p:pic>
      <p:pic>
        <p:nvPicPr>
          <p:cNvPr id="41" name="圖片 52">
            <a:extLst>
              <a:ext uri="{FF2B5EF4-FFF2-40B4-BE49-F238E27FC236}">
                <a16:creationId xmlns:a16="http://schemas.microsoft.com/office/drawing/2014/main" id="{DFBC5D30-1FC7-455C-BC3B-35AFFB8EED8C}"/>
              </a:ext>
            </a:extLst>
          </p:cNvPr>
          <p:cNvPicPr>
            <a:picLocks noChangeAspect="1"/>
          </p:cNvPicPr>
          <p:nvPr/>
        </p:nvPicPr>
        <p:blipFill>
          <a:blip r:embed="rId13"/>
          <a:stretch>
            <a:fillRect/>
          </a:stretch>
        </p:blipFill>
        <p:spPr>
          <a:xfrm>
            <a:off x="2656553" y="4389789"/>
            <a:ext cx="4778615" cy="831357"/>
          </a:xfrm>
          <a:prstGeom prst="rect">
            <a:avLst/>
          </a:prstGeom>
        </p:spPr>
      </p:pic>
      <p:sp>
        <p:nvSpPr>
          <p:cNvPr id="42" name="文字方塊 57">
            <a:extLst>
              <a:ext uri="{FF2B5EF4-FFF2-40B4-BE49-F238E27FC236}">
                <a16:creationId xmlns:a16="http://schemas.microsoft.com/office/drawing/2014/main" id="{E98B7E1B-6B8A-4B67-A6A3-5D6EB3A41C6B}"/>
              </a:ext>
            </a:extLst>
          </p:cNvPr>
          <p:cNvSpPr txBox="1"/>
          <p:nvPr/>
        </p:nvSpPr>
        <p:spPr>
          <a:xfrm>
            <a:off x="940392" y="4476250"/>
            <a:ext cx="1572649" cy="830997"/>
          </a:xfrm>
          <a:prstGeom prst="rect">
            <a:avLst/>
          </a:prstGeom>
          <a:noFill/>
        </p:spPr>
        <p:txBody>
          <a:bodyPr wrap="square" rtlCol="0">
            <a:spAutoFit/>
          </a:bodyPr>
          <a:lstStyle/>
          <a:p>
            <a:pPr defTabSz="457200">
              <a:defRPr/>
            </a:pPr>
            <a:r>
              <a:rPr lang="en-US" altLang="zh-TW" sz="2400" dirty="0">
                <a:solidFill>
                  <a:srgbClr val="0000FF"/>
                </a:solidFill>
                <a:latin typeface="Calibri" panose="020F0502020204030204"/>
                <a:ea typeface="新細明體" panose="02020500000000000000" pitchFamily="18" charset="-120"/>
              </a:rPr>
              <a:t>red hair,</a:t>
            </a:r>
            <a:r>
              <a:rPr lang="zh-TW" altLang="en-US" sz="2400" dirty="0">
                <a:solidFill>
                  <a:srgbClr val="0000FF"/>
                </a:solidFill>
                <a:latin typeface="Calibri" panose="020F0502020204030204"/>
                <a:ea typeface="新細明體" panose="02020500000000000000" pitchFamily="18" charset="-120"/>
              </a:rPr>
              <a:t> </a:t>
            </a:r>
            <a:r>
              <a:rPr lang="en-US" altLang="zh-TW" sz="2400" dirty="0">
                <a:solidFill>
                  <a:srgbClr val="0000FF"/>
                </a:solidFill>
                <a:latin typeface="Calibri" panose="020F0502020204030204"/>
                <a:ea typeface="新細明體" panose="02020500000000000000" pitchFamily="18" charset="-120"/>
              </a:rPr>
              <a:t>green</a:t>
            </a:r>
            <a:r>
              <a:rPr lang="zh-TW" altLang="en-US" sz="2400" dirty="0">
                <a:solidFill>
                  <a:srgbClr val="0000FF"/>
                </a:solidFill>
                <a:latin typeface="Calibri" panose="020F0502020204030204"/>
                <a:ea typeface="新細明體" panose="02020500000000000000" pitchFamily="18" charset="-120"/>
              </a:rPr>
              <a:t> </a:t>
            </a:r>
            <a:r>
              <a:rPr lang="en-US" altLang="zh-TW" sz="2400" dirty="0">
                <a:solidFill>
                  <a:srgbClr val="0000FF"/>
                </a:solidFill>
                <a:latin typeface="Calibri" panose="020F0502020204030204"/>
                <a:ea typeface="新細明體" panose="02020500000000000000" pitchFamily="18" charset="-120"/>
              </a:rPr>
              <a:t>eyes</a:t>
            </a:r>
          </a:p>
        </p:txBody>
      </p:sp>
      <p:sp>
        <p:nvSpPr>
          <p:cNvPr id="43" name="文字方塊 61">
            <a:extLst>
              <a:ext uri="{FF2B5EF4-FFF2-40B4-BE49-F238E27FC236}">
                <a16:creationId xmlns:a16="http://schemas.microsoft.com/office/drawing/2014/main" id="{4DCA4A28-2D5D-4388-9D4A-39029AE6A121}"/>
              </a:ext>
            </a:extLst>
          </p:cNvPr>
          <p:cNvSpPr txBox="1"/>
          <p:nvPr/>
        </p:nvSpPr>
        <p:spPr>
          <a:xfrm>
            <a:off x="940392" y="5359419"/>
            <a:ext cx="1572649" cy="830997"/>
          </a:xfrm>
          <a:prstGeom prst="rect">
            <a:avLst/>
          </a:prstGeom>
          <a:noFill/>
        </p:spPr>
        <p:txBody>
          <a:bodyPr wrap="square" rtlCol="0">
            <a:spAutoFit/>
          </a:bodyPr>
          <a:lstStyle/>
          <a:p>
            <a:pPr defTabSz="457200">
              <a:defRPr/>
            </a:pPr>
            <a:r>
              <a:rPr lang="en-US" altLang="zh-TW" sz="2400" dirty="0">
                <a:solidFill>
                  <a:srgbClr val="0000FF"/>
                </a:solidFill>
                <a:latin typeface="Calibri" panose="020F0502020204030204"/>
                <a:ea typeface="新細明體" panose="02020500000000000000" pitchFamily="18" charset="-120"/>
              </a:rPr>
              <a:t>blue hair,</a:t>
            </a:r>
            <a:r>
              <a:rPr lang="zh-TW" altLang="en-US" sz="2400" dirty="0">
                <a:solidFill>
                  <a:srgbClr val="0000FF"/>
                </a:solidFill>
                <a:latin typeface="Calibri" panose="020F0502020204030204"/>
                <a:ea typeface="新細明體" panose="02020500000000000000" pitchFamily="18" charset="-120"/>
              </a:rPr>
              <a:t> </a:t>
            </a:r>
            <a:r>
              <a:rPr lang="en-US" altLang="zh-TW" sz="2400" dirty="0">
                <a:solidFill>
                  <a:srgbClr val="0000FF"/>
                </a:solidFill>
                <a:latin typeface="Calibri" panose="020F0502020204030204"/>
                <a:ea typeface="新細明體" panose="02020500000000000000" pitchFamily="18" charset="-120"/>
              </a:rPr>
              <a:t>red</a:t>
            </a:r>
            <a:r>
              <a:rPr lang="zh-TW" altLang="en-US" sz="2400" dirty="0">
                <a:solidFill>
                  <a:srgbClr val="0000FF"/>
                </a:solidFill>
                <a:latin typeface="Calibri" panose="020F0502020204030204"/>
                <a:ea typeface="新細明體" panose="02020500000000000000" pitchFamily="18" charset="-120"/>
              </a:rPr>
              <a:t> </a:t>
            </a:r>
            <a:r>
              <a:rPr lang="en-US" altLang="zh-TW" sz="2400" dirty="0">
                <a:solidFill>
                  <a:srgbClr val="0000FF"/>
                </a:solidFill>
                <a:latin typeface="Calibri" panose="020F0502020204030204"/>
                <a:ea typeface="新細明體" panose="02020500000000000000" pitchFamily="18" charset="-120"/>
              </a:rPr>
              <a:t>eyes</a:t>
            </a:r>
          </a:p>
        </p:txBody>
      </p:sp>
    </p:spTree>
    <p:extLst>
      <p:ext uri="{BB962C8B-B14F-4D97-AF65-F5344CB8AC3E}">
        <p14:creationId xmlns:p14="http://schemas.microsoft.com/office/powerpoint/2010/main" val="185654829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87</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D6CFDA86-B54F-42CE-B45B-4677E615D871}"/>
              </a:ext>
            </a:extLst>
          </p:cNvPr>
          <p:cNvSpPr txBox="1">
            <a:spLocks/>
          </p:cNvSpPr>
          <p:nvPr/>
        </p:nvSpPr>
        <p:spPr>
          <a:xfrm>
            <a:off x="1257300" y="22860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a:ln>
                  <a:noFill/>
                </a:ln>
                <a:solidFill>
                  <a:sysClr val="windowText" lastClr="000000"/>
                </a:solidFill>
                <a:effectLst/>
                <a:uLnTx/>
                <a:uFillTx/>
                <a:latin typeface="Calibri Light" panose="020F0302020204030204"/>
                <a:ea typeface="新細明體" panose="02020500000000000000" pitchFamily="18" charset="-120"/>
                <a:cs typeface="+mj-cs"/>
              </a:rPr>
              <a:t>Conditional GAN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矩形 6">
            <a:extLst>
              <a:ext uri="{FF2B5EF4-FFF2-40B4-BE49-F238E27FC236}">
                <a16:creationId xmlns:a16="http://schemas.microsoft.com/office/drawing/2014/main" id="{DCDE1F71-C8D7-4141-A4EA-325A89D386BF}"/>
              </a:ext>
            </a:extLst>
          </p:cNvPr>
          <p:cNvSpPr/>
          <p:nvPr/>
        </p:nvSpPr>
        <p:spPr>
          <a:xfrm>
            <a:off x="3830392" y="1533260"/>
            <a:ext cx="1504494" cy="117748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p:grpSp>
        <p:nvGrpSpPr>
          <p:cNvPr id="8" name="群組 4">
            <a:extLst>
              <a:ext uri="{FF2B5EF4-FFF2-40B4-BE49-F238E27FC236}">
                <a16:creationId xmlns:a16="http://schemas.microsoft.com/office/drawing/2014/main" id="{100D4FFD-1E3B-4737-835E-067C39C36951}"/>
              </a:ext>
            </a:extLst>
          </p:cNvPr>
          <p:cNvGrpSpPr/>
          <p:nvPr/>
        </p:nvGrpSpPr>
        <p:grpSpPr>
          <a:xfrm>
            <a:off x="355089" y="2175880"/>
            <a:ext cx="2798106" cy="461665"/>
            <a:chOff x="226244" y="2291799"/>
            <a:chExt cx="2798106" cy="461665"/>
          </a:xfrm>
        </p:grpSpPr>
        <mc:AlternateContent xmlns:mc="http://schemas.openxmlformats.org/markup-compatibility/2006" xmlns:a14="http://schemas.microsoft.com/office/drawing/2010/main">
          <mc:Choice Requires="a14">
            <p:sp>
              <p:nvSpPr>
                <p:cNvPr id="9" name="文字方塊 36">
                  <a:extLst>
                    <a:ext uri="{FF2B5EF4-FFF2-40B4-BE49-F238E27FC236}">
                      <a16:creationId xmlns:a16="http://schemas.microsoft.com/office/drawing/2014/main" id="{8164049A-9DB8-4B50-9F11-6F4DBAE18562}"/>
                    </a:ext>
                  </a:extLst>
                </p:cNvPr>
                <p:cNvSpPr txBox="1"/>
                <p:nvPr/>
              </p:nvSpPr>
              <p:spPr>
                <a:xfrm>
                  <a:off x="2801084" y="2338009"/>
                  <a:ext cx="223266" cy="369332"/>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r>
                          <a:rPr lang="en-US" altLang="zh-TW" sz="2400" i="1" smtClean="0">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37" name="文字方塊 36"/>
                <p:cNvSpPr txBox="1">
                  <a:spLocks noRot="1" noChangeAspect="1" noMove="1" noResize="1" noEditPoints="1" noAdjustHandles="1" noChangeArrowheads="1" noChangeShapeType="1" noTextEdit="1"/>
                </p:cNvSpPr>
                <p:nvPr/>
              </p:nvSpPr>
              <p:spPr>
                <a:xfrm>
                  <a:off x="2801084" y="2338009"/>
                  <a:ext cx="223266" cy="369332"/>
                </a:xfrm>
                <a:prstGeom prst="rect">
                  <a:avLst/>
                </a:prstGeom>
                <a:blipFill>
                  <a:blip r:embed="rId3"/>
                  <a:stretch>
                    <a:fillRect l="-16216" r="-16216"/>
                  </a:stretch>
                </a:blipFill>
              </p:spPr>
              <p:txBody>
                <a:bodyPr/>
                <a:lstStyle/>
                <a:p>
                  <a:r>
                    <a:rPr lang="zh-TW" altLang="en-US">
                      <a:noFill/>
                    </a:rPr>
                    <a:t> </a:t>
                  </a:r>
                </a:p>
              </p:txBody>
            </p:sp>
          </mc:Fallback>
        </mc:AlternateContent>
        <p:sp>
          <p:nvSpPr>
            <p:cNvPr id="10" name="文字方塊 37">
              <a:extLst>
                <a:ext uri="{FF2B5EF4-FFF2-40B4-BE49-F238E27FC236}">
                  <a16:creationId xmlns:a16="http://schemas.microsoft.com/office/drawing/2014/main" id="{90F24930-9E37-44D2-A934-CE4E3964E6BA}"/>
                </a:ext>
              </a:extLst>
            </p:cNvPr>
            <p:cNvSpPr txBox="1"/>
            <p:nvPr/>
          </p:nvSpPr>
          <p:spPr>
            <a:xfrm>
              <a:off x="226244" y="2291799"/>
              <a:ext cx="2667620"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Normal distribution</a:t>
              </a:r>
              <a:endParaRPr lang="zh-TW" altLang="en-US" sz="2400" dirty="0">
                <a:solidFill>
                  <a:prstClr val="black"/>
                </a:solidFill>
                <a:latin typeface="Calibri" panose="020F0502020204030204"/>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11" name="文字方塊 38">
                <a:extLst>
                  <a:ext uri="{FF2B5EF4-FFF2-40B4-BE49-F238E27FC236}">
                    <a16:creationId xmlns:a16="http://schemas.microsoft.com/office/drawing/2014/main" id="{29468C3C-CF98-495D-AACE-810ED078990A}"/>
                  </a:ext>
                </a:extLst>
              </p:cNvPr>
              <p:cNvSpPr txBox="1"/>
              <p:nvPr/>
            </p:nvSpPr>
            <p:spPr>
              <a:xfrm>
                <a:off x="7011308" y="1887701"/>
                <a:ext cx="2151469" cy="523220"/>
              </a:xfrm>
              <a:prstGeom prst="rect">
                <a:avLst/>
              </a:prstGeom>
              <a:noFill/>
            </p:spPr>
            <p:txBody>
              <a:bodyPr wrap="square" rtlCol="0">
                <a:spAutoFit/>
              </a:bodyPr>
              <a:lstStyle/>
              <a:p>
                <a:pPr defTabSz="457200">
                  <a:defRPr/>
                </a:pPr>
                <a14:m>
                  <m:oMathPara xmlns:m="http://schemas.openxmlformats.org/officeDocument/2006/math">
                    <m:oMathParaPr>
                      <m:jc m:val="left"/>
                    </m:oMathParaPr>
                    <m:oMath xmlns:m="http://schemas.openxmlformats.org/officeDocument/2006/math">
                      <m:r>
                        <a:rPr lang="en-US" altLang="zh-TW" sz="2800" i="1" smtClean="0">
                          <a:solidFill>
                            <a:prstClr val="black"/>
                          </a:solidFill>
                          <a:latin typeface="Cambria Math" panose="02040503050406030204" pitchFamily="18" charset="0"/>
                          <a:ea typeface="新細明體" panose="02020500000000000000" pitchFamily="18" charset="-120"/>
                        </a:rPr>
                        <m:t>𝑦</m:t>
                      </m:r>
                      <m:r>
                        <a:rPr lang="en-US" altLang="zh-TW" sz="2800" i="1" smtClean="0">
                          <a:solidFill>
                            <a:prstClr val="black"/>
                          </a:solidFill>
                          <a:latin typeface="Cambria Math" panose="02040503050406030204" pitchFamily="18" charset="0"/>
                          <a:ea typeface="新細明體" panose="02020500000000000000" pitchFamily="18" charset="-120"/>
                        </a:rPr>
                        <m:t>=</m:t>
                      </m:r>
                      <m:r>
                        <a:rPr lang="en-US" altLang="zh-TW" sz="2800" i="1" smtClean="0">
                          <a:solidFill>
                            <a:prstClr val="black"/>
                          </a:solidFill>
                          <a:latin typeface="Cambria Math" panose="02040503050406030204" pitchFamily="18" charset="0"/>
                          <a:ea typeface="新細明體" panose="02020500000000000000" pitchFamily="18" charset="-120"/>
                        </a:rPr>
                        <m:t>𝐺</m:t>
                      </m:r>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r>
                            <a:rPr lang="en-US" altLang="zh-TW" sz="2800" i="1" smtClean="0">
                              <a:solidFill>
                                <a:prstClr val="black"/>
                              </a:solidFill>
                              <a:latin typeface="Cambria Math" panose="02040503050406030204" pitchFamily="18" charset="0"/>
                              <a:ea typeface="新細明體" panose="02020500000000000000" pitchFamily="18" charset="-120"/>
                            </a:rPr>
                            <m:t>𝑐</m:t>
                          </m:r>
                          <m:r>
                            <a:rPr lang="en-US" altLang="zh-TW" sz="2800" i="1" smtClean="0">
                              <a:solidFill>
                                <a:prstClr val="black"/>
                              </a:solidFill>
                              <a:latin typeface="Cambria Math" panose="02040503050406030204" pitchFamily="18" charset="0"/>
                              <a:ea typeface="新細明體" panose="02020500000000000000" pitchFamily="18" charset="-120"/>
                            </a:rPr>
                            <m:t>,</m:t>
                          </m:r>
                          <m:r>
                            <a:rPr lang="en-US" altLang="zh-TW" sz="2800" i="1" smtClean="0">
                              <a:solidFill>
                                <a:prstClr val="black"/>
                              </a:solidFill>
                              <a:latin typeface="Cambria Math" panose="02040503050406030204" pitchFamily="18" charset="0"/>
                              <a:ea typeface="新細明體" panose="02020500000000000000" pitchFamily="18" charset="-120"/>
                            </a:rPr>
                            <m:t>𝑧</m:t>
                          </m:r>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11" name="文字方塊 38">
                <a:extLst>
                  <a:ext uri="{FF2B5EF4-FFF2-40B4-BE49-F238E27FC236}">
                    <a16:creationId xmlns:a16="http://schemas.microsoft.com/office/drawing/2014/main" id="{29468C3C-CF98-495D-AACE-810ED078990A}"/>
                  </a:ext>
                </a:extLst>
              </p:cNvPr>
              <p:cNvSpPr txBox="1">
                <a:spLocks noRot="1" noChangeAspect="1" noMove="1" noResize="1" noEditPoints="1" noAdjustHandles="1" noChangeArrowheads="1" noChangeShapeType="1" noTextEdit="1"/>
              </p:cNvSpPr>
              <p:nvPr/>
            </p:nvSpPr>
            <p:spPr>
              <a:xfrm>
                <a:off x="7011308" y="1887701"/>
                <a:ext cx="215146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40">
                <a:extLst>
                  <a:ext uri="{FF2B5EF4-FFF2-40B4-BE49-F238E27FC236}">
                    <a16:creationId xmlns:a16="http://schemas.microsoft.com/office/drawing/2014/main" id="{149861D3-18D2-4DFB-81F4-AF63809539D1}"/>
                  </a:ext>
                </a:extLst>
              </p:cNvPr>
              <p:cNvSpPr txBox="1"/>
              <p:nvPr/>
            </p:nvSpPr>
            <p:spPr>
              <a:xfrm>
                <a:off x="2437623" y="2788968"/>
                <a:ext cx="3105807" cy="461665"/>
              </a:xfrm>
              <a:prstGeom prst="rect">
                <a:avLst/>
              </a:prstGeom>
              <a:noFill/>
            </p:spPr>
            <p:txBody>
              <a:bodyPr wrap="square" rtlCol="0">
                <a:spAutoFit/>
              </a:bodyPr>
              <a:lstStyle/>
              <a:p>
                <a:pPr algn="ctr" defTabSz="457200">
                  <a:defRPr/>
                </a:pPr>
                <a14:m>
                  <m:oMath xmlns:m="http://schemas.openxmlformats.org/officeDocument/2006/math">
                    <m:r>
                      <a:rPr lang="en-US" altLang="zh-TW" sz="2400" i="1" smtClean="0">
                        <a:solidFill>
                          <a:prstClr val="black"/>
                        </a:solidFill>
                        <a:latin typeface="Cambria Math" panose="02040503050406030204" pitchFamily="18" charset="0"/>
                        <a:ea typeface="新細明體" panose="02020500000000000000" pitchFamily="18" charset="-120"/>
                      </a:rPr>
                      <m:t>𝑦</m:t>
                    </m:r>
                  </m:oMath>
                </a14:m>
                <a:r>
                  <a:rPr lang="en-US" altLang="zh-TW" sz="2400" dirty="0">
                    <a:solidFill>
                      <a:prstClr val="black"/>
                    </a:solidFill>
                    <a:latin typeface="Calibri" panose="020F0502020204030204"/>
                    <a:ea typeface="新細明體" panose="02020500000000000000" pitchFamily="18" charset="-120"/>
                  </a:rPr>
                  <a:t> is real image or not</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2" name="文字方塊 40">
                <a:extLst>
                  <a:ext uri="{FF2B5EF4-FFF2-40B4-BE49-F238E27FC236}">
                    <a16:creationId xmlns:a16="http://schemas.microsoft.com/office/drawing/2014/main" id="{149861D3-18D2-4DFB-81F4-AF63809539D1}"/>
                  </a:ext>
                </a:extLst>
              </p:cNvPr>
              <p:cNvSpPr txBox="1">
                <a:spLocks noRot="1" noChangeAspect="1" noMove="1" noResize="1" noEditPoints="1" noAdjustHandles="1" noChangeArrowheads="1" noChangeShapeType="1" noTextEdit="1"/>
              </p:cNvSpPr>
              <p:nvPr/>
            </p:nvSpPr>
            <p:spPr>
              <a:xfrm>
                <a:off x="2437623" y="2788968"/>
                <a:ext cx="3105807" cy="461665"/>
              </a:xfrm>
              <a:prstGeom prst="rect">
                <a:avLst/>
              </a:prstGeom>
              <a:blipFill>
                <a:blip r:embed="rId5"/>
                <a:stretch>
                  <a:fillRect t="-10667" b="-30667"/>
                </a:stretch>
              </a:blipFill>
            </p:spPr>
            <p:txBody>
              <a:bodyPr/>
              <a:lstStyle/>
              <a:p>
                <a:r>
                  <a:rPr lang="zh-CN" altLang="en-US">
                    <a:noFill/>
                  </a:rPr>
                  <a:t> </a:t>
                </a:r>
              </a:p>
            </p:txBody>
          </p:sp>
        </mc:Fallback>
      </mc:AlternateContent>
      <p:sp>
        <p:nvSpPr>
          <p:cNvPr id="13" name="文字方塊 41">
            <a:extLst>
              <a:ext uri="{FF2B5EF4-FFF2-40B4-BE49-F238E27FC236}">
                <a16:creationId xmlns:a16="http://schemas.microsoft.com/office/drawing/2014/main" id="{EB103A28-5B7A-4241-BC5A-131135F510FB}"/>
              </a:ext>
            </a:extLst>
          </p:cNvPr>
          <p:cNvSpPr txBox="1"/>
          <p:nvPr/>
        </p:nvSpPr>
        <p:spPr>
          <a:xfrm>
            <a:off x="5929972" y="1538649"/>
            <a:ext cx="990655" cy="1200329"/>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Image</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4" name="直線單箭頭接點 44">
            <a:extLst>
              <a:ext uri="{FF2B5EF4-FFF2-40B4-BE49-F238E27FC236}">
                <a16:creationId xmlns:a16="http://schemas.microsoft.com/office/drawing/2014/main" id="{85426D3E-9D80-436D-A68D-966F1B39B98B}"/>
              </a:ext>
            </a:extLst>
          </p:cNvPr>
          <p:cNvCxnSpPr>
            <a:cxnSpLocks/>
          </p:cNvCxnSpPr>
          <p:nvPr/>
        </p:nvCxnSpPr>
        <p:spPr>
          <a:xfrm flipV="1">
            <a:off x="4614285" y="3212839"/>
            <a:ext cx="0" cy="658590"/>
          </a:xfrm>
          <a:prstGeom prst="straightConnector1">
            <a:avLst/>
          </a:prstGeom>
          <a:noFill/>
          <a:ln w="57150" cap="flat" cmpd="sng" algn="ctr">
            <a:solidFill>
              <a:sysClr val="windowText" lastClr="000000"/>
            </a:solidFill>
            <a:prstDash val="sysDot"/>
            <a:miter lim="800000"/>
            <a:tailEnd type="triangle"/>
          </a:ln>
          <a:effectLst/>
        </p:spPr>
      </p:cxnSp>
      <p:sp>
        <p:nvSpPr>
          <p:cNvPr id="15" name="文字方塊 43">
            <a:extLst>
              <a:ext uri="{FF2B5EF4-FFF2-40B4-BE49-F238E27FC236}">
                <a16:creationId xmlns:a16="http://schemas.microsoft.com/office/drawing/2014/main" id="{9C9C2E46-1E72-4A6B-BBA1-EB7C757D4030}"/>
              </a:ext>
            </a:extLst>
          </p:cNvPr>
          <p:cNvSpPr txBox="1"/>
          <p:nvPr/>
        </p:nvSpPr>
        <p:spPr>
          <a:xfrm>
            <a:off x="2314782" y="4878894"/>
            <a:ext cx="2330470"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Real images:</a:t>
            </a:r>
            <a:endParaRPr lang="zh-TW" altLang="en-US" sz="2400" dirty="0">
              <a:solidFill>
                <a:prstClr val="black"/>
              </a:solidFill>
              <a:latin typeface="Calibri" panose="020F0502020204030204"/>
              <a:ea typeface="新細明體" panose="02020500000000000000" pitchFamily="18" charset="-120"/>
            </a:endParaRPr>
          </a:p>
        </p:txBody>
      </p:sp>
      <p:sp>
        <p:nvSpPr>
          <p:cNvPr id="16" name="文字方塊 47">
            <a:extLst>
              <a:ext uri="{FF2B5EF4-FFF2-40B4-BE49-F238E27FC236}">
                <a16:creationId xmlns:a16="http://schemas.microsoft.com/office/drawing/2014/main" id="{541960E5-5D8E-4771-868B-67CB5C5750C4}"/>
              </a:ext>
            </a:extLst>
          </p:cNvPr>
          <p:cNvSpPr txBox="1"/>
          <p:nvPr/>
        </p:nvSpPr>
        <p:spPr>
          <a:xfrm>
            <a:off x="1544932" y="5599190"/>
            <a:ext cx="2453203"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Generated images:</a:t>
            </a:r>
            <a:endParaRPr lang="zh-TW" altLang="en-US" sz="2400" dirty="0">
              <a:solidFill>
                <a:prstClr val="black"/>
              </a:solidFill>
              <a:latin typeface="Calibri" panose="020F0502020204030204"/>
              <a:ea typeface="新細明體" panose="02020500000000000000" pitchFamily="18" charset="-120"/>
            </a:endParaRPr>
          </a:p>
        </p:txBody>
      </p:sp>
      <p:pic>
        <p:nvPicPr>
          <p:cNvPr id="17" name="圖片 48">
            <a:extLst>
              <a:ext uri="{FF2B5EF4-FFF2-40B4-BE49-F238E27FC236}">
                <a16:creationId xmlns:a16="http://schemas.microsoft.com/office/drawing/2014/main" id="{3BB5CBA3-2D44-4B1B-BF9B-5E5EC8E7DD01}"/>
              </a:ext>
            </a:extLst>
          </p:cNvPr>
          <p:cNvPicPr>
            <a:picLocks noChangeAspect="1"/>
          </p:cNvPicPr>
          <p:nvPr/>
        </p:nvPicPr>
        <p:blipFill>
          <a:blip r:embed="rId6"/>
          <a:stretch>
            <a:fillRect/>
          </a:stretch>
        </p:blipFill>
        <p:spPr>
          <a:xfrm>
            <a:off x="4042512" y="5503624"/>
            <a:ext cx="690908" cy="726521"/>
          </a:xfrm>
          <a:prstGeom prst="rect">
            <a:avLst/>
          </a:prstGeom>
        </p:spPr>
      </p:pic>
      <p:sp>
        <p:nvSpPr>
          <p:cNvPr id="18" name="文字方塊 21">
            <a:extLst>
              <a:ext uri="{FF2B5EF4-FFF2-40B4-BE49-F238E27FC236}">
                <a16:creationId xmlns:a16="http://schemas.microsoft.com/office/drawing/2014/main" id="{FB995EBE-4795-4E90-9F59-0381591BDA9E}"/>
              </a:ext>
            </a:extLst>
          </p:cNvPr>
          <p:cNvSpPr txBox="1"/>
          <p:nvPr/>
        </p:nvSpPr>
        <p:spPr>
          <a:xfrm>
            <a:off x="4797011" y="4918554"/>
            <a:ext cx="289103"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49">
            <a:extLst>
              <a:ext uri="{FF2B5EF4-FFF2-40B4-BE49-F238E27FC236}">
                <a16:creationId xmlns:a16="http://schemas.microsoft.com/office/drawing/2014/main" id="{B6367994-D109-49D1-A290-53B3F68636CF}"/>
              </a:ext>
            </a:extLst>
          </p:cNvPr>
          <p:cNvSpPr txBox="1"/>
          <p:nvPr/>
        </p:nvSpPr>
        <p:spPr>
          <a:xfrm>
            <a:off x="4797011" y="5631895"/>
            <a:ext cx="289103"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22">
            <a:extLst>
              <a:ext uri="{FF2B5EF4-FFF2-40B4-BE49-F238E27FC236}">
                <a16:creationId xmlns:a16="http://schemas.microsoft.com/office/drawing/2014/main" id="{11D100F0-02B4-4D8C-B24B-51D9093A6567}"/>
              </a:ext>
            </a:extLst>
          </p:cNvPr>
          <p:cNvSpPr txBox="1"/>
          <p:nvPr/>
        </p:nvSpPr>
        <p:spPr>
          <a:xfrm>
            <a:off x="5355358" y="3976365"/>
            <a:ext cx="3773402" cy="830997"/>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Generator will learn to generate realistic images ….</a:t>
            </a:r>
            <a:endParaRPr lang="zh-TW" altLang="en-US" sz="2400" dirty="0">
              <a:solidFill>
                <a:prstClr val="black"/>
              </a:solidFill>
              <a:latin typeface="Calibri" panose="020F0502020204030204"/>
              <a:ea typeface="新細明體" panose="02020500000000000000" pitchFamily="18" charset="-120"/>
            </a:endParaRPr>
          </a:p>
        </p:txBody>
      </p:sp>
      <p:sp>
        <p:nvSpPr>
          <p:cNvPr id="21" name="文字方塊 51">
            <a:extLst>
              <a:ext uri="{FF2B5EF4-FFF2-40B4-BE49-F238E27FC236}">
                <a16:creationId xmlns:a16="http://schemas.microsoft.com/office/drawing/2014/main" id="{DF01C301-2455-4CA7-BB1E-85E8A49F98F3}"/>
              </a:ext>
            </a:extLst>
          </p:cNvPr>
          <p:cNvSpPr txBox="1"/>
          <p:nvPr/>
        </p:nvSpPr>
        <p:spPr>
          <a:xfrm>
            <a:off x="5355358" y="4779433"/>
            <a:ext cx="3773402" cy="830997"/>
          </a:xfrm>
          <a:prstGeom prst="rect">
            <a:avLst/>
          </a:prstGeom>
          <a:noFill/>
        </p:spPr>
        <p:txBody>
          <a:bodyPr wrap="square" rtlCol="0">
            <a:spAutoFit/>
          </a:bodyPr>
          <a:lstStyle/>
          <a:p>
            <a:pPr defTabSz="457200">
              <a:defRPr/>
            </a:pPr>
            <a:r>
              <a:rPr lang="en-US" altLang="zh-TW" sz="2400" dirty="0">
                <a:solidFill>
                  <a:srgbClr val="FF0000"/>
                </a:solidFill>
                <a:latin typeface="Calibri" panose="020F0502020204030204"/>
                <a:ea typeface="新細明體" panose="02020500000000000000" pitchFamily="18" charset="-120"/>
              </a:rPr>
              <a:t>But completely ignore the input conditions.</a:t>
            </a:r>
            <a:endParaRPr lang="zh-TW" altLang="en-US" sz="2400" dirty="0">
              <a:solidFill>
                <a:srgbClr val="FF0000"/>
              </a:solidFill>
              <a:latin typeface="Calibri" panose="020F0502020204030204"/>
              <a:ea typeface="新細明體" panose="02020500000000000000" pitchFamily="18" charset="-120"/>
            </a:endParaRPr>
          </a:p>
        </p:txBody>
      </p:sp>
      <p:pic>
        <p:nvPicPr>
          <p:cNvPr id="22" name="Picture 2" descr="「打叉 png」的圖片搜尋結果">
            <a:extLst>
              <a:ext uri="{FF2B5EF4-FFF2-40B4-BE49-F238E27FC236}">
                <a16:creationId xmlns:a16="http://schemas.microsoft.com/office/drawing/2014/main" id="{487BB9FF-05D2-4D3E-AD8F-3083292C63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23662" y="5340559"/>
            <a:ext cx="857938" cy="857938"/>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線單箭頭接點 3">
            <a:extLst>
              <a:ext uri="{FF2B5EF4-FFF2-40B4-BE49-F238E27FC236}">
                <a16:creationId xmlns:a16="http://schemas.microsoft.com/office/drawing/2014/main" id="{07324A79-0202-4AEE-95A3-B41B6E2F74E7}"/>
              </a:ext>
            </a:extLst>
          </p:cNvPr>
          <p:cNvCxnSpPr/>
          <p:nvPr/>
        </p:nvCxnSpPr>
        <p:spPr>
          <a:xfrm>
            <a:off x="3235014" y="1843773"/>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24" name="直線單箭頭接點 42">
            <a:extLst>
              <a:ext uri="{FF2B5EF4-FFF2-40B4-BE49-F238E27FC236}">
                <a16:creationId xmlns:a16="http://schemas.microsoft.com/office/drawing/2014/main" id="{82683454-FC32-43DB-ADA0-B3E2733F3634}"/>
              </a:ext>
            </a:extLst>
          </p:cNvPr>
          <p:cNvCxnSpPr/>
          <p:nvPr/>
        </p:nvCxnSpPr>
        <p:spPr>
          <a:xfrm>
            <a:off x="3261408" y="2435802"/>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25" name="直線單箭頭接點 46">
            <a:extLst>
              <a:ext uri="{FF2B5EF4-FFF2-40B4-BE49-F238E27FC236}">
                <a16:creationId xmlns:a16="http://schemas.microsoft.com/office/drawing/2014/main" id="{394AF5E3-03D7-4E86-A754-463594F29253}"/>
              </a:ext>
            </a:extLst>
          </p:cNvPr>
          <p:cNvCxnSpPr/>
          <p:nvPr/>
        </p:nvCxnSpPr>
        <p:spPr>
          <a:xfrm>
            <a:off x="5320439" y="2136801"/>
            <a:ext cx="518852" cy="0"/>
          </a:xfrm>
          <a:prstGeom prst="straightConnector1">
            <a:avLst/>
          </a:prstGeom>
          <a:noFill/>
          <a:ln w="571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26" name="文字方塊 50">
                <a:extLst>
                  <a:ext uri="{FF2B5EF4-FFF2-40B4-BE49-F238E27FC236}">
                    <a16:creationId xmlns:a16="http://schemas.microsoft.com/office/drawing/2014/main" id="{9972A058-B48D-4F53-8A5D-1AF29478FE36}"/>
                  </a:ext>
                </a:extLst>
              </p:cNvPr>
              <p:cNvSpPr txBox="1"/>
              <p:nvPr/>
            </p:nvSpPr>
            <p:spPr>
              <a:xfrm>
                <a:off x="438824" y="1599823"/>
                <a:ext cx="2667620" cy="461665"/>
              </a:xfrm>
              <a:prstGeom prst="rect">
                <a:avLst/>
              </a:prstGeom>
              <a:noFill/>
            </p:spPr>
            <p:txBody>
              <a:bodyPr wrap="square" rtlCol="0">
                <a:spAutoFit/>
              </a:bodyPr>
              <a:lstStyle/>
              <a:p>
                <a:pPr algn="r" defTabSz="457200">
                  <a:defRPr/>
                </a:pPr>
                <a14:m>
                  <m:oMath xmlns:m="http://schemas.openxmlformats.org/officeDocument/2006/math">
                    <m:r>
                      <a:rPr lang="en-US" altLang="zh-TW" sz="2400" i="1" smtClean="0">
                        <a:solidFill>
                          <a:prstClr val="black"/>
                        </a:solidFill>
                        <a:latin typeface="Cambria Math" panose="02040503050406030204" pitchFamily="18" charset="0"/>
                        <a:ea typeface="新細明體" panose="02020500000000000000" pitchFamily="18" charset="-120"/>
                      </a:rPr>
                      <m:t>𝑥</m:t>
                    </m:r>
                  </m:oMath>
                </a14:m>
                <a:r>
                  <a:rPr lang="en-US" altLang="zh-TW" sz="2400" dirty="0">
                    <a:solidFill>
                      <a:prstClr val="black"/>
                    </a:solidFill>
                    <a:latin typeface="Calibri" panose="020F0502020204030204"/>
                    <a:ea typeface="新細明體" panose="02020500000000000000" pitchFamily="18" charset="-120"/>
                  </a:rPr>
                  <a:t>: Red eyes</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6" name="文字方塊 50">
                <a:extLst>
                  <a:ext uri="{FF2B5EF4-FFF2-40B4-BE49-F238E27FC236}">
                    <a16:creationId xmlns:a16="http://schemas.microsoft.com/office/drawing/2014/main" id="{9972A058-B48D-4F53-8A5D-1AF29478FE36}"/>
                  </a:ext>
                </a:extLst>
              </p:cNvPr>
              <p:cNvSpPr txBox="1">
                <a:spLocks noRot="1" noChangeAspect="1" noMove="1" noResize="1" noEditPoints="1" noAdjustHandles="1" noChangeArrowheads="1" noChangeShapeType="1" noTextEdit="1"/>
              </p:cNvSpPr>
              <p:nvPr/>
            </p:nvSpPr>
            <p:spPr>
              <a:xfrm>
                <a:off x="438824" y="1599823"/>
                <a:ext cx="2667620" cy="461665"/>
              </a:xfrm>
              <a:prstGeom prst="rect">
                <a:avLst/>
              </a:prstGeom>
              <a:blipFill>
                <a:blip r:embed="rId8"/>
                <a:stretch>
                  <a:fillRect t="-10526" r="-3425" b="-28947"/>
                </a:stretch>
              </a:blipFill>
            </p:spPr>
            <p:txBody>
              <a:bodyPr/>
              <a:lstStyle/>
              <a:p>
                <a:r>
                  <a:rPr lang="zh-CN" altLang="en-US">
                    <a:noFill/>
                  </a:rPr>
                  <a:t> </a:t>
                </a:r>
              </a:p>
            </p:txBody>
          </p:sp>
        </mc:Fallback>
      </mc:AlternateContent>
      <p:grpSp>
        <p:nvGrpSpPr>
          <p:cNvPr id="27" name="群組 2">
            <a:extLst>
              <a:ext uri="{FF2B5EF4-FFF2-40B4-BE49-F238E27FC236}">
                <a16:creationId xmlns:a16="http://schemas.microsoft.com/office/drawing/2014/main" id="{85626156-5011-4983-9264-328BB55415B6}"/>
              </a:ext>
            </a:extLst>
          </p:cNvPr>
          <p:cNvGrpSpPr/>
          <p:nvPr/>
        </p:nvGrpSpPr>
        <p:grpSpPr>
          <a:xfrm>
            <a:off x="1137648" y="3707398"/>
            <a:ext cx="4792324" cy="1177480"/>
            <a:chOff x="508998" y="3843924"/>
            <a:chExt cx="4792324" cy="1177480"/>
          </a:xfrm>
        </p:grpSpPr>
        <p:grpSp>
          <p:nvGrpSpPr>
            <p:cNvPr id="28" name="群組 11">
              <a:extLst>
                <a:ext uri="{FF2B5EF4-FFF2-40B4-BE49-F238E27FC236}">
                  <a16:creationId xmlns:a16="http://schemas.microsoft.com/office/drawing/2014/main" id="{0C02E311-9329-4B52-A0FA-73510FD4AEEC}"/>
                </a:ext>
              </a:extLst>
            </p:cNvPr>
            <p:cNvGrpSpPr/>
            <p:nvPr/>
          </p:nvGrpSpPr>
          <p:grpSpPr>
            <a:xfrm>
              <a:off x="508998" y="3843924"/>
              <a:ext cx="4792324" cy="1177480"/>
              <a:chOff x="5018302" y="5008781"/>
              <a:chExt cx="4792324" cy="1177480"/>
            </a:xfrm>
          </p:grpSpPr>
          <p:sp>
            <p:nvSpPr>
              <p:cNvPr id="31" name="矩形 30">
                <a:extLst>
                  <a:ext uri="{FF2B5EF4-FFF2-40B4-BE49-F238E27FC236}">
                    <a16:creationId xmlns:a16="http://schemas.microsoft.com/office/drawing/2014/main" id="{A42F617F-EB7E-4F99-A1C5-C34751F1B386}"/>
                  </a:ext>
                </a:extLst>
              </p:cNvPr>
              <p:cNvSpPr/>
              <p:nvPr/>
            </p:nvSpPr>
            <p:spPr>
              <a:xfrm>
                <a:off x="5989913" y="5008781"/>
                <a:ext cx="1504494" cy="117748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(original)</a:t>
                </a:r>
              </a:p>
            </p:txBody>
          </p:sp>
          <p:sp>
            <p:nvSpPr>
              <p:cNvPr id="32" name="文字方塊 14">
                <a:extLst>
                  <a:ext uri="{FF2B5EF4-FFF2-40B4-BE49-F238E27FC236}">
                    <a16:creationId xmlns:a16="http://schemas.microsoft.com/office/drawing/2014/main" id="{3EF1451C-B17B-4491-B634-52FE1495B7BD}"/>
                  </a:ext>
                </a:extLst>
              </p:cNvPr>
              <p:cNvSpPr txBox="1"/>
              <p:nvPr/>
            </p:nvSpPr>
            <p:spPr>
              <a:xfrm>
                <a:off x="8045326" y="5317817"/>
                <a:ext cx="1765300" cy="52322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scalar</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33" name="文字方塊 15">
                    <a:extLst>
                      <a:ext uri="{FF2B5EF4-FFF2-40B4-BE49-F238E27FC236}">
                        <a16:creationId xmlns:a16="http://schemas.microsoft.com/office/drawing/2014/main" id="{3FA6A0E7-644A-4C08-A170-264B81C70BD2}"/>
                      </a:ext>
                    </a:extLst>
                  </p:cNvPr>
                  <p:cNvSpPr txBox="1"/>
                  <p:nvPr/>
                </p:nvSpPr>
                <p:spPr>
                  <a:xfrm>
                    <a:off x="5018302" y="5389309"/>
                    <a:ext cx="253274" cy="369332"/>
                  </a:xfrm>
                  <a:prstGeom prst="rect">
                    <a:avLst/>
                  </a:prstGeom>
                  <a:no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1" i="1" u="none" strike="noStrike" kern="0" cap="none" spc="0" normalizeH="0" baseline="0" noProof="0" smtClean="0">
                              <a:ln>
                                <a:noFill/>
                              </a:ln>
                              <a:solidFill>
                                <a:srgbClr val="FF0000"/>
                              </a:solidFill>
                              <a:effectLst/>
                              <a:uLnTx/>
                              <a:uFillTx/>
                              <a:latin typeface="Cambria Math" panose="02040503050406030204" pitchFamily="18" charset="0"/>
                              <a:ea typeface="新細明體" panose="02020500000000000000" pitchFamily="18" charset="-120"/>
                            </a:rPr>
                            <m:t>𝒚</m:t>
                          </m:r>
                        </m:oMath>
                      </m:oMathPara>
                    </a14:m>
                    <a:endParaRPr kumimoji="0" lang="zh-TW" altLang="en-US" sz="2400" b="1" i="0" u="none" strike="noStrike" kern="0" cap="none" spc="0" normalizeH="0" baseline="0" noProof="0" dirty="0">
                      <a:ln>
                        <a:noFill/>
                      </a:ln>
                      <a:solidFill>
                        <a:srgbClr val="FF0000"/>
                      </a:solidFill>
                      <a:effectLst/>
                      <a:uLnTx/>
                      <a:uFillTx/>
                      <a:latin typeface="Calibri" panose="020F0502020204030204"/>
                      <a:ea typeface="新細明體" panose="02020500000000000000" pitchFamily="18" charset="-120"/>
                    </a:endParaRPr>
                  </a:p>
                </p:txBody>
              </p:sp>
            </mc:Choice>
            <mc:Fallback xmlns="">
              <p:sp>
                <p:nvSpPr>
                  <p:cNvPr id="33" name="文字方塊 15">
                    <a:extLst>
                      <a:ext uri="{FF2B5EF4-FFF2-40B4-BE49-F238E27FC236}">
                        <a16:creationId xmlns:a16="http://schemas.microsoft.com/office/drawing/2014/main" id="{3FA6A0E7-644A-4C08-A170-264B81C70BD2}"/>
                      </a:ext>
                    </a:extLst>
                  </p:cNvPr>
                  <p:cNvSpPr txBox="1">
                    <a:spLocks noRot="1" noChangeAspect="1" noMove="1" noResize="1" noEditPoints="1" noAdjustHandles="1" noChangeArrowheads="1" noChangeShapeType="1" noTextEdit="1"/>
                  </p:cNvSpPr>
                  <p:nvPr/>
                </p:nvSpPr>
                <p:spPr>
                  <a:xfrm>
                    <a:off x="5018302" y="5389309"/>
                    <a:ext cx="253274" cy="369332"/>
                  </a:xfrm>
                  <a:prstGeom prst="rect">
                    <a:avLst/>
                  </a:prstGeom>
                  <a:blipFill>
                    <a:blip r:embed="rId9"/>
                    <a:stretch>
                      <a:fillRect l="-31707" r="-31707" b="-26667"/>
                    </a:stretch>
                  </a:blipFill>
                </p:spPr>
                <p:txBody>
                  <a:bodyPr/>
                  <a:lstStyle/>
                  <a:p>
                    <a:r>
                      <a:rPr lang="zh-CN" altLang="en-US">
                        <a:noFill/>
                      </a:rPr>
                      <a:t> </a:t>
                    </a:r>
                  </a:p>
                </p:txBody>
              </p:sp>
            </mc:Fallback>
          </mc:AlternateContent>
        </p:grpSp>
        <p:cxnSp>
          <p:nvCxnSpPr>
            <p:cNvPr id="29" name="直線單箭頭接點 52">
              <a:extLst>
                <a:ext uri="{FF2B5EF4-FFF2-40B4-BE49-F238E27FC236}">
                  <a16:creationId xmlns:a16="http://schemas.microsoft.com/office/drawing/2014/main" id="{C0E9D428-3E9C-4FBE-ACE5-633875935CD9}"/>
                </a:ext>
              </a:extLst>
            </p:cNvPr>
            <p:cNvCxnSpPr/>
            <p:nvPr/>
          </p:nvCxnSpPr>
          <p:spPr>
            <a:xfrm>
              <a:off x="870317" y="4422962"/>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30" name="直線單箭頭接點 53">
              <a:extLst>
                <a:ext uri="{FF2B5EF4-FFF2-40B4-BE49-F238E27FC236}">
                  <a16:creationId xmlns:a16="http://schemas.microsoft.com/office/drawing/2014/main" id="{58B097E2-B489-4150-81C3-9ED64132EDB5}"/>
                </a:ext>
              </a:extLst>
            </p:cNvPr>
            <p:cNvCxnSpPr/>
            <p:nvPr/>
          </p:nvCxnSpPr>
          <p:spPr>
            <a:xfrm>
              <a:off x="3022153" y="4430768"/>
              <a:ext cx="518852" cy="0"/>
            </a:xfrm>
            <a:prstGeom prst="straightConnector1">
              <a:avLst/>
            </a:prstGeom>
            <a:noFill/>
            <a:ln w="57150" cap="flat" cmpd="sng" algn="ctr">
              <a:solidFill>
                <a:sysClr val="windowText" lastClr="000000"/>
              </a:solidFill>
              <a:prstDash val="solid"/>
              <a:miter lim="800000"/>
              <a:tailEnd type="triangle"/>
            </a:ln>
            <a:effectLst/>
          </p:spPr>
        </p:cxnSp>
      </p:grpSp>
      <p:pic>
        <p:nvPicPr>
          <p:cNvPr id="34" name="Picture 2" descr="輝夜姬想讓人告白- 輝夜姬想讓人告白a changé sa photo de profil. | Facebook">
            <a:extLst>
              <a:ext uri="{FF2B5EF4-FFF2-40B4-BE49-F238E27FC236}">
                <a16:creationId xmlns:a16="http://schemas.microsoft.com/office/drawing/2014/main" id="{B39233B8-D4CF-4030-8B39-0D433360EE5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2797" y="4695570"/>
            <a:ext cx="726521" cy="726521"/>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單箭頭接點 31">
            <a:extLst>
              <a:ext uri="{FF2B5EF4-FFF2-40B4-BE49-F238E27FC236}">
                <a16:creationId xmlns:a16="http://schemas.microsoft.com/office/drawing/2014/main" id="{62A0E542-1D45-4C40-B114-F92AE45A6913}"/>
              </a:ext>
            </a:extLst>
          </p:cNvPr>
          <p:cNvCxnSpPr>
            <a:cxnSpLocks/>
          </p:cNvCxnSpPr>
          <p:nvPr/>
        </p:nvCxnSpPr>
        <p:spPr>
          <a:xfrm flipH="1">
            <a:off x="6434361" y="2807284"/>
            <a:ext cx="0" cy="1260679"/>
          </a:xfrm>
          <a:prstGeom prst="straightConnector1">
            <a:avLst/>
          </a:prstGeom>
          <a:noFill/>
          <a:ln w="57150" cap="flat" cmpd="sng" algn="ctr">
            <a:solidFill>
              <a:sysClr val="windowText" lastClr="000000"/>
            </a:solidFill>
            <a:prstDash val="sysDot"/>
            <a:miter lim="800000"/>
            <a:tailEnd type="triangle"/>
          </a:ln>
          <a:effectLst/>
        </p:spPr>
      </p:cxnSp>
    </p:spTree>
    <p:extLst>
      <p:ext uri="{BB962C8B-B14F-4D97-AF65-F5344CB8AC3E}">
        <p14:creationId xmlns:p14="http://schemas.microsoft.com/office/powerpoint/2010/main" val="46636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8" grpId="0" animBg="1"/>
      <p:bldP spid="19" grpId="0" animBg="1"/>
      <p:bldP spid="20" grpId="0"/>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88</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E493BEA7-D6FD-4A8B-A83F-A14057DC776E}"/>
              </a:ext>
            </a:extLst>
          </p:cNvPr>
          <p:cNvSpPr txBox="1">
            <a:spLocks/>
          </p:cNvSpPr>
          <p:nvPr/>
        </p:nvSpPr>
        <p:spPr>
          <a:xfrm>
            <a:off x="1257300" y="22860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a:ln>
                  <a:noFill/>
                </a:ln>
                <a:solidFill>
                  <a:sysClr val="windowText" lastClr="000000"/>
                </a:solidFill>
                <a:effectLst/>
                <a:uLnTx/>
                <a:uFillTx/>
                <a:latin typeface="Calibri Light" panose="020F0302020204030204"/>
                <a:ea typeface="新細明體" panose="02020500000000000000" pitchFamily="18" charset="-120"/>
                <a:cs typeface="+mj-cs"/>
              </a:rPr>
              <a:t>Conditional GAN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文字方塊 18">
            <a:extLst>
              <a:ext uri="{FF2B5EF4-FFF2-40B4-BE49-F238E27FC236}">
                <a16:creationId xmlns:a16="http://schemas.microsoft.com/office/drawing/2014/main" id="{1118C5E7-CDBC-4F79-A456-93F14AEF11C7}"/>
              </a:ext>
            </a:extLst>
          </p:cNvPr>
          <p:cNvSpPr txBox="1"/>
          <p:nvPr/>
        </p:nvSpPr>
        <p:spPr>
          <a:xfrm>
            <a:off x="1889591" y="4534359"/>
            <a:ext cx="4187266" cy="461665"/>
          </a:xfrm>
          <a:prstGeom prst="rect">
            <a:avLst/>
          </a:prstGeom>
          <a:noFill/>
        </p:spPr>
        <p:txBody>
          <a:bodyPr wrap="square" rtlCol="0">
            <a:spAutoFit/>
          </a:bodyPr>
          <a:lstStyle/>
          <a:p>
            <a:pPr defTabSz="457200">
              <a:defRPr/>
            </a:pPr>
            <a:r>
              <a:rPr lang="en-US" altLang="zh-TW" sz="2400" b="1" dirty="0">
                <a:solidFill>
                  <a:srgbClr val="FF0000"/>
                </a:solidFill>
                <a:latin typeface="Calibri" panose="020F0502020204030204"/>
                <a:ea typeface="新細明體" panose="02020500000000000000" pitchFamily="18" charset="-120"/>
              </a:rPr>
              <a:t>True text-image pairs</a:t>
            </a:r>
            <a:r>
              <a:rPr lang="en-US" altLang="zh-TW" sz="2400" dirty="0">
                <a:solidFill>
                  <a:prstClr val="black"/>
                </a:solidFill>
                <a:latin typeface="Calibri" panose="020F0502020204030204"/>
                <a:ea typeface="新細明體" panose="02020500000000000000" pitchFamily="18" charset="-120"/>
              </a:rPr>
              <a: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8" name="文字方塊 42">
                <a:extLst>
                  <a:ext uri="{FF2B5EF4-FFF2-40B4-BE49-F238E27FC236}">
                    <a16:creationId xmlns:a16="http://schemas.microsoft.com/office/drawing/2014/main" id="{5F4FABE5-9B62-48C2-907F-499EA5F51C7D}"/>
                  </a:ext>
                </a:extLst>
              </p:cNvPr>
              <p:cNvSpPr txBox="1"/>
              <p:nvPr/>
            </p:nvSpPr>
            <p:spPr>
              <a:xfrm>
                <a:off x="5620038" y="3242364"/>
                <a:ext cx="3977724" cy="830997"/>
              </a:xfrm>
              <a:prstGeom prst="rect">
                <a:avLst/>
              </a:prstGeom>
              <a:noFill/>
            </p:spPr>
            <p:txBody>
              <a:bodyPr wrap="square" rtlCol="0">
                <a:spAutoFit/>
              </a:bodyPr>
              <a:lstStyle/>
              <a:p>
                <a:pPr defTabSz="457200">
                  <a:defRPr/>
                </a:pPr>
                <a14:m>
                  <m:oMath xmlns:m="http://schemas.openxmlformats.org/officeDocument/2006/math">
                    <m:r>
                      <a:rPr lang="en-US" altLang="zh-TW" sz="2400" i="1" smtClean="0">
                        <a:solidFill>
                          <a:prstClr val="black"/>
                        </a:solidFill>
                        <a:latin typeface="Cambria Math" panose="02040503050406030204" pitchFamily="18" charset="0"/>
                        <a:ea typeface="新細明體" panose="02020500000000000000" pitchFamily="18" charset="-120"/>
                      </a:rPr>
                      <m:t>𝑦</m:t>
                    </m:r>
                  </m:oMath>
                </a14:m>
                <a:r>
                  <a:rPr lang="en-US" altLang="zh-TW" sz="2400" dirty="0">
                    <a:solidFill>
                      <a:prstClr val="black"/>
                    </a:solidFill>
                    <a:latin typeface="Calibri" panose="020F0502020204030204"/>
                    <a:ea typeface="新細明體" panose="02020500000000000000" pitchFamily="18" charset="-120"/>
                  </a:rPr>
                  <a:t> is realistic or not + </a:t>
                </a:r>
              </a:p>
              <a:p>
                <a:pPr defTabSz="457200">
                  <a:defRPr/>
                </a:pPr>
                <a14:m>
                  <m:oMath xmlns:m="http://schemas.openxmlformats.org/officeDocument/2006/math">
                    <m:r>
                      <a:rPr lang="en-US" altLang="zh-TW" sz="2400" i="1" smtClean="0">
                        <a:solidFill>
                          <a:prstClr val="black"/>
                        </a:solidFill>
                        <a:latin typeface="Cambria Math" panose="02040503050406030204" pitchFamily="18" charset="0"/>
                        <a:ea typeface="新細明體" panose="02020500000000000000" pitchFamily="18" charset="-120"/>
                      </a:rPr>
                      <m:t>𝑥</m:t>
                    </m:r>
                  </m:oMath>
                </a14:m>
                <a:r>
                  <a:rPr lang="en-US" altLang="zh-TW" sz="2400" dirty="0">
                    <a:solidFill>
                      <a:prstClr val="black"/>
                    </a:solidFill>
                    <a:latin typeface="Calibri" panose="020F0502020204030204"/>
                    <a:ea typeface="新細明體" panose="02020500000000000000" pitchFamily="18" charset="-120"/>
                  </a:rPr>
                  <a:t> and </a:t>
                </a:r>
                <a14:m>
                  <m:oMath xmlns:m="http://schemas.openxmlformats.org/officeDocument/2006/math">
                    <m:r>
                      <a:rPr lang="en-US" altLang="zh-TW" sz="2400" i="1" smtClean="0">
                        <a:solidFill>
                          <a:prstClr val="black"/>
                        </a:solidFill>
                        <a:latin typeface="Cambria Math" panose="02040503050406030204" pitchFamily="18" charset="0"/>
                        <a:ea typeface="新細明體" panose="02020500000000000000" pitchFamily="18" charset="-120"/>
                      </a:rPr>
                      <m:t>𝑦</m:t>
                    </m:r>
                  </m:oMath>
                </a14:m>
                <a:r>
                  <a:rPr lang="en-US" altLang="zh-TW" sz="2400" dirty="0">
                    <a:solidFill>
                      <a:prstClr val="black"/>
                    </a:solidFill>
                    <a:latin typeface="Calibri" panose="020F0502020204030204"/>
                    <a:ea typeface="新細明體" panose="02020500000000000000" pitchFamily="18" charset="-120"/>
                  </a:rPr>
                  <a:t> are matched or not</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8" name="文字方塊 42">
                <a:extLst>
                  <a:ext uri="{FF2B5EF4-FFF2-40B4-BE49-F238E27FC236}">
                    <a16:creationId xmlns:a16="http://schemas.microsoft.com/office/drawing/2014/main" id="{5F4FABE5-9B62-48C2-907F-499EA5F51C7D}"/>
                  </a:ext>
                </a:extLst>
              </p:cNvPr>
              <p:cNvSpPr txBox="1">
                <a:spLocks noRot="1" noChangeAspect="1" noMove="1" noResize="1" noEditPoints="1" noAdjustHandles="1" noChangeArrowheads="1" noChangeShapeType="1" noTextEdit="1"/>
              </p:cNvSpPr>
              <p:nvPr/>
            </p:nvSpPr>
            <p:spPr>
              <a:xfrm>
                <a:off x="5620038" y="3242364"/>
                <a:ext cx="3977724" cy="830997"/>
              </a:xfrm>
              <a:prstGeom prst="rect">
                <a:avLst/>
              </a:prstGeom>
              <a:blipFill>
                <a:blip r:embed="rId3"/>
                <a:stretch>
                  <a:fillRect l="-460" t="-5882" b="-16176"/>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4E90C677-30E5-4047-ACA8-B1CE5934F793}"/>
              </a:ext>
            </a:extLst>
          </p:cNvPr>
          <p:cNvSpPr/>
          <p:nvPr/>
        </p:nvSpPr>
        <p:spPr>
          <a:xfrm>
            <a:off x="4835633" y="4526713"/>
            <a:ext cx="2531334" cy="461665"/>
          </a:xfrm>
          <a:prstGeom prst="rect">
            <a:avLst/>
          </a:prstGeom>
        </p:spPr>
        <p:txBody>
          <a:bodyPr wrap="none">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(red eyes,              )</a:t>
            </a:r>
            <a:endParaRPr lang="zh-TW" altLang="en-US" sz="2400" dirty="0">
              <a:solidFill>
                <a:prstClr val="black"/>
              </a:solidFill>
              <a:latin typeface="Calibri" panose="020F0502020204030204"/>
              <a:ea typeface="新細明體" panose="02020500000000000000" pitchFamily="18" charset="-120"/>
            </a:endParaRPr>
          </a:p>
        </p:txBody>
      </p:sp>
      <p:pic>
        <p:nvPicPr>
          <p:cNvPr id="10" name="圖片 68">
            <a:extLst>
              <a:ext uri="{FF2B5EF4-FFF2-40B4-BE49-F238E27FC236}">
                <a16:creationId xmlns:a16="http://schemas.microsoft.com/office/drawing/2014/main" id="{4E079801-5305-4325-BE84-A6E96BD85AD6}"/>
              </a:ext>
            </a:extLst>
          </p:cNvPr>
          <p:cNvPicPr>
            <a:picLocks noChangeAspect="1"/>
          </p:cNvPicPr>
          <p:nvPr/>
        </p:nvPicPr>
        <p:blipFill>
          <a:blip r:embed="rId4"/>
          <a:stretch>
            <a:fillRect/>
          </a:stretch>
        </p:blipFill>
        <p:spPr>
          <a:xfrm>
            <a:off x="6285160" y="5364735"/>
            <a:ext cx="725634" cy="763037"/>
          </a:xfrm>
          <a:prstGeom prst="rect">
            <a:avLst/>
          </a:prstGeom>
        </p:spPr>
      </p:pic>
      <p:sp>
        <p:nvSpPr>
          <p:cNvPr id="11" name="文字方塊 49">
            <a:extLst>
              <a:ext uri="{FF2B5EF4-FFF2-40B4-BE49-F238E27FC236}">
                <a16:creationId xmlns:a16="http://schemas.microsoft.com/office/drawing/2014/main" id="{495D3476-E3C2-4743-9D1D-AA39AD8D8291}"/>
              </a:ext>
            </a:extLst>
          </p:cNvPr>
          <p:cNvSpPr txBox="1"/>
          <p:nvPr/>
        </p:nvSpPr>
        <p:spPr>
          <a:xfrm>
            <a:off x="7332129" y="4537496"/>
            <a:ext cx="289103"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50">
            <a:extLst>
              <a:ext uri="{FF2B5EF4-FFF2-40B4-BE49-F238E27FC236}">
                <a16:creationId xmlns:a16="http://schemas.microsoft.com/office/drawing/2014/main" id="{506FA20B-09E9-432B-8B51-1422A8891CD8}"/>
              </a:ext>
            </a:extLst>
          </p:cNvPr>
          <p:cNvSpPr txBox="1"/>
          <p:nvPr/>
        </p:nvSpPr>
        <p:spPr>
          <a:xfrm>
            <a:off x="7332129" y="5514867"/>
            <a:ext cx="289103"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C10BB134-AA38-42AA-A192-199612837E44}"/>
              </a:ext>
            </a:extLst>
          </p:cNvPr>
          <p:cNvSpPr/>
          <p:nvPr/>
        </p:nvSpPr>
        <p:spPr>
          <a:xfrm>
            <a:off x="4039974" y="1456675"/>
            <a:ext cx="1504494" cy="117748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p:grpSp>
        <p:nvGrpSpPr>
          <p:cNvPr id="14" name="群組 43">
            <a:extLst>
              <a:ext uri="{FF2B5EF4-FFF2-40B4-BE49-F238E27FC236}">
                <a16:creationId xmlns:a16="http://schemas.microsoft.com/office/drawing/2014/main" id="{AFD4DF9D-01B5-469C-905C-CA5BC9E2924F}"/>
              </a:ext>
            </a:extLst>
          </p:cNvPr>
          <p:cNvGrpSpPr/>
          <p:nvPr/>
        </p:nvGrpSpPr>
        <p:grpSpPr>
          <a:xfrm>
            <a:off x="564671" y="2099295"/>
            <a:ext cx="2798106" cy="461665"/>
            <a:chOff x="226244" y="2291799"/>
            <a:chExt cx="2798106" cy="461665"/>
          </a:xfrm>
        </p:grpSpPr>
        <mc:AlternateContent xmlns:mc="http://schemas.openxmlformats.org/markup-compatibility/2006" xmlns:a14="http://schemas.microsoft.com/office/drawing/2010/main">
          <mc:Choice Requires="a14">
            <p:sp>
              <p:nvSpPr>
                <p:cNvPr id="15" name="文字方塊 44">
                  <a:extLst>
                    <a:ext uri="{FF2B5EF4-FFF2-40B4-BE49-F238E27FC236}">
                      <a16:creationId xmlns:a16="http://schemas.microsoft.com/office/drawing/2014/main" id="{2EB72ACC-605D-4AC2-8ED1-532FF3FE5FDA}"/>
                    </a:ext>
                  </a:extLst>
                </p:cNvPr>
                <p:cNvSpPr txBox="1"/>
                <p:nvPr/>
              </p:nvSpPr>
              <p:spPr>
                <a:xfrm>
                  <a:off x="2801084" y="2338009"/>
                  <a:ext cx="223266" cy="369332"/>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r>
                          <a:rPr lang="en-US" altLang="zh-TW" sz="2400" i="1" smtClean="0">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5" name="文字方塊 44">
                  <a:extLst>
                    <a:ext uri="{FF2B5EF4-FFF2-40B4-BE49-F238E27FC236}">
                      <a16:creationId xmlns:a16="http://schemas.microsoft.com/office/drawing/2014/main" id="{E5CB4148-825A-4E81-8565-3722F7EA129D}"/>
                    </a:ext>
                  </a:extLst>
                </p:cNvPr>
                <p:cNvSpPr txBox="1">
                  <a:spLocks noRot="1" noChangeAspect="1" noMove="1" noResize="1" noEditPoints="1" noAdjustHandles="1" noChangeArrowheads="1" noChangeShapeType="1" noTextEdit="1"/>
                </p:cNvSpPr>
                <p:nvPr/>
              </p:nvSpPr>
              <p:spPr>
                <a:xfrm>
                  <a:off x="2801084" y="2338009"/>
                  <a:ext cx="223266" cy="369332"/>
                </a:xfrm>
                <a:prstGeom prst="rect">
                  <a:avLst/>
                </a:prstGeom>
                <a:blipFill>
                  <a:blip r:embed="rId7"/>
                  <a:stretch>
                    <a:fillRect l="-16216" r="-16216"/>
                  </a:stretch>
                </a:blipFill>
              </p:spPr>
              <p:txBody>
                <a:bodyPr/>
                <a:lstStyle/>
                <a:p>
                  <a:r>
                    <a:rPr lang="zh-TW" altLang="en-US">
                      <a:noFill/>
                    </a:rPr>
                    <a:t> </a:t>
                  </a:r>
                </a:p>
              </p:txBody>
            </p:sp>
          </mc:Fallback>
        </mc:AlternateContent>
        <p:sp>
          <p:nvSpPr>
            <p:cNvPr id="16" name="文字方塊 45">
              <a:extLst>
                <a:ext uri="{FF2B5EF4-FFF2-40B4-BE49-F238E27FC236}">
                  <a16:creationId xmlns:a16="http://schemas.microsoft.com/office/drawing/2014/main" id="{BA9E6914-C16D-4303-9553-E28713191F14}"/>
                </a:ext>
              </a:extLst>
            </p:cNvPr>
            <p:cNvSpPr txBox="1"/>
            <p:nvPr/>
          </p:nvSpPr>
          <p:spPr>
            <a:xfrm>
              <a:off x="226244" y="2291799"/>
              <a:ext cx="2667620"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Normal distribution</a:t>
              </a:r>
              <a:endParaRPr lang="zh-TW" altLang="en-US" sz="2400" dirty="0">
                <a:solidFill>
                  <a:prstClr val="black"/>
                </a:solidFill>
                <a:latin typeface="Calibri" panose="020F0502020204030204"/>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17" name="文字方塊 46">
                <a:extLst>
                  <a:ext uri="{FF2B5EF4-FFF2-40B4-BE49-F238E27FC236}">
                    <a16:creationId xmlns:a16="http://schemas.microsoft.com/office/drawing/2014/main" id="{2FD0D390-F876-47A2-A5D8-F69E5DA0B88B}"/>
                  </a:ext>
                </a:extLst>
              </p:cNvPr>
              <p:cNvSpPr txBox="1"/>
              <p:nvPr/>
            </p:nvSpPr>
            <p:spPr>
              <a:xfrm>
                <a:off x="7203914" y="1816425"/>
                <a:ext cx="2151469" cy="523220"/>
              </a:xfrm>
              <a:prstGeom prst="rect">
                <a:avLst/>
              </a:prstGeom>
              <a:noFill/>
            </p:spPr>
            <p:txBody>
              <a:bodyPr wrap="square" rtlCol="0">
                <a:spAutoFit/>
              </a:bodyPr>
              <a:lstStyle/>
              <a:p>
                <a:pPr defTabSz="457200">
                  <a:defRPr/>
                </a:pPr>
                <a14:m>
                  <m:oMathPara xmlns:m="http://schemas.openxmlformats.org/officeDocument/2006/math">
                    <m:oMathParaPr>
                      <m:jc m:val="left"/>
                    </m:oMathParaPr>
                    <m:oMath xmlns:m="http://schemas.openxmlformats.org/officeDocument/2006/math">
                      <m:r>
                        <a:rPr lang="en-US" altLang="zh-TW" sz="2800" i="1" smtClean="0">
                          <a:solidFill>
                            <a:prstClr val="black"/>
                          </a:solidFill>
                          <a:latin typeface="Cambria Math" panose="02040503050406030204" pitchFamily="18" charset="0"/>
                          <a:ea typeface="新細明體" panose="02020500000000000000" pitchFamily="18" charset="-120"/>
                        </a:rPr>
                        <m:t>𝑦</m:t>
                      </m:r>
                      <m:r>
                        <a:rPr lang="en-US" altLang="zh-TW" sz="2800" i="1" smtClean="0">
                          <a:solidFill>
                            <a:prstClr val="black"/>
                          </a:solidFill>
                          <a:latin typeface="Cambria Math" panose="02040503050406030204" pitchFamily="18" charset="0"/>
                          <a:ea typeface="新細明體" panose="02020500000000000000" pitchFamily="18" charset="-120"/>
                        </a:rPr>
                        <m:t>=</m:t>
                      </m:r>
                      <m:r>
                        <a:rPr lang="en-US" altLang="zh-TW" sz="2800" i="1" smtClean="0">
                          <a:solidFill>
                            <a:prstClr val="black"/>
                          </a:solidFill>
                          <a:latin typeface="Cambria Math" panose="02040503050406030204" pitchFamily="18" charset="0"/>
                          <a:ea typeface="新細明體" panose="02020500000000000000" pitchFamily="18" charset="-120"/>
                        </a:rPr>
                        <m:t>𝐺</m:t>
                      </m:r>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r>
                            <a:rPr lang="en-US" altLang="zh-TW" sz="2800" i="1" smtClean="0">
                              <a:solidFill>
                                <a:prstClr val="black"/>
                              </a:solidFill>
                              <a:latin typeface="Cambria Math" panose="02040503050406030204" pitchFamily="18" charset="0"/>
                              <a:ea typeface="新細明體" panose="02020500000000000000" pitchFamily="18" charset="-120"/>
                            </a:rPr>
                            <m:t>𝑐</m:t>
                          </m:r>
                          <m:r>
                            <a:rPr lang="en-US" altLang="zh-TW" sz="2800" i="1" smtClean="0">
                              <a:solidFill>
                                <a:prstClr val="black"/>
                              </a:solidFill>
                              <a:latin typeface="Cambria Math" panose="02040503050406030204" pitchFamily="18" charset="0"/>
                              <a:ea typeface="新細明體" panose="02020500000000000000" pitchFamily="18" charset="-120"/>
                            </a:rPr>
                            <m:t>,</m:t>
                          </m:r>
                          <m:r>
                            <a:rPr lang="en-US" altLang="zh-TW" sz="2800" i="1" smtClean="0">
                              <a:solidFill>
                                <a:prstClr val="black"/>
                              </a:solidFill>
                              <a:latin typeface="Cambria Math" panose="02040503050406030204" pitchFamily="18" charset="0"/>
                              <a:ea typeface="新細明體" panose="02020500000000000000" pitchFamily="18" charset="-120"/>
                            </a:rPr>
                            <m:t>𝑧</m:t>
                          </m:r>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17" name="文字方塊 46">
                <a:extLst>
                  <a:ext uri="{FF2B5EF4-FFF2-40B4-BE49-F238E27FC236}">
                    <a16:creationId xmlns:a16="http://schemas.microsoft.com/office/drawing/2014/main" id="{2FD0D390-F876-47A2-A5D8-F69E5DA0B88B}"/>
                  </a:ext>
                </a:extLst>
              </p:cNvPr>
              <p:cNvSpPr txBox="1">
                <a:spLocks noRot="1" noChangeAspect="1" noMove="1" noResize="1" noEditPoints="1" noAdjustHandles="1" noChangeArrowheads="1" noChangeShapeType="1" noTextEdit="1"/>
              </p:cNvSpPr>
              <p:nvPr/>
            </p:nvSpPr>
            <p:spPr>
              <a:xfrm>
                <a:off x="7203914" y="1816425"/>
                <a:ext cx="2151469" cy="523220"/>
              </a:xfrm>
              <a:prstGeom prst="rect">
                <a:avLst/>
              </a:prstGeom>
              <a:blipFill>
                <a:blip r:embed="rId8"/>
                <a:stretch>
                  <a:fillRect/>
                </a:stretch>
              </a:blipFill>
            </p:spPr>
            <p:txBody>
              <a:bodyPr/>
              <a:lstStyle/>
              <a:p>
                <a:r>
                  <a:rPr lang="zh-CN" altLang="en-US">
                    <a:noFill/>
                  </a:rPr>
                  <a:t> </a:t>
                </a:r>
              </a:p>
            </p:txBody>
          </p:sp>
        </mc:Fallback>
      </mc:AlternateContent>
      <p:sp>
        <p:nvSpPr>
          <p:cNvPr id="18" name="文字方塊 47">
            <a:extLst>
              <a:ext uri="{FF2B5EF4-FFF2-40B4-BE49-F238E27FC236}">
                <a16:creationId xmlns:a16="http://schemas.microsoft.com/office/drawing/2014/main" id="{54701C25-3BAC-439C-B4CB-6C946491935D}"/>
              </a:ext>
            </a:extLst>
          </p:cNvPr>
          <p:cNvSpPr txBox="1"/>
          <p:nvPr/>
        </p:nvSpPr>
        <p:spPr>
          <a:xfrm>
            <a:off x="6139554" y="1462064"/>
            <a:ext cx="990655" cy="1200329"/>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Image</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48">
            <a:extLst>
              <a:ext uri="{FF2B5EF4-FFF2-40B4-BE49-F238E27FC236}">
                <a16:creationId xmlns:a16="http://schemas.microsoft.com/office/drawing/2014/main" id="{5EED0F9C-7311-4BE3-9219-73045F95EB94}"/>
              </a:ext>
            </a:extLst>
          </p:cNvPr>
          <p:cNvCxnSpPr/>
          <p:nvPr/>
        </p:nvCxnSpPr>
        <p:spPr>
          <a:xfrm>
            <a:off x="3460638" y="1767188"/>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20" name="直線單箭頭接點 52">
            <a:extLst>
              <a:ext uri="{FF2B5EF4-FFF2-40B4-BE49-F238E27FC236}">
                <a16:creationId xmlns:a16="http://schemas.microsoft.com/office/drawing/2014/main" id="{E42F0A24-464A-43A8-9F77-11DF8B353CC5}"/>
              </a:ext>
            </a:extLst>
          </p:cNvPr>
          <p:cNvCxnSpPr/>
          <p:nvPr/>
        </p:nvCxnSpPr>
        <p:spPr>
          <a:xfrm>
            <a:off x="3470990" y="2359217"/>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21" name="直線單箭頭接點 53">
            <a:extLst>
              <a:ext uri="{FF2B5EF4-FFF2-40B4-BE49-F238E27FC236}">
                <a16:creationId xmlns:a16="http://schemas.microsoft.com/office/drawing/2014/main" id="{01180CF8-D7F7-404A-B7B4-DAC75B2D337E}"/>
              </a:ext>
            </a:extLst>
          </p:cNvPr>
          <p:cNvCxnSpPr/>
          <p:nvPr/>
        </p:nvCxnSpPr>
        <p:spPr>
          <a:xfrm>
            <a:off x="5530021" y="2060216"/>
            <a:ext cx="518852" cy="0"/>
          </a:xfrm>
          <a:prstGeom prst="straightConnector1">
            <a:avLst/>
          </a:prstGeom>
          <a:noFill/>
          <a:ln w="571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22" name="文字方塊 54">
                <a:extLst>
                  <a:ext uri="{FF2B5EF4-FFF2-40B4-BE49-F238E27FC236}">
                    <a16:creationId xmlns:a16="http://schemas.microsoft.com/office/drawing/2014/main" id="{E4062B73-AD91-40C2-8143-D6090CBE9A08}"/>
                  </a:ext>
                </a:extLst>
              </p:cNvPr>
              <p:cNvSpPr txBox="1"/>
              <p:nvPr/>
            </p:nvSpPr>
            <p:spPr>
              <a:xfrm>
                <a:off x="648406" y="1523238"/>
                <a:ext cx="2667620" cy="461665"/>
              </a:xfrm>
              <a:prstGeom prst="rect">
                <a:avLst/>
              </a:prstGeom>
              <a:noFill/>
            </p:spPr>
            <p:txBody>
              <a:bodyPr wrap="square" rtlCol="0">
                <a:spAutoFit/>
              </a:bodyPr>
              <a:lstStyle/>
              <a:p>
                <a:pPr algn="r" defTabSz="457200">
                  <a:defRPr/>
                </a:pPr>
                <a14:m>
                  <m:oMath xmlns:m="http://schemas.openxmlformats.org/officeDocument/2006/math">
                    <m:r>
                      <a:rPr lang="en-US" altLang="zh-TW" sz="2400" i="1" smtClean="0">
                        <a:solidFill>
                          <a:prstClr val="black"/>
                        </a:solidFill>
                        <a:latin typeface="Cambria Math" panose="02040503050406030204" pitchFamily="18" charset="0"/>
                        <a:ea typeface="新細明體" panose="02020500000000000000" pitchFamily="18" charset="-120"/>
                      </a:rPr>
                      <m:t>𝑥</m:t>
                    </m:r>
                  </m:oMath>
                </a14:m>
                <a:r>
                  <a:rPr lang="en-US" altLang="zh-TW" sz="2400" dirty="0">
                    <a:solidFill>
                      <a:prstClr val="black"/>
                    </a:solidFill>
                    <a:latin typeface="Calibri" panose="020F0502020204030204"/>
                    <a:ea typeface="新細明體" panose="02020500000000000000" pitchFamily="18" charset="-120"/>
                  </a:rPr>
                  <a:t>: Red eyes</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2" name="文字方塊 54">
                <a:extLst>
                  <a:ext uri="{FF2B5EF4-FFF2-40B4-BE49-F238E27FC236}">
                    <a16:creationId xmlns:a16="http://schemas.microsoft.com/office/drawing/2014/main" id="{E4062B73-AD91-40C2-8143-D6090CBE9A08}"/>
                  </a:ext>
                </a:extLst>
              </p:cNvPr>
              <p:cNvSpPr txBox="1">
                <a:spLocks noRot="1" noChangeAspect="1" noMove="1" noResize="1" noEditPoints="1" noAdjustHandles="1" noChangeArrowheads="1" noChangeShapeType="1" noTextEdit="1"/>
              </p:cNvSpPr>
              <p:nvPr/>
            </p:nvSpPr>
            <p:spPr>
              <a:xfrm>
                <a:off x="648406" y="1523238"/>
                <a:ext cx="2667620" cy="461665"/>
              </a:xfrm>
              <a:prstGeom prst="rect">
                <a:avLst/>
              </a:prstGeom>
              <a:blipFill>
                <a:blip r:embed="rId9"/>
                <a:stretch>
                  <a:fillRect t="-10526" r="-3653" b="-28947"/>
                </a:stretch>
              </a:blipFill>
            </p:spPr>
            <p:txBody>
              <a:bodyPr/>
              <a:lstStyle/>
              <a:p>
                <a:r>
                  <a:rPr lang="zh-CN" altLang="en-US">
                    <a:noFill/>
                  </a:rPr>
                  <a:t> </a:t>
                </a:r>
              </a:p>
            </p:txBody>
          </p:sp>
        </mc:Fallback>
      </mc:AlternateContent>
      <p:grpSp>
        <p:nvGrpSpPr>
          <p:cNvPr id="23" name="群組 2">
            <a:extLst>
              <a:ext uri="{FF2B5EF4-FFF2-40B4-BE49-F238E27FC236}">
                <a16:creationId xmlns:a16="http://schemas.microsoft.com/office/drawing/2014/main" id="{9E7C5387-81D0-43E5-AE06-DCA41EC4B603}"/>
              </a:ext>
            </a:extLst>
          </p:cNvPr>
          <p:cNvGrpSpPr/>
          <p:nvPr/>
        </p:nvGrpSpPr>
        <p:grpSpPr>
          <a:xfrm>
            <a:off x="997191" y="3061074"/>
            <a:ext cx="4794784" cy="1177480"/>
            <a:chOff x="745903" y="3455692"/>
            <a:chExt cx="4794784" cy="1177480"/>
          </a:xfrm>
        </p:grpSpPr>
        <p:grpSp>
          <p:nvGrpSpPr>
            <p:cNvPr id="24" name="群組 3">
              <a:extLst>
                <a:ext uri="{FF2B5EF4-FFF2-40B4-BE49-F238E27FC236}">
                  <a16:creationId xmlns:a16="http://schemas.microsoft.com/office/drawing/2014/main" id="{C997C0F2-9F35-4B26-AF20-03F9ED1FE93F}"/>
                </a:ext>
              </a:extLst>
            </p:cNvPr>
            <p:cNvGrpSpPr/>
            <p:nvPr/>
          </p:nvGrpSpPr>
          <p:grpSpPr>
            <a:xfrm>
              <a:off x="745903" y="3455692"/>
              <a:ext cx="4794784" cy="1177480"/>
              <a:chOff x="4997554" y="5008781"/>
              <a:chExt cx="4794784" cy="1177480"/>
            </a:xfrm>
          </p:grpSpPr>
          <p:sp>
            <p:nvSpPr>
              <p:cNvPr id="28" name="矩形 27">
                <a:extLst>
                  <a:ext uri="{FF2B5EF4-FFF2-40B4-BE49-F238E27FC236}">
                    <a16:creationId xmlns:a16="http://schemas.microsoft.com/office/drawing/2014/main" id="{8C553B2B-E2DB-4284-A8E9-154E97CF4A7C}"/>
                  </a:ext>
                </a:extLst>
              </p:cNvPr>
              <p:cNvSpPr/>
              <p:nvPr/>
            </p:nvSpPr>
            <p:spPr>
              <a:xfrm>
                <a:off x="5989913" y="5008781"/>
                <a:ext cx="1504494" cy="117748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(better)</a:t>
                </a:r>
              </a:p>
            </p:txBody>
          </p:sp>
          <p:sp>
            <p:nvSpPr>
              <p:cNvPr id="29" name="文字方塊 6">
                <a:extLst>
                  <a:ext uri="{FF2B5EF4-FFF2-40B4-BE49-F238E27FC236}">
                    <a16:creationId xmlns:a16="http://schemas.microsoft.com/office/drawing/2014/main" id="{71AA5B55-4D0D-42DA-BD20-1B93213DFECF}"/>
                  </a:ext>
                </a:extLst>
              </p:cNvPr>
              <p:cNvSpPr txBox="1"/>
              <p:nvPr/>
            </p:nvSpPr>
            <p:spPr>
              <a:xfrm>
                <a:off x="8027038" y="5336105"/>
                <a:ext cx="1765300" cy="52322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scalar</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30" name="文字方塊 8">
                    <a:extLst>
                      <a:ext uri="{FF2B5EF4-FFF2-40B4-BE49-F238E27FC236}">
                        <a16:creationId xmlns:a16="http://schemas.microsoft.com/office/drawing/2014/main" id="{F168CE7A-047F-41B4-B292-3D7498111EE7}"/>
                      </a:ext>
                    </a:extLst>
                  </p:cNvPr>
                  <p:cNvSpPr txBox="1"/>
                  <p:nvPr/>
                </p:nvSpPr>
                <p:spPr>
                  <a:xfrm>
                    <a:off x="4997554" y="5085919"/>
                    <a:ext cx="245708" cy="369332"/>
                  </a:xfrm>
                  <a:prstGeom prst="rect">
                    <a:avLst/>
                  </a:prstGeom>
                  <a:no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rPr>
                            <m:t>𝑦</m:t>
                          </m:r>
                        </m:oMath>
                      </m:oMathPara>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4997554" y="5085919"/>
                    <a:ext cx="245708" cy="369332"/>
                  </a:xfrm>
                  <a:prstGeom prst="rect">
                    <a:avLst/>
                  </a:prstGeom>
                  <a:blipFill>
                    <a:blip r:embed="rId10"/>
                    <a:stretch>
                      <a:fillRect l="-29268" r="-26829"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9">
                    <a:extLst>
                      <a:ext uri="{FF2B5EF4-FFF2-40B4-BE49-F238E27FC236}">
                        <a16:creationId xmlns:a16="http://schemas.microsoft.com/office/drawing/2014/main" id="{EF0528ED-3683-4F80-84E9-A672653456C0}"/>
                      </a:ext>
                    </a:extLst>
                  </p:cNvPr>
                  <p:cNvSpPr txBox="1"/>
                  <p:nvPr/>
                </p:nvSpPr>
                <p:spPr>
                  <a:xfrm>
                    <a:off x="4997554" y="5779892"/>
                    <a:ext cx="241733" cy="369332"/>
                  </a:xfrm>
                  <a:prstGeom prst="rect">
                    <a:avLst/>
                  </a:prstGeom>
                  <a:no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rPr>
                            <m:t>𝑥</m:t>
                          </m:r>
                        </m:oMath>
                      </m:oMathPara>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4997554" y="5779892"/>
                    <a:ext cx="241733" cy="369332"/>
                  </a:xfrm>
                  <a:prstGeom prst="rect">
                    <a:avLst/>
                  </a:prstGeom>
                  <a:blipFill>
                    <a:blip r:embed="rId11"/>
                    <a:stretch>
                      <a:fillRect l="-15000" r="-15000"/>
                    </a:stretch>
                  </a:blipFill>
                </p:spPr>
                <p:txBody>
                  <a:bodyPr/>
                  <a:lstStyle/>
                  <a:p>
                    <a:r>
                      <a:rPr lang="zh-TW" altLang="en-US">
                        <a:noFill/>
                      </a:rPr>
                      <a:t> </a:t>
                    </a:r>
                  </a:p>
                </p:txBody>
              </p:sp>
            </mc:Fallback>
          </mc:AlternateContent>
        </p:grpSp>
        <p:cxnSp>
          <p:nvCxnSpPr>
            <p:cNvPr id="25" name="直線單箭頭接點 55">
              <a:extLst>
                <a:ext uri="{FF2B5EF4-FFF2-40B4-BE49-F238E27FC236}">
                  <a16:creationId xmlns:a16="http://schemas.microsoft.com/office/drawing/2014/main" id="{D7FDA4E8-1FBF-4895-8691-7F2606C638A8}"/>
                </a:ext>
              </a:extLst>
            </p:cNvPr>
            <p:cNvCxnSpPr/>
            <p:nvPr/>
          </p:nvCxnSpPr>
          <p:spPr>
            <a:xfrm>
              <a:off x="3237559" y="4006980"/>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26" name="直線單箭頭接點 58">
              <a:extLst>
                <a:ext uri="{FF2B5EF4-FFF2-40B4-BE49-F238E27FC236}">
                  <a16:creationId xmlns:a16="http://schemas.microsoft.com/office/drawing/2014/main" id="{37CD9F1A-8B9F-4C65-8B26-3316CAF51401}"/>
                </a:ext>
              </a:extLst>
            </p:cNvPr>
            <p:cNvCxnSpPr/>
            <p:nvPr/>
          </p:nvCxnSpPr>
          <p:spPr>
            <a:xfrm>
              <a:off x="1127970" y="3736156"/>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27" name="直線單箭頭接點 59">
              <a:extLst>
                <a:ext uri="{FF2B5EF4-FFF2-40B4-BE49-F238E27FC236}">
                  <a16:creationId xmlns:a16="http://schemas.microsoft.com/office/drawing/2014/main" id="{CD495E16-F2F2-43EB-9088-437625FDFFC3}"/>
                </a:ext>
              </a:extLst>
            </p:cNvPr>
            <p:cNvCxnSpPr/>
            <p:nvPr/>
          </p:nvCxnSpPr>
          <p:spPr>
            <a:xfrm>
              <a:off x="1127970" y="4448794"/>
              <a:ext cx="518852" cy="0"/>
            </a:xfrm>
            <a:prstGeom prst="straightConnector1">
              <a:avLst/>
            </a:prstGeom>
            <a:noFill/>
            <a:ln w="57150" cap="flat" cmpd="sng" algn="ctr">
              <a:solidFill>
                <a:sysClr val="windowText" lastClr="000000"/>
              </a:solidFill>
              <a:prstDash val="solid"/>
              <a:miter lim="800000"/>
              <a:tailEnd type="triangle"/>
            </a:ln>
            <a:effectLst/>
          </p:spPr>
        </p:cxnSp>
      </p:grpSp>
      <p:pic>
        <p:nvPicPr>
          <p:cNvPr id="32" name="Picture 2" descr="輝夜姬想讓人告白- 輝夜姬想讓人告白a changé sa photo de profil. | Facebook">
            <a:extLst>
              <a:ext uri="{FF2B5EF4-FFF2-40B4-BE49-F238E27FC236}">
                <a16:creationId xmlns:a16="http://schemas.microsoft.com/office/drawing/2014/main" id="{33F868FE-4296-482A-A5C7-F9B562B15D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84273" y="4446646"/>
            <a:ext cx="726521" cy="726521"/>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CEB35465-60CC-4032-A59C-17BD9F47FB2A}"/>
              </a:ext>
            </a:extLst>
          </p:cNvPr>
          <p:cNvSpPr/>
          <p:nvPr/>
        </p:nvSpPr>
        <p:spPr>
          <a:xfrm>
            <a:off x="4878188" y="5511730"/>
            <a:ext cx="2531334" cy="461665"/>
          </a:xfrm>
          <a:prstGeom prst="rect">
            <a:avLst/>
          </a:prstGeom>
        </p:spPr>
        <p:txBody>
          <a:bodyPr wrap="none">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(red eyes,              )</a:t>
            </a:r>
            <a:endParaRPr lang="zh-TW" altLang="en-US" sz="2400" dirty="0">
              <a:solidFill>
                <a:prstClr val="black"/>
              </a:solidFill>
              <a:latin typeface="Calibri" panose="020F0502020204030204"/>
              <a:ea typeface="新細明體" panose="02020500000000000000" pitchFamily="18" charset="-120"/>
            </a:endParaRPr>
          </a:p>
        </p:txBody>
      </p:sp>
      <p:cxnSp>
        <p:nvCxnSpPr>
          <p:cNvPr id="39" name="直線單箭頭接點 34">
            <a:extLst>
              <a:ext uri="{FF2B5EF4-FFF2-40B4-BE49-F238E27FC236}">
                <a16:creationId xmlns:a16="http://schemas.microsoft.com/office/drawing/2014/main" id="{2024929E-7E56-4E3D-A69B-CC69778AF874}"/>
              </a:ext>
            </a:extLst>
          </p:cNvPr>
          <p:cNvCxnSpPr>
            <a:cxnSpLocks/>
          </p:cNvCxnSpPr>
          <p:nvPr/>
        </p:nvCxnSpPr>
        <p:spPr>
          <a:xfrm>
            <a:off x="5104457" y="3663350"/>
            <a:ext cx="444312" cy="0"/>
          </a:xfrm>
          <a:prstGeom prst="straightConnector1">
            <a:avLst/>
          </a:prstGeom>
          <a:noFill/>
          <a:ln w="57150" cap="flat" cmpd="sng" algn="ctr">
            <a:solidFill>
              <a:sysClr val="windowText" lastClr="000000"/>
            </a:solidFill>
            <a:prstDash val="sysDot"/>
            <a:miter lim="800000"/>
            <a:tailEnd type="triangle"/>
          </a:ln>
          <a:effectLst/>
        </p:spPr>
      </p:cxnSp>
    </p:spTree>
    <p:extLst>
      <p:ext uri="{BB962C8B-B14F-4D97-AF65-F5344CB8AC3E}">
        <p14:creationId xmlns:p14="http://schemas.microsoft.com/office/powerpoint/2010/main" val="3318241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animBg="1"/>
      <p:bldP spid="12" grpId="0" animBg="1"/>
      <p:bldP spid="3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89</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E493BEA7-D6FD-4A8B-A83F-A14057DC776E}"/>
              </a:ext>
            </a:extLst>
          </p:cNvPr>
          <p:cNvSpPr txBox="1">
            <a:spLocks/>
          </p:cNvSpPr>
          <p:nvPr/>
        </p:nvSpPr>
        <p:spPr>
          <a:xfrm>
            <a:off x="1257300" y="22860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a:ln>
                  <a:noFill/>
                </a:ln>
                <a:solidFill>
                  <a:sysClr val="windowText" lastClr="000000"/>
                </a:solidFill>
                <a:effectLst/>
                <a:uLnTx/>
                <a:uFillTx/>
                <a:latin typeface="Calibri Light" panose="020F0302020204030204"/>
                <a:ea typeface="新細明體" panose="02020500000000000000" pitchFamily="18" charset="-120"/>
                <a:cs typeface="+mj-cs"/>
              </a:rPr>
              <a:t>Conditional GAN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7" name="文字方塊 18">
            <a:extLst>
              <a:ext uri="{FF2B5EF4-FFF2-40B4-BE49-F238E27FC236}">
                <a16:creationId xmlns:a16="http://schemas.microsoft.com/office/drawing/2014/main" id="{1118C5E7-CDBC-4F79-A456-93F14AEF11C7}"/>
              </a:ext>
            </a:extLst>
          </p:cNvPr>
          <p:cNvSpPr txBox="1"/>
          <p:nvPr/>
        </p:nvSpPr>
        <p:spPr>
          <a:xfrm>
            <a:off x="1889591" y="4534359"/>
            <a:ext cx="4187266" cy="461665"/>
          </a:xfrm>
          <a:prstGeom prst="rect">
            <a:avLst/>
          </a:prstGeom>
          <a:noFill/>
        </p:spPr>
        <p:txBody>
          <a:bodyPr wrap="square" rtlCol="0">
            <a:spAutoFit/>
          </a:bodyPr>
          <a:lstStyle/>
          <a:p>
            <a:pPr defTabSz="457200">
              <a:defRPr/>
            </a:pPr>
            <a:r>
              <a:rPr lang="en-US" altLang="zh-TW" sz="2400" b="1" dirty="0">
                <a:solidFill>
                  <a:srgbClr val="FF0000"/>
                </a:solidFill>
                <a:latin typeface="Calibri" panose="020F0502020204030204"/>
                <a:ea typeface="新細明體" panose="02020500000000000000" pitchFamily="18" charset="-120"/>
              </a:rPr>
              <a:t>True text-image pairs</a:t>
            </a:r>
            <a:r>
              <a:rPr lang="en-US" altLang="zh-TW" sz="2400" dirty="0">
                <a:solidFill>
                  <a:prstClr val="black"/>
                </a:solidFill>
                <a:latin typeface="Calibri" panose="020F0502020204030204"/>
                <a:ea typeface="新細明體" panose="02020500000000000000" pitchFamily="18" charset="-120"/>
              </a:rPr>
              <a: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8" name="文字方塊 42">
                <a:extLst>
                  <a:ext uri="{FF2B5EF4-FFF2-40B4-BE49-F238E27FC236}">
                    <a16:creationId xmlns:a16="http://schemas.microsoft.com/office/drawing/2014/main" id="{5F4FABE5-9B62-48C2-907F-499EA5F51C7D}"/>
                  </a:ext>
                </a:extLst>
              </p:cNvPr>
              <p:cNvSpPr txBox="1"/>
              <p:nvPr/>
            </p:nvSpPr>
            <p:spPr>
              <a:xfrm>
                <a:off x="5620038" y="3242364"/>
                <a:ext cx="3977724" cy="830997"/>
              </a:xfrm>
              <a:prstGeom prst="rect">
                <a:avLst/>
              </a:prstGeom>
              <a:noFill/>
            </p:spPr>
            <p:txBody>
              <a:bodyPr wrap="square" rtlCol="0">
                <a:spAutoFit/>
              </a:bodyPr>
              <a:lstStyle/>
              <a:p>
                <a:pPr defTabSz="457200">
                  <a:defRPr/>
                </a:pPr>
                <a14:m>
                  <m:oMath xmlns:m="http://schemas.openxmlformats.org/officeDocument/2006/math">
                    <m:r>
                      <a:rPr lang="en-US" altLang="zh-TW" sz="2400" i="1" smtClean="0">
                        <a:solidFill>
                          <a:prstClr val="black"/>
                        </a:solidFill>
                        <a:latin typeface="Cambria Math" panose="02040503050406030204" pitchFamily="18" charset="0"/>
                        <a:ea typeface="新細明體" panose="02020500000000000000" pitchFamily="18" charset="-120"/>
                      </a:rPr>
                      <m:t>𝑦</m:t>
                    </m:r>
                  </m:oMath>
                </a14:m>
                <a:r>
                  <a:rPr lang="en-US" altLang="zh-TW" sz="2400" dirty="0">
                    <a:solidFill>
                      <a:prstClr val="black"/>
                    </a:solidFill>
                    <a:latin typeface="Calibri" panose="020F0502020204030204"/>
                    <a:ea typeface="新細明體" panose="02020500000000000000" pitchFamily="18" charset="-120"/>
                  </a:rPr>
                  <a:t> is realistic or not + </a:t>
                </a:r>
              </a:p>
              <a:p>
                <a:pPr defTabSz="457200">
                  <a:defRPr/>
                </a:pPr>
                <a14:m>
                  <m:oMath xmlns:m="http://schemas.openxmlformats.org/officeDocument/2006/math">
                    <m:r>
                      <a:rPr lang="en-US" altLang="zh-TW" sz="2400" i="1" smtClean="0">
                        <a:solidFill>
                          <a:prstClr val="black"/>
                        </a:solidFill>
                        <a:latin typeface="Cambria Math" panose="02040503050406030204" pitchFamily="18" charset="0"/>
                        <a:ea typeface="新細明體" panose="02020500000000000000" pitchFamily="18" charset="-120"/>
                      </a:rPr>
                      <m:t>𝑥</m:t>
                    </m:r>
                  </m:oMath>
                </a14:m>
                <a:r>
                  <a:rPr lang="en-US" altLang="zh-TW" sz="2400" dirty="0">
                    <a:solidFill>
                      <a:prstClr val="black"/>
                    </a:solidFill>
                    <a:latin typeface="Calibri" panose="020F0502020204030204"/>
                    <a:ea typeface="新細明體" panose="02020500000000000000" pitchFamily="18" charset="-120"/>
                  </a:rPr>
                  <a:t> and </a:t>
                </a:r>
                <a14:m>
                  <m:oMath xmlns:m="http://schemas.openxmlformats.org/officeDocument/2006/math">
                    <m:r>
                      <a:rPr lang="en-US" altLang="zh-TW" sz="2400" i="1" smtClean="0">
                        <a:solidFill>
                          <a:prstClr val="black"/>
                        </a:solidFill>
                        <a:latin typeface="Cambria Math" panose="02040503050406030204" pitchFamily="18" charset="0"/>
                        <a:ea typeface="新細明體" panose="02020500000000000000" pitchFamily="18" charset="-120"/>
                      </a:rPr>
                      <m:t>𝑦</m:t>
                    </m:r>
                  </m:oMath>
                </a14:m>
                <a:r>
                  <a:rPr lang="en-US" altLang="zh-TW" sz="2400" dirty="0">
                    <a:solidFill>
                      <a:prstClr val="black"/>
                    </a:solidFill>
                    <a:latin typeface="Calibri" panose="020F0502020204030204"/>
                    <a:ea typeface="新細明體" panose="02020500000000000000" pitchFamily="18" charset="-120"/>
                  </a:rPr>
                  <a:t> are matched or not</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8" name="文字方塊 42">
                <a:extLst>
                  <a:ext uri="{FF2B5EF4-FFF2-40B4-BE49-F238E27FC236}">
                    <a16:creationId xmlns:a16="http://schemas.microsoft.com/office/drawing/2014/main" id="{5F4FABE5-9B62-48C2-907F-499EA5F51C7D}"/>
                  </a:ext>
                </a:extLst>
              </p:cNvPr>
              <p:cNvSpPr txBox="1">
                <a:spLocks noRot="1" noChangeAspect="1" noMove="1" noResize="1" noEditPoints="1" noAdjustHandles="1" noChangeArrowheads="1" noChangeShapeType="1" noTextEdit="1"/>
              </p:cNvSpPr>
              <p:nvPr/>
            </p:nvSpPr>
            <p:spPr>
              <a:xfrm>
                <a:off x="5620038" y="3242364"/>
                <a:ext cx="3977724" cy="830997"/>
              </a:xfrm>
              <a:prstGeom prst="rect">
                <a:avLst/>
              </a:prstGeom>
              <a:blipFill>
                <a:blip r:embed="rId3"/>
                <a:stretch>
                  <a:fillRect l="-460" t="-5882" b="-16176"/>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4E90C677-30E5-4047-ACA8-B1CE5934F793}"/>
              </a:ext>
            </a:extLst>
          </p:cNvPr>
          <p:cNvSpPr/>
          <p:nvPr/>
        </p:nvSpPr>
        <p:spPr>
          <a:xfrm>
            <a:off x="4835633" y="4526713"/>
            <a:ext cx="2531334" cy="461665"/>
          </a:xfrm>
          <a:prstGeom prst="rect">
            <a:avLst/>
          </a:prstGeom>
        </p:spPr>
        <p:txBody>
          <a:bodyPr wrap="none">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(red eyes,              )</a:t>
            </a:r>
            <a:endParaRPr lang="zh-TW" altLang="en-US" sz="2400" dirty="0">
              <a:solidFill>
                <a:prstClr val="black"/>
              </a:solidFill>
              <a:latin typeface="Calibri" panose="020F0502020204030204"/>
              <a:ea typeface="新細明體" panose="02020500000000000000" pitchFamily="18" charset="-120"/>
            </a:endParaRPr>
          </a:p>
        </p:txBody>
      </p:sp>
      <p:pic>
        <p:nvPicPr>
          <p:cNvPr id="10" name="圖片 68">
            <a:extLst>
              <a:ext uri="{FF2B5EF4-FFF2-40B4-BE49-F238E27FC236}">
                <a16:creationId xmlns:a16="http://schemas.microsoft.com/office/drawing/2014/main" id="{4E079801-5305-4325-BE84-A6E96BD85AD6}"/>
              </a:ext>
            </a:extLst>
          </p:cNvPr>
          <p:cNvPicPr>
            <a:picLocks noChangeAspect="1"/>
          </p:cNvPicPr>
          <p:nvPr/>
        </p:nvPicPr>
        <p:blipFill>
          <a:blip r:embed="rId4"/>
          <a:stretch>
            <a:fillRect/>
          </a:stretch>
        </p:blipFill>
        <p:spPr>
          <a:xfrm>
            <a:off x="6285160" y="5364735"/>
            <a:ext cx="725634" cy="763037"/>
          </a:xfrm>
          <a:prstGeom prst="rect">
            <a:avLst/>
          </a:prstGeom>
        </p:spPr>
      </p:pic>
      <p:sp>
        <p:nvSpPr>
          <p:cNvPr id="11" name="文字方塊 49">
            <a:extLst>
              <a:ext uri="{FF2B5EF4-FFF2-40B4-BE49-F238E27FC236}">
                <a16:creationId xmlns:a16="http://schemas.microsoft.com/office/drawing/2014/main" id="{495D3476-E3C2-4743-9D1D-AA39AD8D8291}"/>
              </a:ext>
            </a:extLst>
          </p:cNvPr>
          <p:cNvSpPr txBox="1"/>
          <p:nvPr/>
        </p:nvSpPr>
        <p:spPr>
          <a:xfrm>
            <a:off x="7332129" y="4537496"/>
            <a:ext cx="289103"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50">
            <a:extLst>
              <a:ext uri="{FF2B5EF4-FFF2-40B4-BE49-F238E27FC236}">
                <a16:creationId xmlns:a16="http://schemas.microsoft.com/office/drawing/2014/main" id="{506FA20B-09E9-432B-8B51-1422A8891CD8}"/>
              </a:ext>
            </a:extLst>
          </p:cNvPr>
          <p:cNvSpPr txBox="1"/>
          <p:nvPr/>
        </p:nvSpPr>
        <p:spPr>
          <a:xfrm>
            <a:off x="7332129" y="5514867"/>
            <a:ext cx="289103"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C10BB134-AA38-42AA-A192-199612837E44}"/>
              </a:ext>
            </a:extLst>
          </p:cNvPr>
          <p:cNvSpPr/>
          <p:nvPr/>
        </p:nvSpPr>
        <p:spPr>
          <a:xfrm>
            <a:off x="4039974" y="1456675"/>
            <a:ext cx="1504494" cy="117748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p:grpSp>
        <p:nvGrpSpPr>
          <p:cNvPr id="14" name="群組 43">
            <a:extLst>
              <a:ext uri="{FF2B5EF4-FFF2-40B4-BE49-F238E27FC236}">
                <a16:creationId xmlns:a16="http://schemas.microsoft.com/office/drawing/2014/main" id="{AFD4DF9D-01B5-469C-905C-CA5BC9E2924F}"/>
              </a:ext>
            </a:extLst>
          </p:cNvPr>
          <p:cNvGrpSpPr/>
          <p:nvPr/>
        </p:nvGrpSpPr>
        <p:grpSpPr>
          <a:xfrm>
            <a:off x="564671" y="2099295"/>
            <a:ext cx="2798106" cy="461665"/>
            <a:chOff x="226244" y="2291799"/>
            <a:chExt cx="2798106" cy="461665"/>
          </a:xfrm>
        </p:grpSpPr>
        <mc:AlternateContent xmlns:mc="http://schemas.openxmlformats.org/markup-compatibility/2006" xmlns:a14="http://schemas.microsoft.com/office/drawing/2010/main">
          <mc:Choice Requires="a14">
            <p:sp>
              <p:nvSpPr>
                <p:cNvPr id="15" name="文字方塊 44">
                  <a:extLst>
                    <a:ext uri="{FF2B5EF4-FFF2-40B4-BE49-F238E27FC236}">
                      <a16:creationId xmlns:a16="http://schemas.microsoft.com/office/drawing/2014/main" id="{2EB72ACC-605D-4AC2-8ED1-532FF3FE5FDA}"/>
                    </a:ext>
                  </a:extLst>
                </p:cNvPr>
                <p:cNvSpPr txBox="1"/>
                <p:nvPr/>
              </p:nvSpPr>
              <p:spPr>
                <a:xfrm>
                  <a:off x="2801084" y="2338009"/>
                  <a:ext cx="223266" cy="369332"/>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r>
                          <a:rPr lang="en-US" altLang="zh-TW" sz="2400" i="1" smtClean="0">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5" name="文字方塊 44">
                  <a:extLst>
                    <a:ext uri="{FF2B5EF4-FFF2-40B4-BE49-F238E27FC236}">
                      <a16:creationId xmlns:a16="http://schemas.microsoft.com/office/drawing/2014/main" id="{2EB72ACC-605D-4AC2-8ED1-532FF3FE5FDA}"/>
                    </a:ext>
                  </a:extLst>
                </p:cNvPr>
                <p:cNvSpPr txBox="1">
                  <a:spLocks noRot="1" noChangeAspect="1" noMove="1" noResize="1" noEditPoints="1" noAdjustHandles="1" noChangeArrowheads="1" noChangeShapeType="1" noTextEdit="1"/>
                </p:cNvSpPr>
                <p:nvPr/>
              </p:nvSpPr>
              <p:spPr>
                <a:xfrm>
                  <a:off x="2801084" y="2338009"/>
                  <a:ext cx="223266" cy="369332"/>
                </a:xfrm>
                <a:prstGeom prst="rect">
                  <a:avLst/>
                </a:prstGeom>
                <a:blipFill>
                  <a:blip r:embed="rId5"/>
                  <a:stretch>
                    <a:fillRect l="-16216" r="-16216"/>
                  </a:stretch>
                </a:blipFill>
              </p:spPr>
              <p:txBody>
                <a:bodyPr/>
                <a:lstStyle/>
                <a:p>
                  <a:r>
                    <a:rPr lang="zh-CN" altLang="en-US">
                      <a:noFill/>
                    </a:rPr>
                    <a:t> </a:t>
                  </a:r>
                </a:p>
              </p:txBody>
            </p:sp>
          </mc:Fallback>
        </mc:AlternateContent>
        <p:sp>
          <p:nvSpPr>
            <p:cNvPr id="16" name="文字方塊 45">
              <a:extLst>
                <a:ext uri="{FF2B5EF4-FFF2-40B4-BE49-F238E27FC236}">
                  <a16:creationId xmlns:a16="http://schemas.microsoft.com/office/drawing/2014/main" id="{BA9E6914-C16D-4303-9553-E28713191F14}"/>
                </a:ext>
              </a:extLst>
            </p:cNvPr>
            <p:cNvSpPr txBox="1"/>
            <p:nvPr/>
          </p:nvSpPr>
          <p:spPr>
            <a:xfrm>
              <a:off x="226244" y="2291799"/>
              <a:ext cx="2667620"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Normal distribution</a:t>
              </a:r>
              <a:endParaRPr lang="zh-TW" altLang="en-US" sz="2400" dirty="0">
                <a:solidFill>
                  <a:prstClr val="black"/>
                </a:solidFill>
                <a:latin typeface="Calibri" panose="020F0502020204030204"/>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17" name="文字方塊 46">
                <a:extLst>
                  <a:ext uri="{FF2B5EF4-FFF2-40B4-BE49-F238E27FC236}">
                    <a16:creationId xmlns:a16="http://schemas.microsoft.com/office/drawing/2014/main" id="{2FD0D390-F876-47A2-A5D8-F69E5DA0B88B}"/>
                  </a:ext>
                </a:extLst>
              </p:cNvPr>
              <p:cNvSpPr txBox="1"/>
              <p:nvPr/>
            </p:nvSpPr>
            <p:spPr>
              <a:xfrm>
                <a:off x="7203914" y="1816425"/>
                <a:ext cx="2151469" cy="523220"/>
              </a:xfrm>
              <a:prstGeom prst="rect">
                <a:avLst/>
              </a:prstGeom>
              <a:noFill/>
            </p:spPr>
            <p:txBody>
              <a:bodyPr wrap="square" rtlCol="0">
                <a:spAutoFit/>
              </a:bodyPr>
              <a:lstStyle/>
              <a:p>
                <a:pPr defTabSz="457200">
                  <a:defRPr/>
                </a:pPr>
                <a14:m>
                  <m:oMathPara xmlns:m="http://schemas.openxmlformats.org/officeDocument/2006/math">
                    <m:oMathParaPr>
                      <m:jc m:val="left"/>
                    </m:oMathParaPr>
                    <m:oMath xmlns:m="http://schemas.openxmlformats.org/officeDocument/2006/math">
                      <m:r>
                        <a:rPr lang="en-US" altLang="zh-TW" sz="2800" i="1" smtClean="0">
                          <a:solidFill>
                            <a:prstClr val="black"/>
                          </a:solidFill>
                          <a:latin typeface="Cambria Math" panose="02040503050406030204" pitchFamily="18" charset="0"/>
                          <a:ea typeface="新細明體" panose="02020500000000000000" pitchFamily="18" charset="-120"/>
                        </a:rPr>
                        <m:t>𝑦</m:t>
                      </m:r>
                      <m:r>
                        <a:rPr lang="en-US" altLang="zh-TW" sz="2800" i="1" smtClean="0">
                          <a:solidFill>
                            <a:prstClr val="black"/>
                          </a:solidFill>
                          <a:latin typeface="Cambria Math" panose="02040503050406030204" pitchFamily="18" charset="0"/>
                          <a:ea typeface="新細明體" panose="02020500000000000000" pitchFamily="18" charset="-120"/>
                        </a:rPr>
                        <m:t>=</m:t>
                      </m:r>
                      <m:r>
                        <a:rPr lang="en-US" altLang="zh-TW" sz="2800" i="1" smtClean="0">
                          <a:solidFill>
                            <a:prstClr val="black"/>
                          </a:solidFill>
                          <a:latin typeface="Cambria Math" panose="02040503050406030204" pitchFamily="18" charset="0"/>
                          <a:ea typeface="新細明體" panose="02020500000000000000" pitchFamily="18" charset="-120"/>
                        </a:rPr>
                        <m:t>𝐺</m:t>
                      </m:r>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r>
                            <a:rPr lang="en-US" altLang="zh-TW" sz="2800" i="1" smtClean="0">
                              <a:solidFill>
                                <a:prstClr val="black"/>
                              </a:solidFill>
                              <a:latin typeface="Cambria Math" panose="02040503050406030204" pitchFamily="18" charset="0"/>
                              <a:ea typeface="新細明體" panose="02020500000000000000" pitchFamily="18" charset="-120"/>
                            </a:rPr>
                            <m:t>𝑐</m:t>
                          </m:r>
                          <m:r>
                            <a:rPr lang="en-US" altLang="zh-TW" sz="2800" i="1" smtClean="0">
                              <a:solidFill>
                                <a:prstClr val="black"/>
                              </a:solidFill>
                              <a:latin typeface="Cambria Math" panose="02040503050406030204" pitchFamily="18" charset="0"/>
                              <a:ea typeface="新細明體" panose="02020500000000000000" pitchFamily="18" charset="-120"/>
                            </a:rPr>
                            <m:t>,</m:t>
                          </m:r>
                          <m:r>
                            <a:rPr lang="en-US" altLang="zh-TW" sz="2800" i="1" smtClean="0">
                              <a:solidFill>
                                <a:prstClr val="black"/>
                              </a:solidFill>
                              <a:latin typeface="Cambria Math" panose="02040503050406030204" pitchFamily="18" charset="0"/>
                              <a:ea typeface="新細明體" panose="02020500000000000000" pitchFamily="18" charset="-120"/>
                            </a:rPr>
                            <m:t>𝑧</m:t>
                          </m:r>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17" name="文字方塊 46">
                <a:extLst>
                  <a:ext uri="{FF2B5EF4-FFF2-40B4-BE49-F238E27FC236}">
                    <a16:creationId xmlns:a16="http://schemas.microsoft.com/office/drawing/2014/main" id="{2FD0D390-F876-47A2-A5D8-F69E5DA0B88B}"/>
                  </a:ext>
                </a:extLst>
              </p:cNvPr>
              <p:cNvSpPr txBox="1">
                <a:spLocks noRot="1" noChangeAspect="1" noMove="1" noResize="1" noEditPoints="1" noAdjustHandles="1" noChangeArrowheads="1" noChangeShapeType="1" noTextEdit="1"/>
              </p:cNvSpPr>
              <p:nvPr/>
            </p:nvSpPr>
            <p:spPr>
              <a:xfrm>
                <a:off x="7203914" y="1816425"/>
                <a:ext cx="2151469" cy="523220"/>
              </a:xfrm>
              <a:prstGeom prst="rect">
                <a:avLst/>
              </a:prstGeom>
              <a:blipFill>
                <a:blip r:embed="rId6"/>
                <a:stretch>
                  <a:fillRect/>
                </a:stretch>
              </a:blipFill>
            </p:spPr>
            <p:txBody>
              <a:bodyPr/>
              <a:lstStyle/>
              <a:p>
                <a:r>
                  <a:rPr lang="zh-CN" altLang="en-US">
                    <a:noFill/>
                  </a:rPr>
                  <a:t> </a:t>
                </a:r>
              </a:p>
            </p:txBody>
          </p:sp>
        </mc:Fallback>
      </mc:AlternateContent>
      <p:sp>
        <p:nvSpPr>
          <p:cNvPr id="18" name="文字方塊 47">
            <a:extLst>
              <a:ext uri="{FF2B5EF4-FFF2-40B4-BE49-F238E27FC236}">
                <a16:creationId xmlns:a16="http://schemas.microsoft.com/office/drawing/2014/main" id="{54701C25-3BAC-439C-B4CB-6C946491935D}"/>
              </a:ext>
            </a:extLst>
          </p:cNvPr>
          <p:cNvSpPr txBox="1"/>
          <p:nvPr/>
        </p:nvSpPr>
        <p:spPr>
          <a:xfrm>
            <a:off x="6139554" y="1462064"/>
            <a:ext cx="990655" cy="1200329"/>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Image</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48">
            <a:extLst>
              <a:ext uri="{FF2B5EF4-FFF2-40B4-BE49-F238E27FC236}">
                <a16:creationId xmlns:a16="http://schemas.microsoft.com/office/drawing/2014/main" id="{5EED0F9C-7311-4BE3-9219-73045F95EB94}"/>
              </a:ext>
            </a:extLst>
          </p:cNvPr>
          <p:cNvCxnSpPr/>
          <p:nvPr/>
        </p:nvCxnSpPr>
        <p:spPr>
          <a:xfrm>
            <a:off x="3460638" y="1767188"/>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20" name="直線單箭頭接點 52">
            <a:extLst>
              <a:ext uri="{FF2B5EF4-FFF2-40B4-BE49-F238E27FC236}">
                <a16:creationId xmlns:a16="http://schemas.microsoft.com/office/drawing/2014/main" id="{E42F0A24-464A-43A8-9F77-11DF8B353CC5}"/>
              </a:ext>
            </a:extLst>
          </p:cNvPr>
          <p:cNvCxnSpPr/>
          <p:nvPr/>
        </p:nvCxnSpPr>
        <p:spPr>
          <a:xfrm>
            <a:off x="3470990" y="2359217"/>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21" name="直線單箭頭接點 53">
            <a:extLst>
              <a:ext uri="{FF2B5EF4-FFF2-40B4-BE49-F238E27FC236}">
                <a16:creationId xmlns:a16="http://schemas.microsoft.com/office/drawing/2014/main" id="{01180CF8-D7F7-404A-B7B4-DAC75B2D337E}"/>
              </a:ext>
            </a:extLst>
          </p:cNvPr>
          <p:cNvCxnSpPr/>
          <p:nvPr/>
        </p:nvCxnSpPr>
        <p:spPr>
          <a:xfrm>
            <a:off x="5530021" y="2060216"/>
            <a:ext cx="518852" cy="0"/>
          </a:xfrm>
          <a:prstGeom prst="straightConnector1">
            <a:avLst/>
          </a:prstGeom>
          <a:noFill/>
          <a:ln w="571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22" name="文字方塊 54">
                <a:extLst>
                  <a:ext uri="{FF2B5EF4-FFF2-40B4-BE49-F238E27FC236}">
                    <a16:creationId xmlns:a16="http://schemas.microsoft.com/office/drawing/2014/main" id="{E4062B73-AD91-40C2-8143-D6090CBE9A08}"/>
                  </a:ext>
                </a:extLst>
              </p:cNvPr>
              <p:cNvSpPr txBox="1"/>
              <p:nvPr/>
            </p:nvSpPr>
            <p:spPr>
              <a:xfrm>
                <a:off x="648406" y="1523238"/>
                <a:ext cx="2667620" cy="461665"/>
              </a:xfrm>
              <a:prstGeom prst="rect">
                <a:avLst/>
              </a:prstGeom>
              <a:noFill/>
            </p:spPr>
            <p:txBody>
              <a:bodyPr wrap="square" rtlCol="0">
                <a:spAutoFit/>
              </a:bodyPr>
              <a:lstStyle/>
              <a:p>
                <a:pPr algn="r" defTabSz="457200">
                  <a:defRPr/>
                </a:pPr>
                <a14:m>
                  <m:oMath xmlns:m="http://schemas.openxmlformats.org/officeDocument/2006/math">
                    <m:r>
                      <a:rPr lang="en-US" altLang="zh-TW" sz="2400" i="1" smtClean="0">
                        <a:solidFill>
                          <a:prstClr val="black"/>
                        </a:solidFill>
                        <a:latin typeface="Cambria Math" panose="02040503050406030204" pitchFamily="18" charset="0"/>
                        <a:ea typeface="新細明體" panose="02020500000000000000" pitchFamily="18" charset="-120"/>
                      </a:rPr>
                      <m:t>𝑥</m:t>
                    </m:r>
                  </m:oMath>
                </a14:m>
                <a:r>
                  <a:rPr lang="en-US" altLang="zh-TW" sz="2400" dirty="0">
                    <a:solidFill>
                      <a:prstClr val="black"/>
                    </a:solidFill>
                    <a:latin typeface="Calibri" panose="020F0502020204030204"/>
                    <a:ea typeface="新細明體" panose="02020500000000000000" pitchFamily="18" charset="-120"/>
                  </a:rPr>
                  <a:t>: Red eyes</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2" name="文字方塊 54">
                <a:extLst>
                  <a:ext uri="{FF2B5EF4-FFF2-40B4-BE49-F238E27FC236}">
                    <a16:creationId xmlns:a16="http://schemas.microsoft.com/office/drawing/2014/main" id="{E4062B73-AD91-40C2-8143-D6090CBE9A08}"/>
                  </a:ext>
                </a:extLst>
              </p:cNvPr>
              <p:cNvSpPr txBox="1">
                <a:spLocks noRot="1" noChangeAspect="1" noMove="1" noResize="1" noEditPoints="1" noAdjustHandles="1" noChangeArrowheads="1" noChangeShapeType="1" noTextEdit="1"/>
              </p:cNvSpPr>
              <p:nvPr/>
            </p:nvSpPr>
            <p:spPr>
              <a:xfrm>
                <a:off x="648406" y="1523238"/>
                <a:ext cx="2667620" cy="461665"/>
              </a:xfrm>
              <a:prstGeom prst="rect">
                <a:avLst/>
              </a:prstGeom>
              <a:blipFill>
                <a:blip r:embed="rId7"/>
                <a:stretch>
                  <a:fillRect t="-10526" r="-3653" b="-28947"/>
                </a:stretch>
              </a:blipFill>
            </p:spPr>
            <p:txBody>
              <a:bodyPr/>
              <a:lstStyle/>
              <a:p>
                <a:r>
                  <a:rPr lang="zh-CN" altLang="en-US">
                    <a:noFill/>
                  </a:rPr>
                  <a:t> </a:t>
                </a:r>
              </a:p>
            </p:txBody>
          </p:sp>
        </mc:Fallback>
      </mc:AlternateContent>
      <p:grpSp>
        <p:nvGrpSpPr>
          <p:cNvPr id="23" name="群組 2">
            <a:extLst>
              <a:ext uri="{FF2B5EF4-FFF2-40B4-BE49-F238E27FC236}">
                <a16:creationId xmlns:a16="http://schemas.microsoft.com/office/drawing/2014/main" id="{9E7C5387-81D0-43E5-AE06-DCA41EC4B603}"/>
              </a:ext>
            </a:extLst>
          </p:cNvPr>
          <p:cNvGrpSpPr/>
          <p:nvPr/>
        </p:nvGrpSpPr>
        <p:grpSpPr>
          <a:xfrm>
            <a:off x="997191" y="3061074"/>
            <a:ext cx="4794784" cy="1177480"/>
            <a:chOff x="745903" y="3455692"/>
            <a:chExt cx="4794784" cy="1177480"/>
          </a:xfrm>
        </p:grpSpPr>
        <p:grpSp>
          <p:nvGrpSpPr>
            <p:cNvPr id="24" name="群組 3">
              <a:extLst>
                <a:ext uri="{FF2B5EF4-FFF2-40B4-BE49-F238E27FC236}">
                  <a16:creationId xmlns:a16="http://schemas.microsoft.com/office/drawing/2014/main" id="{C997C0F2-9F35-4B26-AF20-03F9ED1FE93F}"/>
                </a:ext>
              </a:extLst>
            </p:cNvPr>
            <p:cNvGrpSpPr/>
            <p:nvPr/>
          </p:nvGrpSpPr>
          <p:grpSpPr>
            <a:xfrm>
              <a:off x="745903" y="3455692"/>
              <a:ext cx="4794784" cy="1177480"/>
              <a:chOff x="4997554" y="5008781"/>
              <a:chExt cx="4794784" cy="1177480"/>
            </a:xfrm>
          </p:grpSpPr>
          <p:sp>
            <p:nvSpPr>
              <p:cNvPr id="28" name="矩形 27">
                <a:extLst>
                  <a:ext uri="{FF2B5EF4-FFF2-40B4-BE49-F238E27FC236}">
                    <a16:creationId xmlns:a16="http://schemas.microsoft.com/office/drawing/2014/main" id="{8C553B2B-E2DB-4284-A8E9-154E97CF4A7C}"/>
                  </a:ext>
                </a:extLst>
              </p:cNvPr>
              <p:cNvSpPr/>
              <p:nvPr/>
            </p:nvSpPr>
            <p:spPr>
              <a:xfrm>
                <a:off x="5989913" y="5008781"/>
                <a:ext cx="1504494" cy="117748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(better)</a:t>
                </a:r>
              </a:p>
            </p:txBody>
          </p:sp>
          <p:sp>
            <p:nvSpPr>
              <p:cNvPr id="29" name="文字方塊 6">
                <a:extLst>
                  <a:ext uri="{FF2B5EF4-FFF2-40B4-BE49-F238E27FC236}">
                    <a16:creationId xmlns:a16="http://schemas.microsoft.com/office/drawing/2014/main" id="{71AA5B55-4D0D-42DA-BD20-1B93213DFECF}"/>
                  </a:ext>
                </a:extLst>
              </p:cNvPr>
              <p:cNvSpPr txBox="1"/>
              <p:nvPr/>
            </p:nvSpPr>
            <p:spPr>
              <a:xfrm>
                <a:off x="8027038" y="5336105"/>
                <a:ext cx="1765300" cy="52322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scalar</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30" name="文字方塊 8">
                    <a:extLst>
                      <a:ext uri="{FF2B5EF4-FFF2-40B4-BE49-F238E27FC236}">
                        <a16:creationId xmlns:a16="http://schemas.microsoft.com/office/drawing/2014/main" id="{F168CE7A-047F-41B4-B292-3D7498111EE7}"/>
                      </a:ext>
                    </a:extLst>
                  </p:cNvPr>
                  <p:cNvSpPr txBox="1"/>
                  <p:nvPr/>
                </p:nvSpPr>
                <p:spPr>
                  <a:xfrm>
                    <a:off x="4997554" y="5085919"/>
                    <a:ext cx="245708" cy="369332"/>
                  </a:xfrm>
                  <a:prstGeom prst="rect">
                    <a:avLst/>
                  </a:prstGeom>
                  <a:no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rPr>
                            <m:t>𝑦</m:t>
                          </m:r>
                        </m:oMath>
                      </m:oMathPara>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30" name="文字方塊 8">
                    <a:extLst>
                      <a:ext uri="{FF2B5EF4-FFF2-40B4-BE49-F238E27FC236}">
                        <a16:creationId xmlns:a16="http://schemas.microsoft.com/office/drawing/2014/main" id="{F168CE7A-047F-41B4-B292-3D7498111EE7}"/>
                      </a:ext>
                    </a:extLst>
                  </p:cNvPr>
                  <p:cNvSpPr txBox="1">
                    <a:spLocks noRot="1" noChangeAspect="1" noMove="1" noResize="1" noEditPoints="1" noAdjustHandles="1" noChangeArrowheads="1" noChangeShapeType="1" noTextEdit="1"/>
                  </p:cNvSpPr>
                  <p:nvPr/>
                </p:nvSpPr>
                <p:spPr>
                  <a:xfrm>
                    <a:off x="4997554" y="5085919"/>
                    <a:ext cx="245708" cy="369332"/>
                  </a:xfrm>
                  <a:prstGeom prst="rect">
                    <a:avLst/>
                  </a:prstGeom>
                  <a:blipFill>
                    <a:blip r:embed="rId8"/>
                    <a:stretch>
                      <a:fillRect l="-30000" r="-3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9">
                    <a:extLst>
                      <a:ext uri="{FF2B5EF4-FFF2-40B4-BE49-F238E27FC236}">
                        <a16:creationId xmlns:a16="http://schemas.microsoft.com/office/drawing/2014/main" id="{EF0528ED-3683-4F80-84E9-A672653456C0}"/>
                      </a:ext>
                    </a:extLst>
                  </p:cNvPr>
                  <p:cNvSpPr txBox="1"/>
                  <p:nvPr/>
                </p:nvSpPr>
                <p:spPr>
                  <a:xfrm>
                    <a:off x="4997554" y="5779892"/>
                    <a:ext cx="241733" cy="369332"/>
                  </a:xfrm>
                  <a:prstGeom prst="rect">
                    <a:avLst/>
                  </a:prstGeom>
                  <a:no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新細明體" panose="02020500000000000000" pitchFamily="18" charset="-120"/>
                            </a:rPr>
                            <m:t>𝑥</m:t>
                          </m:r>
                        </m:oMath>
                      </m:oMathPara>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31" name="文字方塊 9">
                    <a:extLst>
                      <a:ext uri="{FF2B5EF4-FFF2-40B4-BE49-F238E27FC236}">
                        <a16:creationId xmlns:a16="http://schemas.microsoft.com/office/drawing/2014/main" id="{EF0528ED-3683-4F80-84E9-A672653456C0}"/>
                      </a:ext>
                    </a:extLst>
                  </p:cNvPr>
                  <p:cNvSpPr txBox="1">
                    <a:spLocks noRot="1" noChangeAspect="1" noMove="1" noResize="1" noEditPoints="1" noAdjustHandles="1" noChangeArrowheads="1" noChangeShapeType="1" noTextEdit="1"/>
                  </p:cNvSpPr>
                  <p:nvPr/>
                </p:nvSpPr>
                <p:spPr>
                  <a:xfrm>
                    <a:off x="4997554" y="5779892"/>
                    <a:ext cx="241733" cy="369332"/>
                  </a:xfrm>
                  <a:prstGeom prst="rect">
                    <a:avLst/>
                  </a:prstGeom>
                  <a:blipFill>
                    <a:blip r:embed="rId9"/>
                    <a:stretch>
                      <a:fillRect l="-17949" r="-15385"/>
                    </a:stretch>
                  </a:blipFill>
                </p:spPr>
                <p:txBody>
                  <a:bodyPr/>
                  <a:lstStyle/>
                  <a:p>
                    <a:r>
                      <a:rPr lang="zh-CN" altLang="en-US">
                        <a:noFill/>
                      </a:rPr>
                      <a:t> </a:t>
                    </a:r>
                  </a:p>
                </p:txBody>
              </p:sp>
            </mc:Fallback>
          </mc:AlternateContent>
        </p:grpSp>
        <p:cxnSp>
          <p:nvCxnSpPr>
            <p:cNvPr id="25" name="直線單箭頭接點 55">
              <a:extLst>
                <a:ext uri="{FF2B5EF4-FFF2-40B4-BE49-F238E27FC236}">
                  <a16:creationId xmlns:a16="http://schemas.microsoft.com/office/drawing/2014/main" id="{D7FDA4E8-1FBF-4895-8691-7F2606C638A8}"/>
                </a:ext>
              </a:extLst>
            </p:cNvPr>
            <p:cNvCxnSpPr/>
            <p:nvPr/>
          </p:nvCxnSpPr>
          <p:spPr>
            <a:xfrm>
              <a:off x="3237559" y="4006980"/>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26" name="直線單箭頭接點 58">
              <a:extLst>
                <a:ext uri="{FF2B5EF4-FFF2-40B4-BE49-F238E27FC236}">
                  <a16:creationId xmlns:a16="http://schemas.microsoft.com/office/drawing/2014/main" id="{37CD9F1A-8B9F-4C65-8B26-3316CAF51401}"/>
                </a:ext>
              </a:extLst>
            </p:cNvPr>
            <p:cNvCxnSpPr/>
            <p:nvPr/>
          </p:nvCxnSpPr>
          <p:spPr>
            <a:xfrm>
              <a:off x="1127970" y="3736156"/>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27" name="直線單箭頭接點 59">
              <a:extLst>
                <a:ext uri="{FF2B5EF4-FFF2-40B4-BE49-F238E27FC236}">
                  <a16:creationId xmlns:a16="http://schemas.microsoft.com/office/drawing/2014/main" id="{CD495E16-F2F2-43EB-9088-437625FDFFC3}"/>
                </a:ext>
              </a:extLst>
            </p:cNvPr>
            <p:cNvCxnSpPr/>
            <p:nvPr/>
          </p:nvCxnSpPr>
          <p:spPr>
            <a:xfrm>
              <a:off x="1127970" y="4448794"/>
              <a:ext cx="518852" cy="0"/>
            </a:xfrm>
            <a:prstGeom prst="straightConnector1">
              <a:avLst/>
            </a:prstGeom>
            <a:noFill/>
            <a:ln w="57150" cap="flat" cmpd="sng" algn="ctr">
              <a:solidFill>
                <a:sysClr val="windowText" lastClr="000000"/>
              </a:solidFill>
              <a:prstDash val="solid"/>
              <a:miter lim="800000"/>
              <a:tailEnd type="triangle"/>
            </a:ln>
            <a:effectLst/>
          </p:spPr>
        </p:cxnSp>
      </p:grpSp>
      <p:pic>
        <p:nvPicPr>
          <p:cNvPr id="32" name="Picture 2" descr="輝夜姬想讓人告白- 輝夜姬想讓人告白a changé sa photo de profil. | Facebook">
            <a:extLst>
              <a:ext uri="{FF2B5EF4-FFF2-40B4-BE49-F238E27FC236}">
                <a16:creationId xmlns:a16="http://schemas.microsoft.com/office/drawing/2014/main" id="{33F868FE-4296-482A-A5C7-F9B562B15D0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84273" y="4446646"/>
            <a:ext cx="726521" cy="726521"/>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CEB35465-60CC-4032-A59C-17BD9F47FB2A}"/>
              </a:ext>
            </a:extLst>
          </p:cNvPr>
          <p:cNvSpPr/>
          <p:nvPr/>
        </p:nvSpPr>
        <p:spPr>
          <a:xfrm>
            <a:off x="4878188" y="5511730"/>
            <a:ext cx="2531334" cy="461665"/>
          </a:xfrm>
          <a:prstGeom prst="rect">
            <a:avLst/>
          </a:prstGeom>
        </p:spPr>
        <p:txBody>
          <a:bodyPr wrap="none">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(red eyes,              )</a:t>
            </a:r>
            <a:endParaRPr lang="zh-TW" altLang="en-US" sz="2400" dirty="0">
              <a:solidFill>
                <a:prstClr val="black"/>
              </a:solidFill>
              <a:latin typeface="Calibri" panose="020F0502020204030204"/>
              <a:ea typeface="新細明體" panose="02020500000000000000" pitchFamily="18" charset="-120"/>
            </a:endParaRPr>
          </a:p>
        </p:txBody>
      </p:sp>
      <p:grpSp>
        <p:nvGrpSpPr>
          <p:cNvPr id="34" name="群組 11">
            <a:extLst>
              <a:ext uri="{FF2B5EF4-FFF2-40B4-BE49-F238E27FC236}">
                <a16:creationId xmlns:a16="http://schemas.microsoft.com/office/drawing/2014/main" id="{80B919A1-FB38-4C5F-B608-E563377BD5D7}"/>
              </a:ext>
            </a:extLst>
          </p:cNvPr>
          <p:cNvGrpSpPr/>
          <p:nvPr/>
        </p:nvGrpSpPr>
        <p:grpSpPr>
          <a:xfrm>
            <a:off x="1585309" y="5506868"/>
            <a:ext cx="2894151" cy="601999"/>
            <a:chOff x="1334021" y="5901486"/>
            <a:chExt cx="2894151" cy="601999"/>
          </a:xfrm>
        </p:grpSpPr>
        <p:sp>
          <p:nvSpPr>
            <p:cNvPr id="35" name="文字方塊 51">
              <a:extLst>
                <a:ext uri="{FF2B5EF4-FFF2-40B4-BE49-F238E27FC236}">
                  <a16:creationId xmlns:a16="http://schemas.microsoft.com/office/drawing/2014/main" id="{082FF038-18B2-426F-A0D1-A427F6A057B8}"/>
                </a:ext>
              </a:extLst>
            </p:cNvPr>
            <p:cNvSpPr txBox="1"/>
            <p:nvPr/>
          </p:nvSpPr>
          <p:spPr>
            <a:xfrm>
              <a:off x="3939069" y="5934273"/>
              <a:ext cx="289103"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6" name="群組 12">
              <a:extLst>
                <a:ext uri="{FF2B5EF4-FFF2-40B4-BE49-F238E27FC236}">
                  <a16:creationId xmlns:a16="http://schemas.microsoft.com/office/drawing/2014/main" id="{9E097F47-FE88-4586-83D7-D8C93B5A3136}"/>
                </a:ext>
              </a:extLst>
            </p:cNvPr>
            <p:cNvGrpSpPr/>
            <p:nvPr/>
          </p:nvGrpSpPr>
          <p:grpSpPr>
            <a:xfrm>
              <a:off x="1334021" y="5901486"/>
              <a:ext cx="2531334" cy="601999"/>
              <a:chOff x="1774231" y="5870824"/>
              <a:chExt cx="2531334" cy="601999"/>
            </a:xfrm>
          </p:grpSpPr>
          <p:sp>
            <p:nvSpPr>
              <p:cNvPr id="37" name="矩形 36">
                <a:extLst>
                  <a:ext uri="{FF2B5EF4-FFF2-40B4-BE49-F238E27FC236}">
                    <a16:creationId xmlns:a16="http://schemas.microsoft.com/office/drawing/2014/main" id="{BBD9CE17-AA52-4D00-A165-E69F4B8DEE12}"/>
                  </a:ext>
                </a:extLst>
              </p:cNvPr>
              <p:cNvSpPr/>
              <p:nvPr/>
            </p:nvSpPr>
            <p:spPr>
              <a:xfrm>
                <a:off x="1774231" y="5916620"/>
                <a:ext cx="2531334"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(red eyes,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p:pic>
            <p:nvPicPr>
              <p:cNvPr id="38" name="圖片 70">
                <a:extLst>
                  <a:ext uri="{FF2B5EF4-FFF2-40B4-BE49-F238E27FC236}">
                    <a16:creationId xmlns:a16="http://schemas.microsoft.com/office/drawing/2014/main" id="{5FC74D8E-8242-423B-BD7C-3F5C300F1641}"/>
                  </a:ext>
                </a:extLst>
              </p:cNvPr>
              <p:cNvPicPr>
                <a:picLocks noChangeAspect="1"/>
              </p:cNvPicPr>
              <p:nvPr/>
            </p:nvPicPr>
            <p:blipFill>
              <a:blip r:embed="rId11"/>
              <a:stretch>
                <a:fillRect/>
              </a:stretch>
            </p:blipFill>
            <p:spPr>
              <a:xfrm>
                <a:off x="3135716" y="5870824"/>
                <a:ext cx="782836" cy="601999"/>
              </a:xfrm>
              <a:prstGeom prst="rect">
                <a:avLst/>
              </a:prstGeom>
            </p:spPr>
          </p:pic>
        </p:grpSp>
      </p:grpSp>
      <p:cxnSp>
        <p:nvCxnSpPr>
          <p:cNvPr id="39" name="直線單箭頭接點 34">
            <a:extLst>
              <a:ext uri="{FF2B5EF4-FFF2-40B4-BE49-F238E27FC236}">
                <a16:creationId xmlns:a16="http://schemas.microsoft.com/office/drawing/2014/main" id="{2024929E-7E56-4E3D-A69B-CC69778AF874}"/>
              </a:ext>
            </a:extLst>
          </p:cNvPr>
          <p:cNvCxnSpPr>
            <a:cxnSpLocks/>
          </p:cNvCxnSpPr>
          <p:nvPr/>
        </p:nvCxnSpPr>
        <p:spPr>
          <a:xfrm>
            <a:off x="5104457" y="3663350"/>
            <a:ext cx="444312" cy="0"/>
          </a:xfrm>
          <a:prstGeom prst="straightConnector1">
            <a:avLst/>
          </a:prstGeom>
          <a:noFill/>
          <a:ln w="57150" cap="flat" cmpd="sng" algn="ctr">
            <a:solidFill>
              <a:sysClr val="windowText" lastClr="000000"/>
            </a:solidFill>
            <a:prstDash val="sysDot"/>
            <a:miter lim="800000"/>
            <a:tailEnd type="triangle"/>
          </a:ln>
          <a:effectLst/>
        </p:spPr>
      </p:cxnSp>
    </p:spTree>
    <p:extLst>
      <p:ext uri="{BB962C8B-B14F-4D97-AF65-F5344CB8AC3E}">
        <p14:creationId xmlns:p14="http://schemas.microsoft.com/office/powerpoint/2010/main" val="4265506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6" name="標題 1">
            <a:extLst>
              <a:ext uri="{FF2B5EF4-FFF2-40B4-BE49-F238E27FC236}">
                <a16:creationId xmlns:a16="http://schemas.microsoft.com/office/drawing/2014/main" id="{3C24F27A-F5C1-40F4-B42F-2BD098304E27}"/>
              </a:ext>
            </a:extLst>
          </p:cNvPr>
          <p:cNvSpPr txBox="1">
            <a:spLocks/>
          </p:cNvSpPr>
          <p:nvPr/>
        </p:nvSpPr>
        <p:spPr>
          <a:xfrm>
            <a:off x="1285875" y="29428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卷积神经网络</a:t>
            </a:r>
            <a:r>
              <a:rPr lang="zh-CN" altLang="en-US" dirty="0">
                <a:solidFill>
                  <a:sysClr val="windowText" lastClr="000000"/>
                </a:solidFill>
                <a:latin typeface="微软雅黑" panose="020B0503020204020204" pitchFamily="34" charset="-122"/>
                <a:ea typeface="微软雅黑" panose="020B0503020204020204" pitchFamily="34" charset="-122"/>
              </a:rPr>
              <a:t>的基本原理</a:t>
            </a:r>
            <a:endParaRPr kumimoji="0" lang="zh-TW" altLang="en-US" sz="4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投影片編號版面配置區 29">
            <a:extLst>
              <a:ext uri="{FF2B5EF4-FFF2-40B4-BE49-F238E27FC236}">
                <a16:creationId xmlns:a16="http://schemas.microsoft.com/office/drawing/2014/main" id="{42606596-088B-4AA5-92F5-3FFE29C0DF5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CD78FF-708A-40C9-81BD-3756317ADA97}" type="slidenum">
              <a:rPr lang="zh-TW" altLang="en-US" smtClean="0">
                <a:solidFill>
                  <a:prstClr val="black">
                    <a:tint val="75000"/>
                  </a:prstClr>
                </a:solidFill>
                <a:latin typeface="Calibri" panose="020F0502020204030204"/>
                <a:ea typeface="新細明體" panose="02020500000000000000" pitchFamily="18" charset="-120"/>
              </a:rPr>
              <a:pPr/>
              <a:t>9</a:t>
            </a:fld>
            <a:endParaRPr lang="zh-TW" altLang="en-US">
              <a:solidFill>
                <a:prstClr val="black">
                  <a:tint val="75000"/>
                </a:prstClr>
              </a:solidFill>
              <a:latin typeface="Calibri" panose="020F0502020204030204"/>
              <a:ea typeface="新細明體" panose="02020500000000000000" pitchFamily="18" charset="-120"/>
            </a:endParaRPr>
          </a:p>
        </p:txBody>
      </p:sp>
      <p:sp>
        <p:nvSpPr>
          <p:cNvPr id="14" name="文本框 13">
            <a:extLst>
              <a:ext uri="{FF2B5EF4-FFF2-40B4-BE49-F238E27FC236}">
                <a16:creationId xmlns:a16="http://schemas.microsoft.com/office/drawing/2014/main" id="{A4BB1BF6-34D7-4282-99F5-A5A8B592212E}"/>
              </a:ext>
            </a:extLst>
          </p:cNvPr>
          <p:cNvSpPr txBox="1"/>
          <p:nvPr/>
        </p:nvSpPr>
        <p:spPr>
          <a:xfrm>
            <a:off x="1000340" y="1784944"/>
            <a:ext cx="458575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一般定义函数 </a:t>
            </a:r>
            <a:r>
              <a:rPr lang="en-US" altLang="zh-CN" dirty="0">
                <a:latin typeface="微软雅黑" panose="020B0503020204020204" pitchFamily="34" charset="-122"/>
                <a:ea typeface="微软雅黑" panose="020B0503020204020204" pitchFamily="34" charset="-122"/>
              </a:rPr>
              <a:t>f, g </a:t>
            </a:r>
            <a:r>
              <a:rPr lang="zh-CN" altLang="en-US" dirty="0">
                <a:latin typeface="微软雅黑" panose="020B0503020204020204" pitchFamily="34" charset="-122"/>
                <a:ea typeface="微软雅黑" panose="020B0503020204020204" pitchFamily="34" charset="-122"/>
              </a:rPr>
              <a:t>的卷积</a:t>
            </a:r>
            <a:r>
              <a:rPr lang="en-US" altLang="zh-CN" dirty="0">
                <a:latin typeface="微软雅黑" panose="020B0503020204020204" pitchFamily="34" charset="-122"/>
                <a:ea typeface="微软雅黑" panose="020B0503020204020204" pitchFamily="34" charset="-122"/>
              </a:rPr>
              <a:t>(f * g)(n) </a:t>
            </a:r>
            <a:r>
              <a:rPr lang="zh-CN" altLang="en-US" dirty="0">
                <a:latin typeface="微软雅黑" panose="020B0503020204020204" pitchFamily="34" charset="-122"/>
                <a:ea typeface="微软雅黑" panose="020B0503020204020204" pitchFamily="34" charset="-122"/>
              </a:rPr>
              <a:t>如下：</a:t>
            </a:r>
          </a:p>
        </p:txBody>
      </p:sp>
      <p:sp>
        <p:nvSpPr>
          <p:cNvPr id="15" name="文本框 14">
            <a:extLst>
              <a:ext uri="{FF2B5EF4-FFF2-40B4-BE49-F238E27FC236}">
                <a16:creationId xmlns:a16="http://schemas.microsoft.com/office/drawing/2014/main" id="{113A4578-A811-45F9-8903-DA4F4520EFD2}"/>
              </a:ext>
            </a:extLst>
          </p:cNvPr>
          <p:cNvSpPr txBox="1"/>
          <p:nvPr/>
        </p:nvSpPr>
        <p:spPr>
          <a:xfrm>
            <a:off x="1000340" y="2319375"/>
            <a:ext cx="4585750"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连续形式</a:t>
            </a:r>
          </a:p>
        </p:txBody>
      </p:sp>
      <p:pic>
        <p:nvPicPr>
          <p:cNvPr id="8" name="图片 7">
            <a:extLst>
              <a:ext uri="{FF2B5EF4-FFF2-40B4-BE49-F238E27FC236}">
                <a16:creationId xmlns:a16="http://schemas.microsoft.com/office/drawing/2014/main" id="{4931238C-E1A5-42A4-B6FE-515EA6569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607" y="2978397"/>
            <a:ext cx="3773226" cy="728167"/>
          </a:xfrm>
          <a:prstGeom prst="rect">
            <a:avLst/>
          </a:prstGeom>
        </p:spPr>
      </p:pic>
      <p:sp>
        <p:nvSpPr>
          <p:cNvPr id="19" name="文本框 18">
            <a:extLst>
              <a:ext uri="{FF2B5EF4-FFF2-40B4-BE49-F238E27FC236}">
                <a16:creationId xmlns:a16="http://schemas.microsoft.com/office/drawing/2014/main" id="{B93268F5-D7F6-4BEF-94AA-6F425D1605DC}"/>
              </a:ext>
            </a:extLst>
          </p:cNvPr>
          <p:cNvSpPr txBox="1"/>
          <p:nvPr/>
        </p:nvSpPr>
        <p:spPr>
          <a:xfrm>
            <a:off x="1000340" y="4047259"/>
            <a:ext cx="4585750"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离散形式</a:t>
            </a:r>
          </a:p>
        </p:txBody>
      </p:sp>
      <p:pic>
        <p:nvPicPr>
          <p:cNvPr id="11" name="图片 10">
            <a:extLst>
              <a:ext uri="{FF2B5EF4-FFF2-40B4-BE49-F238E27FC236}">
                <a16:creationId xmlns:a16="http://schemas.microsoft.com/office/drawing/2014/main" id="{52F22F93-EE50-43D0-A171-04D2B8F02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196" y="4530685"/>
            <a:ext cx="3289777" cy="740940"/>
          </a:xfrm>
          <a:prstGeom prst="rect">
            <a:avLst/>
          </a:prstGeom>
        </p:spPr>
      </p:pic>
    </p:spTree>
    <p:extLst>
      <p:ext uri="{BB962C8B-B14F-4D97-AF65-F5344CB8AC3E}">
        <p14:creationId xmlns:p14="http://schemas.microsoft.com/office/powerpoint/2010/main" val="14276855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90</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圖片 21">
            <a:extLst>
              <a:ext uri="{FF2B5EF4-FFF2-40B4-BE49-F238E27FC236}">
                <a16:creationId xmlns:a16="http://schemas.microsoft.com/office/drawing/2014/main" id="{A2E9D24E-5703-4D82-9F74-6172AFB42EE7}"/>
              </a:ext>
            </a:extLst>
          </p:cNvPr>
          <p:cNvPicPr>
            <a:picLocks noChangeAspect="1"/>
          </p:cNvPicPr>
          <p:nvPr/>
        </p:nvPicPr>
        <p:blipFill>
          <a:blip r:embed="rId3"/>
          <a:stretch>
            <a:fillRect/>
          </a:stretch>
        </p:blipFill>
        <p:spPr>
          <a:xfrm>
            <a:off x="894846" y="1552984"/>
            <a:ext cx="1257300" cy="1323975"/>
          </a:xfrm>
          <a:prstGeom prst="rect">
            <a:avLst/>
          </a:prstGeom>
        </p:spPr>
      </p:pic>
      <p:sp>
        <p:nvSpPr>
          <p:cNvPr id="7" name="標題 1">
            <a:extLst>
              <a:ext uri="{FF2B5EF4-FFF2-40B4-BE49-F238E27FC236}">
                <a16:creationId xmlns:a16="http://schemas.microsoft.com/office/drawing/2014/main" id="{1B081678-8265-4F1E-AB82-6AEFEB2580C5}"/>
              </a:ext>
            </a:extLst>
          </p:cNvPr>
          <p:cNvSpPr txBox="1">
            <a:spLocks/>
          </p:cNvSpPr>
          <p:nvPr/>
        </p:nvSpPr>
        <p:spPr>
          <a:xfrm>
            <a:off x="1257300" y="26234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Conditional GAN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pic>
        <p:nvPicPr>
          <p:cNvPr id="8" name="圖片 4">
            <a:extLst>
              <a:ext uri="{FF2B5EF4-FFF2-40B4-BE49-F238E27FC236}">
                <a16:creationId xmlns:a16="http://schemas.microsoft.com/office/drawing/2014/main" id="{97BC6C91-F0E2-40FA-BCDD-420AE83A9D04}"/>
              </a:ext>
            </a:extLst>
          </p:cNvPr>
          <p:cNvPicPr>
            <a:picLocks noChangeAspect="1"/>
          </p:cNvPicPr>
          <p:nvPr/>
        </p:nvPicPr>
        <p:blipFill>
          <a:blip r:embed="rId4"/>
          <a:stretch>
            <a:fillRect/>
          </a:stretch>
        </p:blipFill>
        <p:spPr>
          <a:xfrm>
            <a:off x="504744" y="3085747"/>
            <a:ext cx="8351919" cy="3110028"/>
          </a:xfrm>
          <a:prstGeom prst="rect">
            <a:avLst/>
          </a:prstGeom>
        </p:spPr>
      </p:pic>
      <p:sp>
        <p:nvSpPr>
          <p:cNvPr id="9" name="矩形 8">
            <a:extLst>
              <a:ext uri="{FF2B5EF4-FFF2-40B4-BE49-F238E27FC236}">
                <a16:creationId xmlns:a16="http://schemas.microsoft.com/office/drawing/2014/main" id="{CB5C404A-E77A-49E5-8954-6AFC74101CE9}"/>
              </a:ext>
            </a:extLst>
          </p:cNvPr>
          <p:cNvSpPr/>
          <p:nvPr/>
        </p:nvSpPr>
        <p:spPr>
          <a:xfrm>
            <a:off x="3699341" y="1587904"/>
            <a:ext cx="1504494" cy="117748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p>
        </p:txBody>
      </p:sp>
      <mc:AlternateContent xmlns:mc="http://schemas.openxmlformats.org/markup-compatibility/2006" xmlns:a14="http://schemas.microsoft.com/office/drawing/2010/main">
        <mc:Choice Requires="a14">
          <p:sp>
            <p:nvSpPr>
              <p:cNvPr id="10" name="文字方塊 10">
                <a:extLst>
                  <a:ext uri="{FF2B5EF4-FFF2-40B4-BE49-F238E27FC236}">
                    <a16:creationId xmlns:a16="http://schemas.microsoft.com/office/drawing/2014/main" id="{1AA6AD03-6819-494A-86EE-89774F742205}"/>
                  </a:ext>
                </a:extLst>
              </p:cNvPr>
              <p:cNvSpPr txBox="1"/>
              <p:nvPr/>
            </p:nvSpPr>
            <p:spPr>
              <a:xfrm>
                <a:off x="2819732" y="2301760"/>
                <a:ext cx="223266" cy="369332"/>
              </a:xfrm>
              <a:prstGeom prst="rect">
                <a:avLst/>
              </a:prstGeom>
              <a:noFill/>
            </p:spPr>
            <p:txBody>
              <a:bodyPr wrap="non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r>
                        <a:rPr lang="en-US" altLang="zh-TW" sz="2400" i="1" smtClean="0">
                          <a:solidFill>
                            <a:prstClr val="black"/>
                          </a:solidFill>
                          <a:latin typeface="Cambria Math" panose="02040503050406030204" pitchFamily="18" charset="0"/>
                        </a:rPr>
                        <m:t>𝑧</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0" name="文字方塊 10">
                <a:extLst>
                  <a:ext uri="{FF2B5EF4-FFF2-40B4-BE49-F238E27FC236}">
                    <a16:creationId xmlns:a16="http://schemas.microsoft.com/office/drawing/2014/main" id="{1AA6AD03-6819-494A-86EE-89774F742205}"/>
                  </a:ext>
                </a:extLst>
              </p:cNvPr>
              <p:cNvSpPr txBox="1">
                <a:spLocks noRot="1" noChangeAspect="1" noMove="1" noResize="1" noEditPoints="1" noAdjustHandles="1" noChangeArrowheads="1" noChangeShapeType="1" noTextEdit="1"/>
              </p:cNvSpPr>
              <p:nvPr/>
            </p:nvSpPr>
            <p:spPr>
              <a:xfrm>
                <a:off x="2819732" y="2301760"/>
                <a:ext cx="223266" cy="369332"/>
              </a:xfrm>
              <a:prstGeom prst="rect">
                <a:avLst/>
              </a:prstGeom>
              <a:blipFill>
                <a:blip r:embed="rId5"/>
                <a:stretch>
                  <a:fillRect l="-19444" r="-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字方塊 14">
                <a:extLst>
                  <a:ext uri="{FF2B5EF4-FFF2-40B4-BE49-F238E27FC236}">
                    <a16:creationId xmlns:a16="http://schemas.microsoft.com/office/drawing/2014/main" id="{536C5768-0D64-4DC9-B838-982D59D4BD3E}"/>
                  </a:ext>
                </a:extLst>
              </p:cNvPr>
              <p:cNvSpPr txBox="1"/>
              <p:nvPr/>
            </p:nvSpPr>
            <p:spPr>
              <a:xfrm>
                <a:off x="2803690" y="1694078"/>
                <a:ext cx="223266" cy="369332"/>
              </a:xfrm>
              <a:prstGeom prst="rect">
                <a:avLst/>
              </a:prstGeom>
              <a:noFill/>
            </p:spPr>
            <p:txBody>
              <a:bodyPr wrap="square" lIns="0" tIns="0" rIns="0" bIns="0" rtlCol="0">
                <a:spAutoFit/>
              </a:bodyPr>
              <a:lstStyle/>
              <a:p>
                <a:pPr defTabSz="457200">
                  <a:defRPr/>
                </a:pPr>
                <a14:m>
                  <m:oMathPara xmlns:m="http://schemas.openxmlformats.org/officeDocument/2006/math">
                    <m:oMathParaPr>
                      <m:jc m:val="centerGroup"/>
                    </m:oMathParaPr>
                    <m:oMath xmlns:m="http://schemas.openxmlformats.org/officeDocument/2006/math">
                      <m:r>
                        <a:rPr lang="en-US" altLang="zh-TW" sz="2400" i="1" smtClean="0">
                          <a:solidFill>
                            <a:prstClr val="black"/>
                          </a:solidFill>
                          <a:latin typeface="Cambria Math" panose="02040503050406030204" pitchFamily="18" charset="0"/>
                        </a:rPr>
                        <m:t>𝑥</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1" name="文字方塊 14">
                <a:extLst>
                  <a:ext uri="{FF2B5EF4-FFF2-40B4-BE49-F238E27FC236}">
                    <a16:creationId xmlns:a16="http://schemas.microsoft.com/office/drawing/2014/main" id="{536C5768-0D64-4DC9-B838-982D59D4BD3E}"/>
                  </a:ext>
                </a:extLst>
              </p:cNvPr>
              <p:cNvSpPr txBox="1">
                <a:spLocks noRot="1" noChangeAspect="1" noMove="1" noResize="1" noEditPoints="1" noAdjustHandles="1" noChangeArrowheads="1" noChangeShapeType="1" noTextEdit="1"/>
              </p:cNvSpPr>
              <p:nvPr/>
            </p:nvSpPr>
            <p:spPr>
              <a:xfrm>
                <a:off x="2803690" y="1694078"/>
                <a:ext cx="223266" cy="369332"/>
              </a:xfrm>
              <a:prstGeom prst="rect">
                <a:avLst/>
              </a:prstGeom>
              <a:blipFill>
                <a:blip r:embed="rId6"/>
                <a:stretch>
                  <a:fillRect l="-24324" r="-16216"/>
                </a:stretch>
              </a:blipFill>
            </p:spPr>
            <p:txBody>
              <a:bodyPr/>
              <a:lstStyle/>
              <a:p>
                <a:r>
                  <a:rPr lang="zh-CN" altLang="en-US">
                    <a:noFill/>
                  </a:rPr>
                  <a:t> </a:t>
                </a:r>
              </a:p>
            </p:txBody>
          </p:sp>
        </mc:Fallback>
      </mc:AlternateContent>
      <p:cxnSp>
        <p:nvCxnSpPr>
          <p:cNvPr id="12" name="直線單箭頭接點 19">
            <a:extLst>
              <a:ext uri="{FF2B5EF4-FFF2-40B4-BE49-F238E27FC236}">
                <a16:creationId xmlns:a16="http://schemas.microsoft.com/office/drawing/2014/main" id="{7175A4BC-FAEF-4138-9C35-6C11BE73FCD0}"/>
              </a:ext>
            </a:extLst>
          </p:cNvPr>
          <p:cNvCxnSpPr>
            <a:cxnSpLocks/>
            <a:endCxn id="11" idx="1"/>
          </p:cNvCxnSpPr>
          <p:nvPr/>
        </p:nvCxnSpPr>
        <p:spPr>
          <a:xfrm flipV="1">
            <a:off x="1721494" y="1878744"/>
            <a:ext cx="1082196" cy="371063"/>
          </a:xfrm>
          <a:prstGeom prst="straightConnector1">
            <a:avLst/>
          </a:prstGeom>
          <a:noFill/>
          <a:ln w="38100" cap="flat" cmpd="sng" algn="ctr">
            <a:solidFill>
              <a:sysClr val="windowText" lastClr="000000"/>
            </a:solidFill>
            <a:prstDash val="sysDot"/>
            <a:miter lim="800000"/>
            <a:tailEnd type="triangle"/>
          </a:ln>
          <a:effectLst/>
        </p:spPr>
      </p:cxnSp>
      <p:pic>
        <p:nvPicPr>
          <p:cNvPr id="13" name="圖片 22">
            <a:extLst>
              <a:ext uri="{FF2B5EF4-FFF2-40B4-BE49-F238E27FC236}">
                <a16:creationId xmlns:a16="http://schemas.microsoft.com/office/drawing/2014/main" id="{E4DD1095-9B96-49DE-A924-315B094A6744}"/>
              </a:ext>
            </a:extLst>
          </p:cNvPr>
          <p:cNvPicPr>
            <a:picLocks noChangeAspect="1"/>
          </p:cNvPicPr>
          <p:nvPr/>
        </p:nvPicPr>
        <p:blipFill>
          <a:blip r:embed="rId7"/>
          <a:stretch>
            <a:fillRect/>
          </a:stretch>
        </p:blipFill>
        <p:spPr>
          <a:xfrm>
            <a:off x="7639914" y="1514656"/>
            <a:ext cx="1190625" cy="1323975"/>
          </a:xfrm>
          <a:prstGeom prst="rect">
            <a:avLst/>
          </a:prstGeom>
        </p:spPr>
      </p:pic>
      <p:sp>
        <p:nvSpPr>
          <p:cNvPr id="14" name="文字方塊 3">
            <a:extLst>
              <a:ext uri="{FF2B5EF4-FFF2-40B4-BE49-F238E27FC236}">
                <a16:creationId xmlns:a16="http://schemas.microsoft.com/office/drawing/2014/main" id="{978F87FA-4FE9-4473-BDA2-0AFC2894F113}"/>
              </a:ext>
            </a:extLst>
          </p:cNvPr>
          <p:cNvSpPr txBox="1"/>
          <p:nvPr/>
        </p:nvSpPr>
        <p:spPr>
          <a:xfrm>
            <a:off x="4525646" y="660931"/>
            <a:ext cx="4492034" cy="461665"/>
          </a:xfrm>
          <a:prstGeom prst="rect">
            <a:avLst/>
          </a:prstGeom>
          <a:noFill/>
        </p:spPr>
        <p:txBody>
          <a:bodyPr wrap="square" rtlCol="0">
            <a:spAutoFit/>
          </a:bodyPr>
          <a:lstStyle/>
          <a:p>
            <a:pPr algn="r" defTabSz="457200">
              <a:defRPr/>
            </a:pPr>
            <a:r>
              <a:rPr lang="en-US" altLang="zh-TW" sz="2400" b="1" dirty="0">
                <a:solidFill>
                  <a:prstClr val="black"/>
                </a:solidFill>
                <a:latin typeface="Calibri" panose="020F0502020204030204"/>
                <a:ea typeface="新細明體" panose="02020500000000000000" pitchFamily="18" charset="-120"/>
              </a:rPr>
              <a:t>Image translation, or </a:t>
            </a:r>
            <a:r>
              <a:rPr lang="en-US" altLang="zh-TW" sz="2400" b="1" dirty="0">
                <a:solidFill>
                  <a:srgbClr val="FF0000"/>
                </a:solidFill>
                <a:latin typeface="Calibri" panose="020F0502020204030204"/>
                <a:ea typeface="新細明體" panose="02020500000000000000" pitchFamily="18" charset="-120"/>
              </a:rPr>
              <a:t>pix2pix</a:t>
            </a:r>
            <a:endParaRPr lang="zh-TW" altLang="en-US" sz="2400" b="1" dirty="0">
              <a:solidFill>
                <a:srgbClr val="FF0000"/>
              </a:solidFill>
              <a:latin typeface="Calibri" panose="020F0502020204030204"/>
              <a:ea typeface="新細明體" panose="02020500000000000000" pitchFamily="18" charset="-120"/>
            </a:endParaRPr>
          </a:p>
        </p:txBody>
      </p:sp>
      <p:cxnSp>
        <p:nvCxnSpPr>
          <p:cNvPr id="15" name="直線單箭頭接點 17">
            <a:extLst>
              <a:ext uri="{FF2B5EF4-FFF2-40B4-BE49-F238E27FC236}">
                <a16:creationId xmlns:a16="http://schemas.microsoft.com/office/drawing/2014/main" id="{EC238231-97BB-44D2-B53D-F0EAC80D69CF}"/>
              </a:ext>
            </a:extLst>
          </p:cNvPr>
          <p:cNvCxnSpPr/>
          <p:nvPr/>
        </p:nvCxnSpPr>
        <p:spPr>
          <a:xfrm>
            <a:off x="3178727" y="1919786"/>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16" name="直線單箭頭接點 18">
            <a:extLst>
              <a:ext uri="{FF2B5EF4-FFF2-40B4-BE49-F238E27FC236}">
                <a16:creationId xmlns:a16="http://schemas.microsoft.com/office/drawing/2014/main" id="{72AAF8C3-69F5-4466-9FF9-B3DC6A3AEE42}"/>
              </a:ext>
            </a:extLst>
          </p:cNvPr>
          <p:cNvCxnSpPr/>
          <p:nvPr/>
        </p:nvCxnSpPr>
        <p:spPr>
          <a:xfrm>
            <a:off x="3189079" y="2511815"/>
            <a:ext cx="518852" cy="0"/>
          </a:xfrm>
          <a:prstGeom prst="straightConnector1">
            <a:avLst/>
          </a:prstGeom>
          <a:noFill/>
          <a:ln w="57150" cap="flat" cmpd="sng" algn="ctr">
            <a:solidFill>
              <a:sysClr val="windowText" lastClr="000000"/>
            </a:solidFill>
            <a:prstDash val="solid"/>
            <a:miter lim="800000"/>
            <a:tailEnd type="triangle"/>
          </a:ln>
          <a:effectLst/>
        </p:spPr>
      </p:cxnSp>
      <p:cxnSp>
        <p:nvCxnSpPr>
          <p:cNvPr id="17" name="直線單箭頭接點 20">
            <a:extLst>
              <a:ext uri="{FF2B5EF4-FFF2-40B4-BE49-F238E27FC236}">
                <a16:creationId xmlns:a16="http://schemas.microsoft.com/office/drawing/2014/main" id="{4D6381DB-7857-41F4-8309-56017349C901}"/>
              </a:ext>
            </a:extLst>
          </p:cNvPr>
          <p:cNvCxnSpPr/>
          <p:nvPr/>
        </p:nvCxnSpPr>
        <p:spPr>
          <a:xfrm>
            <a:off x="5248110" y="2212814"/>
            <a:ext cx="518852" cy="0"/>
          </a:xfrm>
          <a:prstGeom prst="straightConnector1">
            <a:avLst/>
          </a:prstGeom>
          <a:noFill/>
          <a:ln w="571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8" name="文字方塊 23">
                <a:extLst>
                  <a:ext uri="{FF2B5EF4-FFF2-40B4-BE49-F238E27FC236}">
                    <a16:creationId xmlns:a16="http://schemas.microsoft.com/office/drawing/2014/main" id="{32CC13DA-F24F-4BB6-8147-615F41A57A3D}"/>
                  </a:ext>
                </a:extLst>
              </p:cNvPr>
              <p:cNvSpPr txBox="1"/>
              <p:nvPr/>
            </p:nvSpPr>
            <p:spPr>
              <a:xfrm>
                <a:off x="5763742" y="1919383"/>
                <a:ext cx="2151469" cy="523220"/>
              </a:xfrm>
              <a:prstGeom prst="rect">
                <a:avLst/>
              </a:prstGeom>
              <a:noFill/>
            </p:spPr>
            <p:txBody>
              <a:bodyPr wrap="square" rtlCol="0">
                <a:spAutoFit/>
              </a:bodyPr>
              <a:lstStyle/>
              <a:p>
                <a:pPr defTabSz="457200">
                  <a:defRPr/>
                </a:pPr>
                <a14:m>
                  <m:oMathPara xmlns:m="http://schemas.openxmlformats.org/officeDocument/2006/math">
                    <m:oMathParaPr>
                      <m:jc m:val="left"/>
                    </m:oMathParaPr>
                    <m:oMath xmlns:m="http://schemas.openxmlformats.org/officeDocument/2006/math">
                      <m:r>
                        <a:rPr lang="en-US" altLang="zh-TW" sz="2800" i="1" smtClean="0">
                          <a:solidFill>
                            <a:prstClr val="black"/>
                          </a:solidFill>
                          <a:latin typeface="Cambria Math" panose="02040503050406030204" pitchFamily="18" charset="0"/>
                          <a:ea typeface="新細明體" panose="02020500000000000000" pitchFamily="18" charset="-120"/>
                        </a:rPr>
                        <m:t>𝑦</m:t>
                      </m:r>
                      <m:r>
                        <a:rPr lang="en-US" altLang="zh-TW" sz="2800" i="1" smtClean="0">
                          <a:solidFill>
                            <a:prstClr val="black"/>
                          </a:solidFill>
                          <a:latin typeface="Cambria Math" panose="02040503050406030204" pitchFamily="18" charset="0"/>
                          <a:ea typeface="新細明體" panose="02020500000000000000" pitchFamily="18" charset="-120"/>
                        </a:rPr>
                        <m:t>=</m:t>
                      </m:r>
                      <m:r>
                        <a:rPr lang="en-US" altLang="zh-TW" sz="2800" i="1" smtClean="0">
                          <a:solidFill>
                            <a:prstClr val="black"/>
                          </a:solidFill>
                          <a:latin typeface="Cambria Math" panose="02040503050406030204" pitchFamily="18" charset="0"/>
                          <a:ea typeface="新細明體" panose="02020500000000000000" pitchFamily="18" charset="-120"/>
                        </a:rPr>
                        <m:t>𝐺</m:t>
                      </m:r>
                      <m:d>
                        <m:dPr>
                          <m:ctrlPr>
                            <a:rPr lang="en-US" altLang="zh-TW" sz="2800" i="1" smtClean="0">
                              <a:solidFill>
                                <a:prstClr val="black"/>
                              </a:solidFill>
                              <a:latin typeface="Cambria Math" panose="02040503050406030204" pitchFamily="18" charset="0"/>
                              <a:ea typeface="新細明體" panose="02020500000000000000" pitchFamily="18" charset="-120"/>
                            </a:rPr>
                          </m:ctrlPr>
                        </m:dPr>
                        <m:e>
                          <m:r>
                            <a:rPr lang="en-US" altLang="zh-TW" sz="2800" i="1" smtClean="0">
                              <a:solidFill>
                                <a:prstClr val="black"/>
                              </a:solidFill>
                              <a:latin typeface="Cambria Math" panose="02040503050406030204" pitchFamily="18" charset="0"/>
                              <a:ea typeface="新細明體" panose="02020500000000000000" pitchFamily="18" charset="-120"/>
                            </a:rPr>
                            <m:t>𝑐</m:t>
                          </m:r>
                          <m:r>
                            <a:rPr lang="en-US" altLang="zh-TW" sz="2800" i="1" smtClean="0">
                              <a:solidFill>
                                <a:prstClr val="black"/>
                              </a:solidFill>
                              <a:latin typeface="Cambria Math" panose="02040503050406030204" pitchFamily="18" charset="0"/>
                              <a:ea typeface="新細明體" panose="02020500000000000000" pitchFamily="18" charset="-120"/>
                            </a:rPr>
                            <m:t>,</m:t>
                          </m:r>
                          <m:r>
                            <a:rPr lang="en-US" altLang="zh-TW" sz="2800" i="1" smtClean="0">
                              <a:solidFill>
                                <a:prstClr val="black"/>
                              </a:solidFill>
                              <a:latin typeface="Cambria Math" panose="02040503050406030204" pitchFamily="18" charset="0"/>
                              <a:ea typeface="新細明體" panose="02020500000000000000" pitchFamily="18" charset="-120"/>
                            </a:rPr>
                            <m:t>𝑧</m:t>
                          </m:r>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18" name="文字方塊 23">
                <a:extLst>
                  <a:ext uri="{FF2B5EF4-FFF2-40B4-BE49-F238E27FC236}">
                    <a16:creationId xmlns:a16="http://schemas.microsoft.com/office/drawing/2014/main" id="{32CC13DA-F24F-4BB6-8147-615F41A57A3D}"/>
                  </a:ext>
                </a:extLst>
              </p:cNvPr>
              <p:cNvSpPr txBox="1">
                <a:spLocks noRot="1" noChangeAspect="1" noMove="1" noResize="1" noEditPoints="1" noAdjustHandles="1" noChangeArrowheads="1" noChangeShapeType="1" noTextEdit="1"/>
              </p:cNvSpPr>
              <p:nvPr/>
            </p:nvSpPr>
            <p:spPr>
              <a:xfrm>
                <a:off x="5763742" y="1919383"/>
                <a:ext cx="2151469"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040625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91</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2B0B0CBF-6DB9-43DE-BA19-D4436B755A66}"/>
              </a:ext>
            </a:extLst>
          </p:cNvPr>
          <p:cNvSpPr txBox="1">
            <a:spLocks/>
          </p:cNvSpPr>
          <p:nvPr/>
        </p:nvSpPr>
        <p:spPr>
          <a:xfrm>
            <a:off x="1257300" y="35970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rPr>
              <a:t>Conditional GAN</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pic>
        <p:nvPicPr>
          <p:cNvPr id="8" name="Picture 2" descr="https://pgw.udn.com.tw/gw/photo.php?u=https://uc.udn.com.tw/photo/2019/05/26/99/6351734.gif&amp;x=0&amp;y=0&amp;sw=0&amp;sh=0&amp;exp=3600">
            <a:extLst>
              <a:ext uri="{FF2B5EF4-FFF2-40B4-BE49-F238E27FC236}">
                <a16:creationId xmlns:a16="http://schemas.microsoft.com/office/drawing/2014/main" id="{71BCED67-5596-4B27-8AC8-0FBFECF2FF9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99478" y="2004631"/>
            <a:ext cx="8545044" cy="4001929"/>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2">
            <a:extLst>
              <a:ext uri="{FF2B5EF4-FFF2-40B4-BE49-F238E27FC236}">
                <a16:creationId xmlns:a16="http://schemas.microsoft.com/office/drawing/2014/main" id="{12F85656-99BB-4557-BAE2-1A26D3D1A778}"/>
              </a:ext>
            </a:extLst>
          </p:cNvPr>
          <p:cNvSpPr txBox="1"/>
          <p:nvPr/>
        </p:nvSpPr>
        <p:spPr>
          <a:xfrm>
            <a:off x="889420" y="1419497"/>
            <a:ext cx="3788644" cy="523220"/>
          </a:xfrm>
          <a:prstGeom prst="rect">
            <a:avLst/>
          </a:prstGeom>
          <a:noFill/>
        </p:spPr>
        <p:txBody>
          <a:bodyPr wrap="square" rtlCol="0">
            <a:spAutoFit/>
          </a:bodyPr>
          <a:lstStyle/>
          <a:p>
            <a:pPr algn="ctr" defTabSz="457200"/>
            <a:r>
              <a:rPr lang="en-US" altLang="zh-TW" sz="2800" dirty="0">
                <a:solidFill>
                  <a:prstClr val="black"/>
                </a:solidFill>
                <a:latin typeface="Calibri" panose="020F0502020204030204"/>
                <a:ea typeface="新細明體" panose="02020500000000000000" pitchFamily="18" charset="-120"/>
              </a:rPr>
              <a:t>Talking Head Generation </a:t>
            </a:r>
            <a:endParaRPr lang="zh-TW" altLang="en-US" sz="2800"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3060400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92</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2B0B0CBF-6DB9-43DE-BA19-D4436B755A66}"/>
              </a:ext>
            </a:extLst>
          </p:cNvPr>
          <p:cNvSpPr txBox="1">
            <a:spLocks/>
          </p:cNvSpPr>
          <p:nvPr/>
        </p:nvSpPr>
        <p:spPr>
          <a:xfrm>
            <a:off x="1257300" y="35970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sysClr val="windowText" lastClr="000000"/>
                </a:solidFill>
                <a:latin typeface="Calibri Light" panose="020F0302020204030204"/>
                <a:ea typeface="新細明體" panose="02020500000000000000" pitchFamily="18" charset="-120"/>
              </a:rPr>
              <a:t>视频生成</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10" name="文本框 9">
            <a:extLst>
              <a:ext uri="{FF2B5EF4-FFF2-40B4-BE49-F238E27FC236}">
                <a16:creationId xmlns:a16="http://schemas.microsoft.com/office/drawing/2014/main" id="{ED06B58F-4EE6-4DD7-BCD5-81A3E7C7B56A}"/>
              </a:ext>
            </a:extLst>
          </p:cNvPr>
          <p:cNvSpPr txBox="1"/>
          <p:nvPr/>
        </p:nvSpPr>
        <p:spPr>
          <a:xfrm>
            <a:off x="977367" y="1712651"/>
            <a:ext cx="457200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EMO: </a:t>
            </a:r>
            <a:r>
              <a:rPr lang="zh-CN" altLang="en-US" dirty="0">
                <a:latin typeface="微软雅黑" panose="020B0503020204020204" pitchFamily="34" charset="-122"/>
                <a:ea typeface="微软雅黑" panose="020B0503020204020204" pitchFamily="34" charset="-122"/>
              </a:rPr>
              <a:t>阿里生成视频大模型</a:t>
            </a:r>
          </a:p>
        </p:txBody>
      </p:sp>
      <p:sp>
        <p:nvSpPr>
          <p:cNvPr id="11" name="文本框 10">
            <a:extLst>
              <a:ext uri="{FF2B5EF4-FFF2-40B4-BE49-F238E27FC236}">
                <a16:creationId xmlns:a16="http://schemas.microsoft.com/office/drawing/2014/main" id="{E9AE0BC2-0A1A-416A-8D8F-3EAE5D53B293}"/>
              </a:ext>
            </a:extLst>
          </p:cNvPr>
          <p:cNvSpPr txBox="1"/>
          <p:nvPr/>
        </p:nvSpPr>
        <p:spPr>
          <a:xfrm>
            <a:off x="3944377" y="1712651"/>
            <a:ext cx="4572000" cy="369332"/>
          </a:xfrm>
          <a:prstGeom prst="rect">
            <a:avLst/>
          </a:prstGeom>
          <a:noFill/>
        </p:spPr>
        <p:txBody>
          <a:bodyPr wrap="square">
            <a:spAutoFit/>
          </a:bodyPr>
          <a:lstStyle/>
          <a:p>
            <a:r>
              <a:rPr lang="en-US" altLang="zh-CN" dirty="0"/>
              <a:t>https://ai-bot.cn/emo/</a:t>
            </a:r>
            <a:endParaRPr lang="zh-CN" altLang="en-US" dirty="0"/>
          </a:p>
        </p:txBody>
      </p:sp>
      <p:sp>
        <p:nvSpPr>
          <p:cNvPr id="16" name="文本框 15">
            <a:extLst>
              <a:ext uri="{FF2B5EF4-FFF2-40B4-BE49-F238E27FC236}">
                <a16:creationId xmlns:a16="http://schemas.microsoft.com/office/drawing/2014/main" id="{E3BB69FB-5344-4591-8097-A00DCC81E7EE}"/>
              </a:ext>
            </a:extLst>
          </p:cNvPr>
          <p:cNvSpPr txBox="1"/>
          <p:nvPr/>
        </p:nvSpPr>
        <p:spPr>
          <a:xfrm>
            <a:off x="977367" y="2355054"/>
            <a:ext cx="6502096" cy="369332"/>
          </a:xfrm>
          <a:prstGeom prst="rect">
            <a:avLst/>
          </a:prstGeom>
          <a:noFill/>
        </p:spPr>
        <p:txBody>
          <a:bodyPr wrap="square">
            <a:spAutoFit/>
          </a:bodyPr>
          <a:lstStyle/>
          <a:p>
            <a:r>
              <a:rPr lang="en-US" altLang="zh-CN" dirty="0" err="1"/>
              <a:t>Suno</a:t>
            </a:r>
            <a:r>
              <a:rPr lang="en-US" altLang="zh-CN" dirty="0"/>
              <a:t> AI                                   </a:t>
            </a:r>
            <a:r>
              <a:rPr lang="zh-CN" altLang="en-US" dirty="0"/>
              <a:t>http://t.cn/A6T5jPrQ </a:t>
            </a:r>
          </a:p>
        </p:txBody>
      </p:sp>
      <p:sp>
        <p:nvSpPr>
          <p:cNvPr id="18" name="文本框 17">
            <a:extLst>
              <a:ext uri="{FF2B5EF4-FFF2-40B4-BE49-F238E27FC236}">
                <a16:creationId xmlns:a16="http://schemas.microsoft.com/office/drawing/2014/main" id="{04D0F579-4933-4AFA-9228-DDA2E33191DF}"/>
              </a:ext>
            </a:extLst>
          </p:cNvPr>
          <p:cNvSpPr txBox="1"/>
          <p:nvPr/>
        </p:nvSpPr>
        <p:spPr>
          <a:xfrm>
            <a:off x="977367" y="2992486"/>
            <a:ext cx="5880633" cy="369332"/>
          </a:xfrm>
          <a:prstGeom prst="rect">
            <a:avLst/>
          </a:prstGeom>
          <a:noFill/>
        </p:spPr>
        <p:txBody>
          <a:bodyPr wrap="square">
            <a:spAutoFit/>
          </a:bodyPr>
          <a:lstStyle/>
          <a:p>
            <a:r>
              <a:rPr lang="en-US" altLang="zh-CN" dirty="0"/>
              <a:t>Avatar in Motion 1.0                </a:t>
            </a:r>
            <a:r>
              <a:rPr lang="zh-CN" altLang="en-US" dirty="0"/>
              <a:t>http://t.cn/A6TqFatx</a:t>
            </a:r>
          </a:p>
        </p:txBody>
      </p:sp>
      <p:pic>
        <p:nvPicPr>
          <p:cNvPr id="22" name="2024 阿里EMO">
            <a:hlinkClick r:id="" action="ppaction://media"/>
            <a:extLst>
              <a:ext uri="{FF2B5EF4-FFF2-40B4-BE49-F238E27FC236}">
                <a16:creationId xmlns:a16="http://schemas.microsoft.com/office/drawing/2014/main" id="{FCB4A367-B1E8-4E8C-B66D-5C34852B21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4663" y="3425696"/>
            <a:ext cx="4875099" cy="2742243"/>
          </a:xfrm>
          <a:prstGeom prst="rect">
            <a:avLst/>
          </a:prstGeom>
        </p:spPr>
      </p:pic>
    </p:spTree>
    <p:extLst>
      <p:ext uri="{BB962C8B-B14F-4D97-AF65-F5344CB8AC3E}">
        <p14:creationId xmlns:p14="http://schemas.microsoft.com/office/powerpoint/2010/main" val="716729216"/>
      </p:ext>
    </p:extLst>
  </p:cSld>
  <p:clrMapOvr>
    <a:masterClrMapping/>
  </p:clrMapOvr>
  <p:transition>
    <p:fade/>
  </p:transition>
  <p:timing>
    <p:tnLst>
      <p:par>
        <p:cTn id="1" dur="indefinite" restart="never" nodeType="tmRoot">
          <p:childTnLst>
            <p:video>
              <p:cMediaNode vol="100000">
                <p:cTn id="2" fill="hold" display="0">
                  <p:stCondLst>
                    <p:cond delay="indefinite"/>
                  </p:stCondLst>
                </p:cTn>
                <p:tgtEl>
                  <p:spTgt spid="22"/>
                </p:tgtEl>
              </p:cMediaNode>
            </p:video>
            <p:seq concurrent="1" nextAc="seek">
              <p:cTn id="3" restart="whenNotActive" fill="hold" evtFilter="cancelBubble" nodeType="interactiveSeq">
                <p:stCondLst>
                  <p:cond evt="onClick" delay="0">
                    <p:tgtEl>
                      <p:spTgt spid="2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E56752C-C328-4230-A840-0B0B03B73540}"/>
              </a:ext>
            </a:extLst>
          </p:cNvPr>
          <p:cNvSpPr>
            <a:spLocks noGrp="1"/>
          </p:cNvSpPr>
          <p:nvPr>
            <p:ph type="ftr" sz="quarter" idx="10"/>
          </p:nvPr>
        </p:nvSpPr>
        <p:spPr>
          <a:xfrm>
            <a:off x="2783742" y="6521450"/>
            <a:ext cx="3896532" cy="476250"/>
          </a:xfrm>
        </p:spPr>
        <p: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CN" sz="1400" b="0" i="0" u="none" strike="noStrike" kern="1200" cap="none" spc="0" normalizeH="0" baseline="0" noProof="0" dirty="0">
                <a:ln>
                  <a:noFill/>
                </a:ln>
                <a:solidFill>
                  <a:srgbClr val="2D2D8A"/>
                </a:solidFill>
                <a:effectLst/>
                <a:uLnTx/>
                <a:uFillTx/>
                <a:latin typeface="微软雅黑" panose="020B0503020204020204" pitchFamily="34" charset="-122"/>
                <a:ea typeface="微软雅黑" panose="020B0503020204020204" pitchFamily="34" charset="-122"/>
                <a:cs typeface="+mn-cs"/>
              </a:rPr>
              <a:t>Introduction to Artificial Intelligence</a:t>
            </a:r>
          </a:p>
        </p:txBody>
      </p:sp>
      <p:sp>
        <p:nvSpPr>
          <p:cNvPr id="5" name="灯片编号占位符 4">
            <a:extLst>
              <a:ext uri="{FF2B5EF4-FFF2-40B4-BE49-F238E27FC236}">
                <a16:creationId xmlns:a16="http://schemas.microsoft.com/office/drawing/2014/main" id="{34D9CE3E-3D46-4524-B107-9C1CFD6FBA18}"/>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29FEDE01-F568-4761-9B63-A0C8097E3DEC}" type="slidenum">
              <a:rPr kumimoji="1"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93</a:t>
            </a:fld>
            <a:endParaRPr kumimoji="1"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標題 1">
            <a:extLst>
              <a:ext uri="{FF2B5EF4-FFF2-40B4-BE49-F238E27FC236}">
                <a16:creationId xmlns:a16="http://schemas.microsoft.com/office/drawing/2014/main" id="{892E4FC6-9418-4079-99B8-793717D00178}"/>
              </a:ext>
            </a:extLst>
          </p:cNvPr>
          <p:cNvSpPr txBox="1">
            <a:spLocks/>
          </p:cNvSpPr>
          <p:nvPr/>
        </p:nvSpPr>
        <p:spPr>
          <a:xfrm>
            <a:off x="1257300" y="22860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400" b="0" i="0" u="none" strike="noStrike" kern="1200" cap="none" spc="0" normalizeH="0" baseline="0" noProof="0">
                <a:ln>
                  <a:noFill/>
                </a:ln>
                <a:solidFill>
                  <a:sysClr val="windowText" lastClr="000000"/>
                </a:solidFill>
                <a:effectLst/>
                <a:uLnTx/>
                <a:uFillTx/>
                <a:latin typeface="Calibri Light" panose="020F0302020204030204"/>
                <a:ea typeface="新細明體" panose="02020500000000000000" pitchFamily="18" charset="-120"/>
                <a:cs typeface="+mj-cs"/>
              </a:rPr>
              <a:t>Concluding Remarks </a:t>
            </a:r>
            <a:endParaRPr kumimoji="0" lang="zh-TW" altLang="en-US" sz="4400" b="0"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graphicFrame>
        <p:nvGraphicFramePr>
          <p:cNvPr id="7" name="內容版面配置區 3">
            <a:extLst>
              <a:ext uri="{FF2B5EF4-FFF2-40B4-BE49-F238E27FC236}">
                <a16:creationId xmlns:a16="http://schemas.microsoft.com/office/drawing/2014/main" id="{F2BD44A2-345F-4A02-B8BA-AAD11E906D8C}"/>
              </a:ext>
            </a:extLst>
          </p:cNvPr>
          <p:cNvGraphicFramePr>
            <a:graphicFrameLocks/>
          </p:cNvGraphicFramePr>
          <p:nvPr>
            <p:extLst>
              <p:ext uri="{D42A27DB-BD31-4B8C-83A1-F6EECF244321}">
                <p14:modId xmlns:p14="http://schemas.microsoft.com/office/powerpoint/2010/main" val="2747873880"/>
              </p:ext>
            </p:extLst>
          </p:nvPr>
        </p:nvGraphicFramePr>
        <p:xfrm>
          <a:off x="1121038" y="1617773"/>
          <a:ext cx="709266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377925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Box 1">
            <a:extLst>
              <a:ext uri="{FF2B5EF4-FFF2-40B4-BE49-F238E27FC236}">
                <a16:creationId xmlns:a16="http://schemas.microsoft.com/office/drawing/2014/main" id="{BEE78BD5-822B-4B0B-9522-E2AA5EFBC047}"/>
              </a:ext>
            </a:extLst>
          </p:cNvPr>
          <p:cNvSpPr txBox="1">
            <a:spLocks noChangeArrowheads="1"/>
          </p:cNvSpPr>
          <p:nvPr/>
        </p:nvSpPr>
        <p:spPr bwMode="auto">
          <a:xfrm>
            <a:off x="2344738" y="2828925"/>
            <a:ext cx="4492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2" panose="05020102010507070707" pitchFamily="18" charset="2"/>
              <a:buChar char=""/>
              <a:defRPr sz="2800">
                <a:solidFill>
                  <a:schemeClr val="tx1"/>
                </a:solidFill>
                <a:latin typeface="Arial" panose="020B0604020202020204" pitchFamily="34" charset="0"/>
                <a:ea typeface="楷体_GB2312"/>
                <a:cs typeface="楷体_GB2312"/>
              </a:defRPr>
            </a:lvl1pPr>
            <a:lvl2pPr marL="742950" indent="-285750">
              <a:spcBef>
                <a:spcPct val="20000"/>
              </a:spcBef>
              <a:buClr>
                <a:schemeClr val="accent2"/>
              </a:buClr>
              <a:buFont typeface="Wingdings" panose="05000000000000000000" pitchFamily="2" charset="2"/>
              <a:buChar char="Ø"/>
              <a:defRPr sz="2400">
                <a:solidFill>
                  <a:schemeClr val="tx1"/>
                </a:solidFill>
                <a:latin typeface="楷体_GB2312"/>
                <a:ea typeface="楷体_GB2312"/>
                <a:cs typeface="楷体_GB2312"/>
              </a:defRPr>
            </a:lvl2pPr>
            <a:lvl3pPr marL="1143000" indent="-228600">
              <a:spcBef>
                <a:spcPct val="20000"/>
              </a:spcBef>
              <a:buChar char="•"/>
              <a:defRPr sz="2000">
                <a:solidFill>
                  <a:schemeClr val="tx1"/>
                </a:solidFill>
                <a:latin typeface="楷体_GB2312"/>
                <a:ea typeface="楷体_GB2312"/>
                <a:cs typeface="楷体_GB2312"/>
              </a:defRPr>
            </a:lvl3pPr>
            <a:lvl4pPr marL="1600200" indent="-228600">
              <a:spcBef>
                <a:spcPct val="20000"/>
              </a:spcBef>
              <a:buChar char="–"/>
              <a:defRPr sz="1600">
                <a:solidFill>
                  <a:schemeClr val="tx1"/>
                </a:solidFill>
                <a:latin typeface="楷体_GB2312"/>
                <a:ea typeface="楷体_GB2312"/>
                <a:cs typeface="楷体_GB2312"/>
              </a:defRPr>
            </a:lvl4pPr>
            <a:lvl5pPr marL="2057400" indent="-228600">
              <a:spcBef>
                <a:spcPct val="20000"/>
              </a:spcBef>
              <a:buChar char="»"/>
              <a:defRPr sz="1200">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1200">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1200">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1200">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1200">
                <a:solidFill>
                  <a:schemeClr val="tx1"/>
                </a:solidFill>
                <a:latin typeface="楷体_GB2312"/>
                <a:ea typeface="楷体_GB2312"/>
                <a:cs typeface="楷体_GB2312"/>
              </a:defRPr>
            </a:lvl9pPr>
          </a:lstStyle>
          <a:p>
            <a:pPr>
              <a:spcBef>
                <a:spcPct val="0"/>
              </a:spcBef>
              <a:buClrTx/>
              <a:buFontTx/>
              <a:buNone/>
            </a:pPr>
            <a:r>
              <a:rPr lang="en-US" altLang="zh-CN" sz="7200"/>
              <a:t>Thank you</a:t>
            </a:r>
            <a:endParaRPr lang="zh-CN" altLang="en-US" sz="7200"/>
          </a:p>
        </p:txBody>
      </p:sp>
    </p:spTree>
  </p:cSld>
  <p:clrMapOvr>
    <a:masterClrMapping/>
  </p:clrMapOvr>
  <p:transition>
    <p:fade/>
  </p:transition>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00">
            <a:alpha val="35001"/>
          </a:srgbClr>
        </a:solidFill>
        <a:ln w="3810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def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solidFill>
          <a:srgbClr val="008000">
            <a:alpha val="35001"/>
          </a:srgbClr>
        </a:solidFill>
        <a:ln w="3810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342900" marR="0" indent="-342900" algn="l" defTabSz="914400" rtl="0" eaLnBrk="1" fontAlgn="base" latinLnBrk="0" hangingPunct="1">
          <a:lnSpc>
            <a:spcPct val="100000"/>
          </a:lnSpc>
          <a:spcBef>
            <a:spcPct val="0"/>
          </a:spcBef>
          <a:spcAft>
            <a:spcPct val="0"/>
          </a:spcAft>
          <a:buClr>
            <a:schemeClr val="accent2"/>
          </a:buClr>
          <a:buSzTx/>
          <a:buFont typeface="Wingdings" pitchFamily="2" charset="2"/>
          <a:buNone/>
          <a:tabLst/>
          <a:def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11901</TotalTime>
  <Words>17220</Words>
  <Application>Microsoft Office PowerPoint</Application>
  <PresentationFormat>全屏显示(4:3)</PresentationFormat>
  <Paragraphs>2890</Paragraphs>
  <Slides>94</Slides>
  <Notes>94</Notes>
  <HiddenSlides>0</HiddenSlides>
  <MMClips>2</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94</vt:i4>
      </vt:variant>
    </vt:vector>
  </HeadingPairs>
  <TitlesOfParts>
    <vt:vector size="113" baseType="lpstr">
      <vt:lpstr>-apple-system</vt:lpstr>
      <vt:lpstr>DengXian</vt:lpstr>
      <vt:lpstr>Google Sans</vt:lpstr>
      <vt:lpstr>楷体</vt:lpstr>
      <vt:lpstr>楷体_GB2312</vt:lpstr>
      <vt:lpstr>微软雅黑</vt:lpstr>
      <vt:lpstr>黑体</vt:lpstr>
      <vt:lpstr>宋体</vt:lpstr>
      <vt:lpstr>Arial</vt:lpstr>
      <vt:lpstr>Arial</vt:lpstr>
      <vt:lpstr>Calibri</vt:lpstr>
      <vt:lpstr>Calibri Light</vt:lpstr>
      <vt:lpstr>Cambria Math</vt:lpstr>
      <vt:lpstr>Times New Roman</vt:lpstr>
      <vt:lpstr>Wingdings</vt:lpstr>
      <vt:lpstr>Wingdings 2</vt:lpstr>
      <vt:lpstr>Office 佈景主題</vt:lpstr>
      <vt:lpstr>自定义设计方案</vt:lpstr>
      <vt:lpstr>方程式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Gloria</dc:creator>
  <cp:lastModifiedBy>admin</cp:lastModifiedBy>
  <cp:revision>1581</cp:revision>
  <dcterms:created xsi:type="dcterms:W3CDTF">2022-03-15T07:41:05Z</dcterms:created>
  <dcterms:modified xsi:type="dcterms:W3CDTF">2024-04-01T08:04:25Z</dcterms:modified>
</cp:coreProperties>
</file>